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2" r:id="rId1"/>
  </p:sldMasterIdLst>
  <p:notesMasterIdLst>
    <p:notesMasterId r:id="rId17"/>
  </p:notesMasterIdLst>
  <p:sldIdLst>
    <p:sldId id="260" r:id="rId2"/>
    <p:sldId id="267" r:id="rId3"/>
    <p:sldId id="266" r:id="rId4"/>
    <p:sldId id="268" r:id="rId5"/>
    <p:sldId id="257" r:id="rId6"/>
    <p:sldId id="275" r:id="rId7"/>
    <p:sldId id="269" r:id="rId8"/>
    <p:sldId id="258" r:id="rId9"/>
    <p:sldId id="270" r:id="rId10"/>
    <p:sldId id="279" r:id="rId11"/>
    <p:sldId id="277" r:id="rId12"/>
    <p:sldId id="280" r:id="rId13"/>
    <p:sldId id="273" r:id="rId14"/>
    <p:sldId id="274" r:id="rId15"/>
    <p:sldId id="272" r:id="rId16"/>
  </p:sldIdLst>
  <p:sldSz cx="9144000" cy="6858000" type="screen4x3"/>
  <p:notesSz cx="6858000" cy="9144000"/>
  <p:embeddedFontLst>
    <p:embeddedFont>
      <p:font typeface="Calibri Light" panose="020F0302020204030204" pitchFamily="34" charset="0"/>
      <p:regular r:id="rId18"/>
      <p:italic r:id="rId19"/>
    </p:embeddedFon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清松手寫體3" panose="02020500000000000000" charset="-120"/>
      <p:regular r:id="rId24"/>
    </p:embeddedFont>
    <p:embeddedFont>
      <p:font typeface="華康新特黑體" panose="02010609010101010101" pitchFamily="49" charset="-120"/>
      <p:regular r:id="rId25"/>
    </p:embeddedFont>
    <p:embeddedFont>
      <p:font typeface="微軟正黑體" panose="020B0604030504040204" pitchFamily="34" charset="-120"/>
      <p:regular r:id="rId26"/>
      <p:bold r:id="rId27"/>
    </p:embeddedFont>
    <p:embeddedFont>
      <p:font typeface="華康粗黑體" panose="020B0709000000000000" pitchFamily="49" charset="-120"/>
      <p:regular r:id="rId28"/>
    </p:embeddedFont>
  </p:embeddedFontLst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614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8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750" y="66"/>
      </p:cViewPr>
      <p:guideLst>
        <p:guide orient="horz" pos="261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FCC454-4A5A-4261-932E-DF478EA9FAB6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BDA72F-5037-427A-9BE2-7E7C1BAC3BF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70062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344E6-73DA-DE47-87EC-988439D8683A}" type="slidenum">
              <a:rPr kumimoji="1" lang="zh-TW" altLang="en-US" smtClean="0"/>
              <a:t>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823889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344E6-73DA-DE47-87EC-988439D8683A}" type="slidenum">
              <a:rPr kumimoji="1" lang="zh-TW" altLang="en-US" smtClean="0"/>
              <a:t>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269893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344E6-73DA-DE47-87EC-988439D8683A}" type="slidenum">
              <a:rPr kumimoji="1" lang="zh-TW" altLang="en-US" smtClean="0"/>
              <a:t>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069039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344E6-73DA-DE47-87EC-988439D8683A}" type="slidenum">
              <a:rPr kumimoji="1" lang="zh-TW" altLang="en-US" smtClean="0"/>
              <a:t>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791577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344E6-73DA-DE47-87EC-988439D8683A}" type="slidenum">
              <a:rPr kumimoji="1" lang="zh-TW" altLang="en-US" smtClean="0"/>
              <a:t>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6080066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344E6-73DA-DE47-87EC-988439D8683A}" type="slidenum">
              <a:rPr kumimoji="1" lang="zh-TW" altLang="en-US" smtClean="0"/>
              <a:t>15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1167824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9020906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27615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9548035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3119701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3077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32990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5664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8932073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9986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25475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24838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721E2-D778-45B7-A948-35AC386ECADA}" type="datetimeFigureOut">
              <a:rPr lang="zh-TW" altLang="en-US" smtClean="0"/>
              <a:t>2020/03/20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980D8-A260-49F5-8729-4DDDC59E9F6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65874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sv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sv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9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.png"/><Relationship Id="rId5" Type="http://schemas.microsoft.com/office/2007/relationships/hdphoto" Target="../media/hdphoto1.wdp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sv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/>
        </p:nvSpPr>
        <p:spPr>
          <a:xfrm>
            <a:off x="1094875" y="3725426"/>
            <a:ext cx="7471297" cy="1236160"/>
          </a:xfrm>
          <a:prstGeom prst="rect">
            <a:avLst/>
          </a:prstGeom>
          <a:solidFill>
            <a:schemeClr val="accent2">
              <a:alpha val="29804"/>
            </a:scheme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6" name="矩形 5"/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736213" y="656045"/>
            <a:ext cx="1843790" cy="389735"/>
          </a:xfrm>
        </p:spPr>
        <p:txBody>
          <a:bodyPr>
            <a:noAutofit/>
          </a:bodyPr>
          <a:lstStyle/>
          <a:p>
            <a:pPr algn="l"/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sp>
        <p:nvSpPr>
          <p:cNvPr id="5" name="副標題 2"/>
          <p:cNvSpPr txBox="1">
            <a:spLocks/>
          </p:cNvSpPr>
          <p:nvPr/>
        </p:nvSpPr>
        <p:spPr>
          <a:xfrm>
            <a:off x="3456321" y="3204359"/>
            <a:ext cx="4257675" cy="44741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TW" sz="2700" dirty="0">
                <a:solidFill>
                  <a:schemeClr val="bg1">
                    <a:lumMod val="95000"/>
                  </a:schemeClr>
                </a:solidFill>
                <a:latin typeface="LingWai TC Medium" charset="-120"/>
                <a:ea typeface="LingWai TC Medium" charset="-120"/>
                <a:cs typeface="LingWai TC Medium" charset="-120"/>
              </a:rPr>
              <a:t> </a:t>
            </a:r>
            <a:r>
              <a:rPr kumimoji="1" lang="en-US" altLang="zh-TW" sz="2700" b="1" dirty="0">
                <a:solidFill>
                  <a:schemeClr val="bg1">
                    <a:lumMod val="95000"/>
                  </a:schemeClr>
                </a:solidFill>
                <a:latin typeface="HanziPen TC" charset="-120"/>
                <a:ea typeface="HanziPen TC" charset="-120"/>
                <a:cs typeface="HanziPen TC" charset="-120"/>
              </a:rPr>
              <a:t> </a:t>
            </a:r>
            <a:endParaRPr kumimoji="1" lang="zh-TW" altLang="en-US" sz="2700" b="1" dirty="0">
              <a:solidFill>
                <a:schemeClr val="bg1">
                  <a:lumMod val="95000"/>
                </a:schemeClr>
              </a:solidFill>
              <a:latin typeface="HanziPen TC" charset="-120"/>
              <a:ea typeface="HanziPen TC" charset="-120"/>
              <a:cs typeface="HanziPen TC" charset="-120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530141" y="2920274"/>
            <a:ext cx="6083717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TW" altLang="en-US" sz="115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有愛無礙</a:t>
            </a:r>
            <a:endParaRPr kumimoji="1" lang="zh-TW" altLang="en-US" sz="115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54CECC7D-DEF8-4F5D-802E-79C314BB5C6F}"/>
              </a:ext>
            </a:extLst>
          </p:cNvPr>
          <p:cNvSpPr/>
          <p:nvPr/>
        </p:nvSpPr>
        <p:spPr>
          <a:xfrm>
            <a:off x="571340" y="1794015"/>
            <a:ext cx="236314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讓溝通</a:t>
            </a:r>
            <a:r>
              <a:rPr kumimoji="1" lang="en-US" altLang="zh-TW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…</a:t>
            </a:r>
            <a:endParaRPr kumimoji="1" lang="zh-TW" altLang="en-US" sz="4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60177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736213" y="656045"/>
            <a:ext cx="1843790" cy="389735"/>
          </a:xfrm>
        </p:spPr>
        <p:txBody>
          <a:bodyPr>
            <a:noAutofit/>
          </a:bodyPr>
          <a:lstStyle/>
          <a:p>
            <a:pPr algn="l"/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sp>
        <p:nvSpPr>
          <p:cNvPr id="5" name="副標題 2"/>
          <p:cNvSpPr txBox="1">
            <a:spLocks/>
          </p:cNvSpPr>
          <p:nvPr/>
        </p:nvSpPr>
        <p:spPr>
          <a:xfrm>
            <a:off x="3456321" y="3204359"/>
            <a:ext cx="4257675" cy="44741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TW" sz="2700" dirty="0">
                <a:solidFill>
                  <a:schemeClr val="bg1">
                    <a:lumMod val="95000"/>
                  </a:schemeClr>
                </a:solidFill>
                <a:latin typeface="LingWai TC Medium" charset="-120"/>
                <a:ea typeface="LingWai TC Medium" charset="-120"/>
                <a:cs typeface="LingWai TC Medium" charset="-120"/>
              </a:rPr>
              <a:t> </a:t>
            </a:r>
            <a:r>
              <a:rPr kumimoji="1" lang="en-US" altLang="zh-TW" sz="2700" b="1" dirty="0">
                <a:solidFill>
                  <a:schemeClr val="bg1">
                    <a:lumMod val="95000"/>
                  </a:schemeClr>
                </a:solidFill>
                <a:latin typeface="HanziPen TC" charset="-120"/>
                <a:ea typeface="HanziPen TC" charset="-120"/>
                <a:cs typeface="HanziPen TC" charset="-120"/>
              </a:rPr>
              <a:t> </a:t>
            </a:r>
            <a:endParaRPr kumimoji="1" lang="zh-TW" altLang="en-US" sz="2700" b="1" dirty="0">
              <a:solidFill>
                <a:schemeClr val="bg1">
                  <a:lumMod val="95000"/>
                </a:schemeClr>
              </a:solidFill>
              <a:latin typeface="HanziPen TC" charset="-120"/>
              <a:ea typeface="HanziPen TC" charset="-120"/>
              <a:cs typeface="HanziPen TC" charset="-120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54CECC7D-DEF8-4F5D-802E-79C314BB5C6F}"/>
              </a:ext>
            </a:extLst>
          </p:cNvPr>
          <p:cNvSpPr/>
          <p:nvPr/>
        </p:nvSpPr>
        <p:spPr>
          <a:xfrm>
            <a:off x="1201407" y="2837958"/>
            <a:ext cx="693029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如果你發現</a:t>
            </a:r>
            <a:r>
              <a:rPr kumimoji="1" lang="zh-TW" altLang="en-US" sz="4400" b="1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家人和親友曾經</a:t>
            </a:r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或現在正在吸毒</a:t>
            </a:r>
            <a:r>
              <a:rPr kumimoji="1" lang="en-US" altLang="zh-TW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…</a:t>
            </a:r>
            <a:endParaRPr kumimoji="1" lang="zh-TW" altLang="en-US" sz="4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4" name="圖形 3" descr="眼睛">
            <a:extLst>
              <a:ext uri="{FF2B5EF4-FFF2-40B4-BE49-F238E27FC236}">
                <a16:creationId xmlns:a16="http://schemas.microsoft.com/office/drawing/2014/main" id="{7368156D-625F-41C1-9AC3-B23D631400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3596489" y="4080917"/>
            <a:ext cx="1951021" cy="195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025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937CB39A-381E-4694-96A0-56F634388FFF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4" name="標題 1">
            <a:extLst>
              <a:ext uri="{FF2B5EF4-FFF2-40B4-BE49-F238E27FC236}">
                <a16:creationId xmlns:a16="http://schemas.microsoft.com/office/drawing/2014/main" id="{BEC97513-5FF8-4F97-864C-DA5F41049D78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2E138D7-BFB2-441F-B6BE-24E0ECB3F03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pic>
        <p:nvPicPr>
          <p:cNvPr id="6" name="【跑道終點】公益微電影">
            <a:hlinkClick r:id="" action="ppaction://media"/>
            <a:extLst>
              <a:ext uri="{FF2B5EF4-FFF2-40B4-BE49-F238E27FC236}">
                <a16:creationId xmlns:a16="http://schemas.microsoft.com/office/drawing/2014/main" id="{34D9117B-29F4-43C9-90B5-F6F525F5FA7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59028.966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318768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194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6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736213" y="656045"/>
            <a:ext cx="1843790" cy="389735"/>
          </a:xfrm>
        </p:spPr>
        <p:txBody>
          <a:bodyPr>
            <a:noAutofit/>
          </a:bodyPr>
          <a:lstStyle/>
          <a:p>
            <a:pPr algn="l"/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sp>
        <p:nvSpPr>
          <p:cNvPr id="5" name="副標題 2"/>
          <p:cNvSpPr txBox="1">
            <a:spLocks/>
          </p:cNvSpPr>
          <p:nvPr/>
        </p:nvSpPr>
        <p:spPr>
          <a:xfrm>
            <a:off x="3456321" y="3204359"/>
            <a:ext cx="4257675" cy="44741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TW" sz="2700" dirty="0">
                <a:solidFill>
                  <a:schemeClr val="bg1">
                    <a:lumMod val="95000"/>
                  </a:schemeClr>
                </a:solidFill>
                <a:latin typeface="LingWai TC Medium" charset="-120"/>
                <a:ea typeface="LingWai TC Medium" charset="-120"/>
                <a:cs typeface="LingWai TC Medium" charset="-120"/>
              </a:rPr>
              <a:t> </a:t>
            </a:r>
            <a:r>
              <a:rPr kumimoji="1" lang="en-US" altLang="zh-TW" sz="2700" b="1" dirty="0">
                <a:solidFill>
                  <a:schemeClr val="bg1">
                    <a:lumMod val="95000"/>
                  </a:schemeClr>
                </a:solidFill>
                <a:latin typeface="HanziPen TC" charset="-120"/>
                <a:ea typeface="HanziPen TC" charset="-120"/>
                <a:cs typeface="HanziPen TC" charset="-120"/>
              </a:rPr>
              <a:t> </a:t>
            </a:r>
            <a:endParaRPr kumimoji="1" lang="zh-TW" altLang="en-US" sz="2700" b="1" dirty="0">
              <a:solidFill>
                <a:schemeClr val="bg1">
                  <a:lumMod val="95000"/>
                </a:schemeClr>
              </a:solidFill>
              <a:latin typeface="HanziPen TC" charset="-120"/>
              <a:ea typeface="HanziPen TC" charset="-120"/>
              <a:cs typeface="HanziPen TC" charset="-120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54CECC7D-DEF8-4F5D-802E-79C314BB5C6F}"/>
              </a:ext>
            </a:extLst>
          </p:cNvPr>
          <p:cNvSpPr/>
          <p:nvPr/>
        </p:nvSpPr>
        <p:spPr>
          <a:xfrm>
            <a:off x="1106854" y="2251394"/>
            <a:ext cx="6930291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如果你發現</a:t>
            </a:r>
            <a:r>
              <a:rPr kumimoji="1" lang="zh-TW" altLang="en-US" sz="4400" b="1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家人或親友曾經</a:t>
            </a:r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或現在正在吸毒，因此而產生誤解或爆發嚴重的衝突，你覺得可能會發生什麼衝突？</a:t>
            </a:r>
            <a:endParaRPr kumimoji="1" lang="zh-TW" altLang="en-US" sz="4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13421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89748" y="285828"/>
            <a:ext cx="6325602" cy="1325563"/>
          </a:xfrm>
        </p:spPr>
        <p:txBody>
          <a:bodyPr>
            <a:normAutofit/>
          </a:bodyPr>
          <a:lstStyle/>
          <a:p>
            <a:r>
              <a:rPr kumimoji="1" lang="zh-TW" altLang="zh-TW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衝突引爆點</a:t>
            </a:r>
            <a:endParaRPr kumimoji="1" lang="zh-TW" altLang="en-US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Lantinghei TC Heavy" charset="-120"/>
            </a:endParaRPr>
          </a:p>
        </p:txBody>
      </p:sp>
      <p:grpSp>
        <p:nvGrpSpPr>
          <p:cNvPr id="11" name="群組 10"/>
          <p:cNvGrpSpPr/>
          <p:nvPr/>
        </p:nvGrpSpPr>
        <p:grpSpPr>
          <a:xfrm>
            <a:off x="628650" y="1690689"/>
            <a:ext cx="1249881" cy="1900646"/>
            <a:chOff x="628650" y="2227217"/>
            <a:chExt cx="1249881" cy="1900646"/>
          </a:xfrm>
        </p:grpSpPr>
        <p:sp>
          <p:nvSpPr>
            <p:cNvPr id="3" name="矩形 2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10" name="矩形 9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32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2" name="群組 11"/>
          <p:cNvGrpSpPr/>
          <p:nvPr/>
        </p:nvGrpSpPr>
        <p:grpSpPr>
          <a:xfrm>
            <a:off x="1605390" y="2097682"/>
            <a:ext cx="1249881" cy="1900646"/>
            <a:chOff x="628650" y="2227217"/>
            <a:chExt cx="1249881" cy="1900646"/>
          </a:xfrm>
        </p:grpSpPr>
        <p:sp>
          <p:nvSpPr>
            <p:cNvPr id="13" name="矩形 12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15" name="矩形 14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32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6" name="群組 15"/>
          <p:cNvGrpSpPr/>
          <p:nvPr/>
        </p:nvGrpSpPr>
        <p:grpSpPr>
          <a:xfrm>
            <a:off x="3264594" y="1751729"/>
            <a:ext cx="1249881" cy="1900646"/>
            <a:chOff x="628650" y="2227217"/>
            <a:chExt cx="1249881" cy="1900646"/>
          </a:xfrm>
        </p:grpSpPr>
        <p:sp>
          <p:nvSpPr>
            <p:cNvPr id="17" name="矩形 16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8" name="矩形 17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19" name="矩形 18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32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20" name="群組 19"/>
          <p:cNvGrpSpPr/>
          <p:nvPr/>
        </p:nvGrpSpPr>
        <p:grpSpPr>
          <a:xfrm>
            <a:off x="4015150" y="2205583"/>
            <a:ext cx="1249881" cy="1900646"/>
            <a:chOff x="628650" y="2227217"/>
            <a:chExt cx="1249881" cy="1900646"/>
          </a:xfrm>
        </p:grpSpPr>
        <p:sp>
          <p:nvSpPr>
            <p:cNvPr id="21" name="矩形 20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矩形 21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23" name="矩形 22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32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24" name="群組 23"/>
          <p:cNvGrpSpPr/>
          <p:nvPr/>
        </p:nvGrpSpPr>
        <p:grpSpPr>
          <a:xfrm>
            <a:off x="5597226" y="933639"/>
            <a:ext cx="2251822" cy="3424259"/>
            <a:chOff x="628650" y="2227217"/>
            <a:chExt cx="1249881" cy="1900646"/>
          </a:xfrm>
        </p:grpSpPr>
        <p:sp>
          <p:nvSpPr>
            <p:cNvPr id="25" name="矩形 24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6" name="矩形 25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27" name="矩形 26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7200" dirty="0">
                  <a:solidFill>
                    <a:srgbClr val="FF0000"/>
                  </a:solidFill>
                  <a:latin typeface="清松手寫體3" panose="00000500000000000000" pitchFamily="2" charset="-120"/>
                  <a:ea typeface="清松手寫體3" panose="00000500000000000000" pitchFamily="2" charset="-120"/>
                </a:rPr>
                <a:t>暴力</a:t>
              </a:r>
              <a:endParaRPr lang="zh-TW" altLang="en-US" sz="8800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endParaRPr>
            </a:p>
          </p:txBody>
        </p:sp>
      </p:grpSp>
      <p:sp>
        <p:nvSpPr>
          <p:cNvPr id="5" name="文字方塊 4">
            <a:extLst>
              <a:ext uri="{FF2B5EF4-FFF2-40B4-BE49-F238E27FC236}">
                <a16:creationId xmlns:a16="http://schemas.microsoft.com/office/drawing/2014/main" id="{931EEF69-2563-44ED-8133-60EF30EBC89B}"/>
              </a:ext>
            </a:extLst>
          </p:cNvPr>
          <p:cNvSpPr txBox="1"/>
          <p:nvPr/>
        </p:nvSpPr>
        <p:spPr>
          <a:xfrm rot="20245158">
            <a:off x="5747574" y="2779123"/>
            <a:ext cx="18774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4400" dirty="0">
                <a:solidFill>
                  <a:schemeClr val="bg1">
                    <a:lumMod val="85000"/>
                  </a:schemeClr>
                </a:solidFill>
                <a:latin typeface="華康新特黑體" panose="02010609010101010101" pitchFamily="49" charset="-120"/>
                <a:ea typeface="華康新特黑體" panose="02010609010101010101" pitchFamily="49" charset="-120"/>
              </a:rPr>
              <a:t>(</a:t>
            </a:r>
            <a:r>
              <a:rPr lang="zh-TW" altLang="en-US" sz="4400" dirty="0">
                <a:solidFill>
                  <a:schemeClr val="bg1">
                    <a:lumMod val="85000"/>
                  </a:schemeClr>
                </a:solidFill>
                <a:latin typeface="華康新特黑體" panose="02010609010101010101" pitchFamily="49" charset="-120"/>
                <a:ea typeface="華康新特黑體" panose="02010609010101010101" pitchFamily="49" charset="-120"/>
              </a:rPr>
              <a:t>範例</a:t>
            </a:r>
            <a:r>
              <a:rPr lang="en-US" altLang="zh-TW" sz="4400" dirty="0">
                <a:solidFill>
                  <a:schemeClr val="bg1">
                    <a:lumMod val="85000"/>
                  </a:schemeClr>
                </a:solidFill>
                <a:latin typeface="華康新特黑體" panose="02010609010101010101" pitchFamily="49" charset="-120"/>
                <a:ea typeface="華康新特黑體" panose="02010609010101010101" pitchFamily="49" charset="-120"/>
              </a:rPr>
              <a:t>)</a:t>
            </a:r>
            <a:endParaRPr lang="zh-TW" altLang="en-US" sz="4400" dirty="0">
              <a:solidFill>
                <a:schemeClr val="bg1">
                  <a:lumMod val="85000"/>
                </a:schemeClr>
              </a:solidFill>
              <a:latin typeface="華康新特黑體" panose="02010609010101010101" pitchFamily="49" charset="-120"/>
              <a:ea typeface="華康新特黑體" panose="02010609010101010101" pitchFamily="49" charset="-120"/>
            </a:endParaRPr>
          </a:p>
        </p:txBody>
      </p:sp>
      <p:sp>
        <p:nvSpPr>
          <p:cNvPr id="36" name="文字方塊 35"/>
          <p:cNvSpPr txBox="1"/>
          <p:nvPr/>
        </p:nvSpPr>
        <p:spPr>
          <a:xfrm>
            <a:off x="628650" y="4349932"/>
            <a:ext cx="78867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請各組同學進行討論，寫出可能會發生衝突的</a:t>
            </a:r>
            <a:r>
              <a:rPr kumimoji="1" lang="en-US" altLang="zh-TW" sz="40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5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種類型，然後張貼在海報紙上方，並在卡片下方寫出</a:t>
            </a:r>
            <a:r>
              <a:rPr kumimoji="1" lang="zh-TW" altLang="en-US" sz="32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嚴重程度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（</a:t>
            </a:r>
            <a:r>
              <a:rPr kumimoji="1" lang="en-US" altLang="zh-TW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10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分最嚴重，</a:t>
            </a:r>
            <a:r>
              <a:rPr kumimoji="1" lang="en-US" altLang="zh-TW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1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分較輕微），但</a:t>
            </a:r>
            <a:r>
              <a:rPr kumimoji="1" lang="zh-TW" altLang="en-US" sz="24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每張卡片的嚴重程度數字不可以重覆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E74FFD9B-D928-4908-BCC9-9B31E07A7747}"/>
              </a:ext>
            </a:extLst>
          </p:cNvPr>
          <p:cNvSpPr txBox="1"/>
          <p:nvPr/>
        </p:nvSpPr>
        <p:spPr>
          <a:xfrm>
            <a:off x="6270058" y="3152538"/>
            <a:ext cx="11540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9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10</a:t>
            </a:r>
            <a:endParaRPr lang="zh-TW" altLang="en-US" sz="9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pic>
        <p:nvPicPr>
          <p:cNvPr id="6" name="5 Minute Countdown Timer with Music For Kids!">
            <a:hlinkClick r:id="" action="ppaction://media"/>
            <a:extLst>
              <a:ext uri="{FF2B5EF4-FFF2-40B4-BE49-F238E27FC236}">
                <a16:creationId xmlns:a16="http://schemas.microsoft.com/office/drawing/2014/main" id="{160906DB-8C5F-4617-B576-E4E5C15FB6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91172" y="0"/>
            <a:ext cx="1652828" cy="929716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CA912146-1BFB-405E-A1CF-4D6F31408EB3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30" name="標題 1">
            <a:extLst>
              <a:ext uri="{FF2B5EF4-FFF2-40B4-BE49-F238E27FC236}">
                <a16:creationId xmlns:a16="http://schemas.microsoft.com/office/drawing/2014/main" id="{97A8415F-4CEC-42FA-B3C5-AE59A7637553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31" name="圖片 30">
            <a:extLst>
              <a:ext uri="{FF2B5EF4-FFF2-40B4-BE49-F238E27FC236}">
                <a16:creationId xmlns:a16="http://schemas.microsoft.com/office/drawing/2014/main" id="{CC0E5012-58C0-4795-A736-08D0F58C58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pic>
        <p:nvPicPr>
          <p:cNvPr id="32" name="圖形 31" descr="老師">
            <a:extLst>
              <a:ext uri="{FF2B5EF4-FFF2-40B4-BE49-F238E27FC236}">
                <a16:creationId xmlns:a16="http://schemas.microsoft.com/office/drawing/2014/main" id="{A887E308-9194-416E-96A0-F4D729C2A59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006498" y="6062066"/>
            <a:ext cx="914400" cy="914400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4D76D295-AE64-4111-8E70-131D200B7D7F}"/>
              </a:ext>
            </a:extLst>
          </p:cNvPr>
          <p:cNvSpPr txBox="1"/>
          <p:nvPr/>
        </p:nvSpPr>
        <p:spPr>
          <a:xfrm>
            <a:off x="6833436" y="6337550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TW" altLang="en-US" sz="20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寫完後請各組發表</a:t>
            </a:r>
          </a:p>
        </p:txBody>
      </p:sp>
    </p:spTree>
    <p:extLst>
      <p:ext uri="{BB962C8B-B14F-4D97-AF65-F5344CB8AC3E}">
        <p14:creationId xmlns:p14="http://schemas.microsoft.com/office/powerpoint/2010/main" val="1306757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41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AEF46A07-9932-4E45-A5B4-FB7EE37ABF0C}"/>
              </a:ext>
            </a:extLst>
          </p:cNvPr>
          <p:cNvSpPr/>
          <p:nvPr/>
        </p:nvSpPr>
        <p:spPr>
          <a:xfrm>
            <a:off x="641939" y="3208776"/>
            <a:ext cx="2441694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一人吸毒</a:t>
            </a:r>
            <a:endParaRPr kumimoji="1" lang="en-US" altLang="zh-TW" sz="4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全家受害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364B85C8-535D-46EB-AEA9-60062E468AD9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6" name="標題 1">
            <a:extLst>
              <a:ext uri="{FF2B5EF4-FFF2-40B4-BE49-F238E27FC236}">
                <a16:creationId xmlns:a16="http://schemas.microsoft.com/office/drawing/2014/main" id="{6E2D9076-CCF8-4DA2-B124-9B1A0AB859F1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BB75B7E-A7CE-4057-BF1F-514434D939B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B1442941-9230-44BA-A19C-3755FCE031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7262" y="-2"/>
            <a:ext cx="5562217" cy="786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068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736213" y="656045"/>
            <a:ext cx="1843790" cy="389735"/>
          </a:xfrm>
        </p:spPr>
        <p:txBody>
          <a:bodyPr>
            <a:noAutofit/>
          </a:bodyPr>
          <a:lstStyle/>
          <a:p>
            <a:pPr algn="l"/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sp>
        <p:nvSpPr>
          <p:cNvPr id="5" name="副標題 2"/>
          <p:cNvSpPr txBox="1">
            <a:spLocks/>
          </p:cNvSpPr>
          <p:nvPr/>
        </p:nvSpPr>
        <p:spPr>
          <a:xfrm>
            <a:off x="3456321" y="3204359"/>
            <a:ext cx="4257675" cy="44741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TW" sz="2700" dirty="0">
                <a:solidFill>
                  <a:schemeClr val="bg1">
                    <a:lumMod val="95000"/>
                  </a:schemeClr>
                </a:solidFill>
                <a:latin typeface="LingWai TC Medium" charset="-120"/>
                <a:ea typeface="LingWai TC Medium" charset="-120"/>
                <a:cs typeface="LingWai TC Medium" charset="-120"/>
              </a:rPr>
              <a:t> </a:t>
            </a:r>
            <a:r>
              <a:rPr kumimoji="1" lang="en-US" altLang="zh-TW" sz="2700" b="1" dirty="0">
                <a:solidFill>
                  <a:schemeClr val="bg1">
                    <a:lumMod val="95000"/>
                  </a:schemeClr>
                </a:solidFill>
                <a:latin typeface="HanziPen TC" charset="-120"/>
                <a:ea typeface="HanziPen TC" charset="-120"/>
                <a:cs typeface="HanziPen TC" charset="-120"/>
              </a:rPr>
              <a:t> </a:t>
            </a:r>
            <a:endParaRPr kumimoji="1" lang="zh-TW" altLang="en-US" sz="2700" b="1" dirty="0">
              <a:solidFill>
                <a:schemeClr val="bg1">
                  <a:lumMod val="95000"/>
                </a:schemeClr>
              </a:solidFill>
              <a:latin typeface="HanziPen TC" charset="-120"/>
              <a:ea typeface="HanziPen TC" charset="-120"/>
              <a:cs typeface="HanziPen TC" charset="-120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54CECC7D-DEF8-4F5D-802E-79C314BB5C6F}"/>
              </a:ext>
            </a:extLst>
          </p:cNvPr>
          <p:cNvSpPr/>
          <p:nvPr/>
        </p:nvSpPr>
        <p:spPr>
          <a:xfrm>
            <a:off x="1106854" y="2251394"/>
            <a:ext cx="6930291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因為吸毒這件事所產生的衝突，你覺得可採取何種溝通策略或方法的，可以讓彼此都可以平心靜氣地進行溝通？</a:t>
            </a:r>
            <a:endParaRPr kumimoji="1" lang="zh-TW" altLang="en-US" sz="4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3878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群組 10"/>
          <p:cNvGrpSpPr/>
          <p:nvPr/>
        </p:nvGrpSpPr>
        <p:grpSpPr>
          <a:xfrm>
            <a:off x="628650" y="4149725"/>
            <a:ext cx="1249881" cy="1900646"/>
            <a:chOff x="628650" y="2227217"/>
            <a:chExt cx="1249881" cy="1900646"/>
          </a:xfrm>
        </p:grpSpPr>
        <p:sp>
          <p:nvSpPr>
            <p:cNvPr id="3" name="矩形 2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10" name="矩形 9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32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32" name="群組 31"/>
          <p:cNvGrpSpPr/>
          <p:nvPr/>
        </p:nvGrpSpPr>
        <p:grpSpPr>
          <a:xfrm>
            <a:off x="1517447" y="3775256"/>
            <a:ext cx="1249881" cy="1900646"/>
            <a:chOff x="628650" y="2227217"/>
            <a:chExt cx="1249881" cy="1900646"/>
          </a:xfrm>
        </p:grpSpPr>
        <p:sp>
          <p:nvSpPr>
            <p:cNvPr id="33" name="矩形 32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4" name="矩形 33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35" name="矩形 34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400" b="1" dirty="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36" name="群組 35"/>
          <p:cNvGrpSpPr/>
          <p:nvPr/>
        </p:nvGrpSpPr>
        <p:grpSpPr>
          <a:xfrm>
            <a:off x="2551710" y="4348933"/>
            <a:ext cx="1249881" cy="1900646"/>
            <a:chOff x="628650" y="2227217"/>
            <a:chExt cx="1249881" cy="1900646"/>
          </a:xfrm>
        </p:grpSpPr>
        <p:sp>
          <p:nvSpPr>
            <p:cNvPr id="37" name="矩形 36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8" name="矩形 37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39" name="矩形 38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400" b="1" dirty="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40" name="群組 39"/>
          <p:cNvGrpSpPr/>
          <p:nvPr/>
        </p:nvGrpSpPr>
        <p:grpSpPr>
          <a:xfrm>
            <a:off x="3656125" y="3557541"/>
            <a:ext cx="1249881" cy="1900646"/>
            <a:chOff x="628650" y="2227217"/>
            <a:chExt cx="1249881" cy="1900646"/>
          </a:xfrm>
        </p:grpSpPr>
        <p:sp>
          <p:nvSpPr>
            <p:cNvPr id="41" name="矩形 40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42" name="矩形 41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43" name="矩形 42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4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400" b="1" dirty="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48" name="群組 47"/>
          <p:cNvGrpSpPr/>
          <p:nvPr/>
        </p:nvGrpSpPr>
        <p:grpSpPr>
          <a:xfrm>
            <a:off x="5521662" y="3432852"/>
            <a:ext cx="2047369" cy="3113355"/>
            <a:chOff x="628650" y="2227217"/>
            <a:chExt cx="1249881" cy="1900646"/>
          </a:xfrm>
        </p:grpSpPr>
        <p:sp>
          <p:nvSpPr>
            <p:cNvPr id="49" name="矩形 48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50" name="矩形 49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51" name="矩形 50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400" b="1" dirty="0"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sp>
        <p:nvSpPr>
          <p:cNvPr id="28" name="文字方塊 27"/>
          <p:cNvSpPr txBox="1"/>
          <p:nvPr/>
        </p:nvSpPr>
        <p:spPr>
          <a:xfrm>
            <a:off x="628650" y="1859340"/>
            <a:ext cx="777260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請同學討論及寫出覺得在有效的溝通方法</a:t>
            </a:r>
            <a:r>
              <a:rPr kumimoji="1" lang="en-US" altLang="zh-TW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(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卡</a:t>
            </a:r>
            <a:r>
              <a:rPr kumimoji="1" lang="en-US" altLang="zh-TW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)</a:t>
            </a:r>
            <a:r>
              <a:rPr kumimoji="1" lang="en-US" altLang="zh-TW" sz="32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5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張，然後張貼在海報紙下方，並在卡片下方寫出</a:t>
            </a:r>
            <a:r>
              <a:rPr kumimoji="1" lang="zh-TW" altLang="en-US" sz="32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有效程度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（</a:t>
            </a:r>
            <a:r>
              <a:rPr kumimoji="1" lang="en-US" altLang="zh-TW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10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分最有效，</a:t>
            </a:r>
            <a:r>
              <a:rPr kumimoji="1" lang="en-US" altLang="zh-TW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1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分還可以），但</a:t>
            </a:r>
            <a:r>
              <a:rPr kumimoji="1" lang="zh-TW" altLang="en-US" sz="2400" b="1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每張卡片的有效程度數字不可以重覆</a:t>
            </a:r>
            <a:r>
              <a:rPr kumimoji="1" lang="zh-TW" alt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。</a:t>
            </a:r>
          </a:p>
        </p:txBody>
      </p:sp>
      <p:sp>
        <p:nvSpPr>
          <p:cNvPr id="53" name="標題 1"/>
          <p:cNvSpPr>
            <a:spLocks noGrp="1"/>
          </p:cNvSpPr>
          <p:nvPr>
            <p:ph type="title"/>
          </p:nvPr>
        </p:nvSpPr>
        <p:spPr>
          <a:xfrm>
            <a:off x="2189748" y="365126"/>
            <a:ext cx="6325602" cy="1325563"/>
          </a:xfrm>
        </p:spPr>
        <p:txBody>
          <a:bodyPr>
            <a:normAutofit/>
          </a:bodyPr>
          <a:lstStyle/>
          <a:p>
            <a:r>
              <a:rPr kumimoji="1" lang="zh-TW" altLang="en-US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學習溝通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1D98408-D375-4BE1-BA8F-25C18A2CD335}"/>
              </a:ext>
            </a:extLst>
          </p:cNvPr>
          <p:cNvSpPr txBox="1"/>
          <p:nvPr/>
        </p:nvSpPr>
        <p:spPr>
          <a:xfrm>
            <a:off x="5606626" y="4127049"/>
            <a:ext cx="18774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6600" dirty="0">
                <a:solidFill>
                  <a:srgbClr val="00B05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傾聽</a:t>
            </a: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AE30CAC0-DA19-41E0-84C6-3BE22D3AADA7}"/>
              </a:ext>
            </a:extLst>
          </p:cNvPr>
          <p:cNvSpPr txBox="1"/>
          <p:nvPr/>
        </p:nvSpPr>
        <p:spPr>
          <a:xfrm>
            <a:off x="6252017" y="5325429"/>
            <a:ext cx="11540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9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8</a:t>
            </a:r>
            <a:endParaRPr lang="zh-TW" altLang="en-US" sz="9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pic>
        <p:nvPicPr>
          <p:cNvPr id="26" name="5 Minute Countdown Timer with Music For Kids!">
            <a:hlinkClick r:id="" action="ppaction://media"/>
            <a:extLst>
              <a:ext uri="{FF2B5EF4-FFF2-40B4-BE49-F238E27FC236}">
                <a16:creationId xmlns:a16="http://schemas.microsoft.com/office/drawing/2014/main" id="{A656F028-904D-46BC-B010-11C586B168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49964" y="-2"/>
            <a:ext cx="1620000" cy="911250"/>
          </a:xfrm>
          <a:prstGeom prst="rect">
            <a:avLst/>
          </a:prstGeom>
        </p:spPr>
      </p:pic>
      <p:sp>
        <p:nvSpPr>
          <p:cNvPr id="27" name="矩形 26">
            <a:extLst>
              <a:ext uri="{FF2B5EF4-FFF2-40B4-BE49-F238E27FC236}">
                <a16:creationId xmlns:a16="http://schemas.microsoft.com/office/drawing/2014/main" id="{0A5C6240-41BF-49C0-9140-406D76EC1B02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29" name="標題 1">
            <a:extLst>
              <a:ext uri="{FF2B5EF4-FFF2-40B4-BE49-F238E27FC236}">
                <a16:creationId xmlns:a16="http://schemas.microsoft.com/office/drawing/2014/main" id="{4ACA1BA9-0D08-4F12-9EC6-BFB0597EE621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30" name="圖片 29">
            <a:extLst>
              <a:ext uri="{FF2B5EF4-FFF2-40B4-BE49-F238E27FC236}">
                <a16:creationId xmlns:a16="http://schemas.microsoft.com/office/drawing/2014/main" id="{A5EBED3C-F8E9-4AAF-81AF-685523901D3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pic>
        <p:nvPicPr>
          <p:cNvPr id="44" name="圖形 43" descr="老師">
            <a:extLst>
              <a:ext uri="{FF2B5EF4-FFF2-40B4-BE49-F238E27FC236}">
                <a16:creationId xmlns:a16="http://schemas.microsoft.com/office/drawing/2014/main" id="{CED0A9C6-F305-41F9-9B88-E2FB2CB6323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006498" y="856849"/>
            <a:ext cx="914400" cy="914400"/>
          </a:xfrm>
          <a:prstGeom prst="rect">
            <a:avLst/>
          </a:prstGeom>
        </p:spPr>
      </p:pic>
      <p:sp>
        <p:nvSpPr>
          <p:cNvPr id="45" name="文字方塊 44">
            <a:extLst>
              <a:ext uri="{FF2B5EF4-FFF2-40B4-BE49-F238E27FC236}">
                <a16:creationId xmlns:a16="http://schemas.microsoft.com/office/drawing/2014/main" id="{236B84E4-E9FF-4823-B921-D16A74403346}"/>
              </a:ext>
            </a:extLst>
          </p:cNvPr>
          <p:cNvSpPr txBox="1"/>
          <p:nvPr/>
        </p:nvSpPr>
        <p:spPr>
          <a:xfrm>
            <a:off x="6833436" y="1132333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TW" altLang="en-US" sz="200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寫完後請各組發表</a:t>
            </a:r>
          </a:p>
        </p:txBody>
      </p:sp>
    </p:spTree>
    <p:extLst>
      <p:ext uri="{BB962C8B-B14F-4D97-AF65-F5344CB8AC3E}">
        <p14:creationId xmlns:p14="http://schemas.microsoft.com/office/powerpoint/2010/main" val="14495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736213" y="656045"/>
            <a:ext cx="1843790" cy="389735"/>
          </a:xfrm>
        </p:spPr>
        <p:txBody>
          <a:bodyPr>
            <a:noAutofit/>
          </a:bodyPr>
          <a:lstStyle/>
          <a:p>
            <a:pPr algn="l"/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sp>
        <p:nvSpPr>
          <p:cNvPr id="5" name="副標題 2"/>
          <p:cNvSpPr txBox="1">
            <a:spLocks/>
          </p:cNvSpPr>
          <p:nvPr/>
        </p:nvSpPr>
        <p:spPr>
          <a:xfrm>
            <a:off x="3456321" y="3204359"/>
            <a:ext cx="4257675" cy="44741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TW" sz="2700" dirty="0">
                <a:solidFill>
                  <a:schemeClr val="bg1">
                    <a:lumMod val="95000"/>
                  </a:schemeClr>
                </a:solidFill>
                <a:latin typeface="LingWai TC Medium" charset="-120"/>
                <a:ea typeface="LingWai TC Medium" charset="-120"/>
                <a:cs typeface="LingWai TC Medium" charset="-120"/>
              </a:rPr>
              <a:t> </a:t>
            </a:r>
            <a:r>
              <a:rPr kumimoji="1" lang="en-US" altLang="zh-TW" sz="2700" b="1" dirty="0">
                <a:solidFill>
                  <a:schemeClr val="bg1">
                    <a:lumMod val="95000"/>
                  </a:schemeClr>
                </a:solidFill>
                <a:latin typeface="HanziPen TC" charset="-120"/>
                <a:ea typeface="HanziPen TC" charset="-120"/>
                <a:cs typeface="HanziPen TC" charset="-120"/>
              </a:rPr>
              <a:t> </a:t>
            </a:r>
            <a:endParaRPr kumimoji="1" lang="zh-TW" altLang="en-US" sz="2700" b="1" dirty="0">
              <a:solidFill>
                <a:schemeClr val="bg1">
                  <a:lumMod val="95000"/>
                </a:schemeClr>
              </a:solidFill>
              <a:latin typeface="HanziPen TC" charset="-120"/>
              <a:ea typeface="HanziPen TC" charset="-120"/>
              <a:cs typeface="HanziPen TC" charset="-120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54CECC7D-DEF8-4F5D-802E-79C314BB5C6F}"/>
              </a:ext>
            </a:extLst>
          </p:cNvPr>
          <p:cNvSpPr/>
          <p:nvPr/>
        </p:nvSpPr>
        <p:spPr>
          <a:xfrm>
            <a:off x="1094875" y="1912840"/>
            <a:ext cx="6930291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面對吸毒問題，你覺得要如何用不同溝通策略或方法，能夠有效降低衝突，共同面對及解決？請就你們提出來的方法來現在的解決衝突。</a:t>
            </a:r>
            <a:endParaRPr kumimoji="1" lang="zh-TW" altLang="en-US" sz="4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39038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7180FACD-074B-400C-985E-027E26D50F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092" t="7956" r="1388" b="6146"/>
          <a:stretch/>
        </p:blipFill>
        <p:spPr>
          <a:xfrm>
            <a:off x="201434" y="1109713"/>
            <a:ext cx="8726749" cy="5646198"/>
          </a:xfrm>
          <a:prstGeom prst="rect">
            <a:avLst/>
          </a:prstGeom>
        </p:spPr>
      </p:pic>
      <p:grpSp>
        <p:nvGrpSpPr>
          <p:cNvPr id="71" name="群組 70"/>
          <p:cNvGrpSpPr/>
          <p:nvPr/>
        </p:nvGrpSpPr>
        <p:grpSpPr>
          <a:xfrm>
            <a:off x="463429" y="1828801"/>
            <a:ext cx="1141550" cy="1735911"/>
            <a:chOff x="628650" y="2227217"/>
            <a:chExt cx="1249881" cy="1900646"/>
          </a:xfrm>
        </p:grpSpPr>
        <p:sp>
          <p:nvSpPr>
            <p:cNvPr id="72" name="矩形 71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74" name="矩形 73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75" name="矩形 74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95" name="群組 94"/>
          <p:cNvGrpSpPr/>
          <p:nvPr/>
        </p:nvGrpSpPr>
        <p:grpSpPr>
          <a:xfrm>
            <a:off x="451360" y="4884711"/>
            <a:ext cx="1141550" cy="1735911"/>
            <a:chOff x="628650" y="2227217"/>
            <a:chExt cx="1249881" cy="1900646"/>
          </a:xfrm>
        </p:grpSpPr>
        <p:sp>
          <p:nvSpPr>
            <p:cNvPr id="96" name="矩形 95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97" name="矩形 96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98" name="矩形 97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sp>
        <p:nvSpPr>
          <p:cNvPr id="59" name="矩形 58">
            <a:extLst>
              <a:ext uri="{FF2B5EF4-FFF2-40B4-BE49-F238E27FC236}">
                <a16:creationId xmlns:a16="http://schemas.microsoft.com/office/drawing/2014/main" id="{4D51AFC3-A268-4150-8938-FE4384E24107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60" name="標題 1">
            <a:extLst>
              <a:ext uri="{FF2B5EF4-FFF2-40B4-BE49-F238E27FC236}">
                <a16:creationId xmlns:a16="http://schemas.microsoft.com/office/drawing/2014/main" id="{E113ADFF-ECFA-40E8-9E7D-89F1463499C3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61" name="圖片 60">
            <a:extLst>
              <a:ext uri="{FF2B5EF4-FFF2-40B4-BE49-F238E27FC236}">
                <a16:creationId xmlns:a16="http://schemas.microsoft.com/office/drawing/2014/main" id="{DDE1AC57-2E11-4808-A44F-BA1D6CAFE8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grpSp>
        <p:nvGrpSpPr>
          <p:cNvPr id="62" name="群組 61">
            <a:extLst>
              <a:ext uri="{FF2B5EF4-FFF2-40B4-BE49-F238E27FC236}">
                <a16:creationId xmlns:a16="http://schemas.microsoft.com/office/drawing/2014/main" id="{2971F7B7-1C44-4F95-A313-510B2D7CA0AB}"/>
              </a:ext>
            </a:extLst>
          </p:cNvPr>
          <p:cNvGrpSpPr/>
          <p:nvPr/>
        </p:nvGrpSpPr>
        <p:grpSpPr>
          <a:xfrm>
            <a:off x="2237329" y="1828801"/>
            <a:ext cx="1141550" cy="1735911"/>
            <a:chOff x="628650" y="2227217"/>
            <a:chExt cx="1249881" cy="1900646"/>
          </a:xfrm>
        </p:grpSpPr>
        <p:sp>
          <p:nvSpPr>
            <p:cNvPr id="63" name="矩形 62">
              <a:extLst>
                <a:ext uri="{FF2B5EF4-FFF2-40B4-BE49-F238E27FC236}">
                  <a16:creationId xmlns:a16="http://schemas.microsoft.com/office/drawing/2014/main" id="{42550925-591D-4778-8F80-BB122AD604B6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64" name="矩形 63">
              <a:extLst>
                <a:ext uri="{FF2B5EF4-FFF2-40B4-BE49-F238E27FC236}">
                  <a16:creationId xmlns:a16="http://schemas.microsoft.com/office/drawing/2014/main" id="{90FFC4E9-6E11-4605-8F22-BB8C829263DD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65" name="矩形 64">
              <a:extLst>
                <a:ext uri="{FF2B5EF4-FFF2-40B4-BE49-F238E27FC236}">
                  <a16:creationId xmlns:a16="http://schemas.microsoft.com/office/drawing/2014/main" id="{61217975-FC3F-41ED-B275-D2ECE9C9A829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66" name="群組 65">
            <a:extLst>
              <a:ext uri="{FF2B5EF4-FFF2-40B4-BE49-F238E27FC236}">
                <a16:creationId xmlns:a16="http://schemas.microsoft.com/office/drawing/2014/main" id="{CDD77358-8EA5-4C3F-8C85-B18D534B02C7}"/>
              </a:ext>
            </a:extLst>
          </p:cNvPr>
          <p:cNvGrpSpPr/>
          <p:nvPr/>
        </p:nvGrpSpPr>
        <p:grpSpPr>
          <a:xfrm>
            <a:off x="2225260" y="4884711"/>
            <a:ext cx="1141550" cy="1735911"/>
            <a:chOff x="628650" y="2227217"/>
            <a:chExt cx="1249881" cy="1900646"/>
          </a:xfrm>
        </p:grpSpPr>
        <p:sp>
          <p:nvSpPr>
            <p:cNvPr id="67" name="矩形 66">
              <a:extLst>
                <a:ext uri="{FF2B5EF4-FFF2-40B4-BE49-F238E27FC236}">
                  <a16:creationId xmlns:a16="http://schemas.microsoft.com/office/drawing/2014/main" id="{6757A581-C3DC-4D2B-8FE1-90C52C827352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68" name="矩形 67">
              <a:extLst>
                <a:ext uri="{FF2B5EF4-FFF2-40B4-BE49-F238E27FC236}">
                  <a16:creationId xmlns:a16="http://schemas.microsoft.com/office/drawing/2014/main" id="{3A88C70C-6B39-4E54-A390-5A97399BC149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69" name="矩形 68">
              <a:extLst>
                <a:ext uri="{FF2B5EF4-FFF2-40B4-BE49-F238E27FC236}">
                  <a16:creationId xmlns:a16="http://schemas.microsoft.com/office/drawing/2014/main" id="{83C5F7AF-F2BC-49CC-9A30-1ED5F8718532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70" name="群組 69">
            <a:extLst>
              <a:ext uri="{FF2B5EF4-FFF2-40B4-BE49-F238E27FC236}">
                <a16:creationId xmlns:a16="http://schemas.microsoft.com/office/drawing/2014/main" id="{21243B59-65C6-408E-960F-9581EE75A227}"/>
              </a:ext>
            </a:extLst>
          </p:cNvPr>
          <p:cNvGrpSpPr/>
          <p:nvPr/>
        </p:nvGrpSpPr>
        <p:grpSpPr>
          <a:xfrm>
            <a:off x="3999160" y="1828801"/>
            <a:ext cx="1141550" cy="1735911"/>
            <a:chOff x="628650" y="2227217"/>
            <a:chExt cx="1249881" cy="1900646"/>
          </a:xfrm>
        </p:grpSpPr>
        <p:sp>
          <p:nvSpPr>
            <p:cNvPr id="73" name="矩形 72">
              <a:extLst>
                <a:ext uri="{FF2B5EF4-FFF2-40B4-BE49-F238E27FC236}">
                  <a16:creationId xmlns:a16="http://schemas.microsoft.com/office/drawing/2014/main" id="{2C411737-CCB7-434D-8533-EC9560EC1897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76" name="矩形 75">
              <a:extLst>
                <a:ext uri="{FF2B5EF4-FFF2-40B4-BE49-F238E27FC236}">
                  <a16:creationId xmlns:a16="http://schemas.microsoft.com/office/drawing/2014/main" id="{CA1F7B87-F82D-452A-A372-7C8A6CAC2AD1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80" name="矩形 79">
              <a:extLst>
                <a:ext uri="{FF2B5EF4-FFF2-40B4-BE49-F238E27FC236}">
                  <a16:creationId xmlns:a16="http://schemas.microsoft.com/office/drawing/2014/main" id="{ABAC2FB2-FA40-474B-A245-D821CBA303F1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83" name="群組 82">
            <a:extLst>
              <a:ext uri="{FF2B5EF4-FFF2-40B4-BE49-F238E27FC236}">
                <a16:creationId xmlns:a16="http://schemas.microsoft.com/office/drawing/2014/main" id="{629E278A-3ACD-4FB8-AF41-78ED8AEE9F17}"/>
              </a:ext>
            </a:extLst>
          </p:cNvPr>
          <p:cNvGrpSpPr/>
          <p:nvPr/>
        </p:nvGrpSpPr>
        <p:grpSpPr>
          <a:xfrm>
            <a:off x="3987091" y="4884711"/>
            <a:ext cx="1141550" cy="1735911"/>
            <a:chOff x="628650" y="2227217"/>
            <a:chExt cx="1249881" cy="1900646"/>
          </a:xfrm>
        </p:grpSpPr>
        <p:sp>
          <p:nvSpPr>
            <p:cNvPr id="111" name="矩形 110">
              <a:extLst>
                <a:ext uri="{FF2B5EF4-FFF2-40B4-BE49-F238E27FC236}">
                  <a16:creationId xmlns:a16="http://schemas.microsoft.com/office/drawing/2014/main" id="{5E1A7B93-7CE8-4768-8AFA-3BF039FBF363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12" name="矩形 111">
              <a:extLst>
                <a:ext uri="{FF2B5EF4-FFF2-40B4-BE49-F238E27FC236}">
                  <a16:creationId xmlns:a16="http://schemas.microsoft.com/office/drawing/2014/main" id="{BFACBEED-0021-4FE1-97DC-8256683085B5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113" name="矩形 112">
              <a:extLst>
                <a:ext uri="{FF2B5EF4-FFF2-40B4-BE49-F238E27FC236}">
                  <a16:creationId xmlns:a16="http://schemas.microsoft.com/office/drawing/2014/main" id="{2201A9C2-1CDF-46DD-8971-C7F7FDBC5AAD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14" name="群組 113">
            <a:extLst>
              <a:ext uri="{FF2B5EF4-FFF2-40B4-BE49-F238E27FC236}">
                <a16:creationId xmlns:a16="http://schemas.microsoft.com/office/drawing/2014/main" id="{7F477FD8-924F-4132-B475-5AE11CE19E56}"/>
              </a:ext>
            </a:extLst>
          </p:cNvPr>
          <p:cNvGrpSpPr/>
          <p:nvPr/>
        </p:nvGrpSpPr>
        <p:grpSpPr>
          <a:xfrm>
            <a:off x="5780414" y="1828801"/>
            <a:ext cx="1141550" cy="1735911"/>
            <a:chOff x="628650" y="2227217"/>
            <a:chExt cx="1249881" cy="1900646"/>
          </a:xfrm>
        </p:grpSpPr>
        <p:sp>
          <p:nvSpPr>
            <p:cNvPr id="120" name="矩形 119">
              <a:extLst>
                <a:ext uri="{FF2B5EF4-FFF2-40B4-BE49-F238E27FC236}">
                  <a16:creationId xmlns:a16="http://schemas.microsoft.com/office/drawing/2014/main" id="{167BB843-5CEF-4967-91AC-4CD8950A47FE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21" name="矩形 120">
              <a:extLst>
                <a:ext uri="{FF2B5EF4-FFF2-40B4-BE49-F238E27FC236}">
                  <a16:creationId xmlns:a16="http://schemas.microsoft.com/office/drawing/2014/main" id="{D3E2F64F-9A68-48C5-B9EC-6005511B2104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122" name="矩形 121">
              <a:extLst>
                <a:ext uri="{FF2B5EF4-FFF2-40B4-BE49-F238E27FC236}">
                  <a16:creationId xmlns:a16="http://schemas.microsoft.com/office/drawing/2014/main" id="{17543C00-80DA-47DA-8267-F3CEFC22C0B4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23" name="群組 122">
            <a:extLst>
              <a:ext uri="{FF2B5EF4-FFF2-40B4-BE49-F238E27FC236}">
                <a16:creationId xmlns:a16="http://schemas.microsoft.com/office/drawing/2014/main" id="{29784D81-C679-4276-AA93-EDFB18E70D3A}"/>
              </a:ext>
            </a:extLst>
          </p:cNvPr>
          <p:cNvGrpSpPr/>
          <p:nvPr/>
        </p:nvGrpSpPr>
        <p:grpSpPr>
          <a:xfrm>
            <a:off x="5768345" y="4884711"/>
            <a:ext cx="1141550" cy="1735911"/>
            <a:chOff x="628650" y="2227217"/>
            <a:chExt cx="1249881" cy="1900646"/>
          </a:xfrm>
        </p:grpSpPr>
        <p:sp>
          <p:nvSpPr>
            <p:cNvPr id="124" name="矩形 123">
              <a:extLst>
                <a:ext uri="{FF2B5EF4-FFF2-40B4-BE49-F238E27FC236}">
                  <a16:creationId xmlns:a16="http://schemas.microsoft.com/office/drawing/2014/main" id="{B380502C-6562-4D0C-A5ED-DF770BE4F215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25" name="矩形 124">
              <a:extLst>
                <a:ext uri="{FF2B5EF4-FFF2-40B4-BE49-F238E27FC236}">
                  <a16:creationId xmlns:a16="http://schemas.microsoft.com/office/drawing/2014/main" id="{CDDB6BF2-1BC2-4C35-AB10-54A1F836B7DD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126" name="矩形 125">
              <a:extLst>
                <a:ext uri="{FF2B5EF4-FFF2-40B4-BE49-F238E27FC236}">
                  <a16:creationId xmlns:a16="http://schemas.microsoft.com/office/drawing/2014/main" id="{8330A8F8-450F-43EB-8F49-4600E1618025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27" name="群組 126">
            <a:extLst>
              <a:ext uri="{FF2B5EF4-FFF2-40B4-BE49-F238E27FC236}">
                <a16:creationId xmlns:a16="http://schemas.microsoft.com/office/drawing/2014/main" id="{13748F69-3BBD-4A92-89E4-953EB10FB70C}"/>
              </a:ext>
            </a:extLst>
          </p:cNvPr>
          <p:cNvGrpSpPr/>
          <p:nvPr/>
        </p:nvGrpSpPr>
        <p:grpSpPr>
          <a:xfrm>
            <a:off x="7561668" y="1828801"/>
            <a:ext cx="1141550" cy="1735911"/>
            <a:chOff x="628650" y="2227217"/>
            <a:chExt cx="1249881" cy="1900646"/>
          </a:xfrm>
        </p:grpSpPr>
        <p:sp>
          <p:nvSpPr>
            <p:cNvPr id="128" name="矩形 127">
              <a:extLst>
                <a:ext uri="{FF2B5EF4-FFF2-40B4-BE49-F238E27FC236}">
                  <a16:creationId xmlns:a16="http://schemas.microsoft.com/office/drawing/2014/main" id="{EE76F015-9A71-4B2A-9CEB-D9CB47826C07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29" name="矩形 128">
              <a:extLst>
                <a:ext uri="{FF2B5EF4-FFF2-40B4-BE49-F238E27FC236}">
                  <a16:creationId xmlns:a16="http://schemas.microsoft.com/office/drawing/2014/main" id="{93F436DD-6FCB-41E1-A633-5594BD72BCF6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130" name="矩形 129">
              <a:extLst>
                <a:ext uri="{FF2B5EF4-FFF2-40B4-BE49-F238E27FC236}">
                  <a16:creationId xmlns:a16="http://schemas.microsoft.com/office/drawing/2014/main" id="{6EBB3C86-F730-4895-958C-139CF24CD5AA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31" name="群組 130">
            <a:extLst>
              <a:ext uri="{FF2B5EF4-FFF2-40B4-BE49-F238E27FC236}">
                <a16:creationId xmlns:a16="http://schemas.microsoft.com/office/drawing/2014/main" id="{0E57B50E-63B4-4362-9923-D1ECE5000BBD}"/>
              </a:ext>
            </a:extLst>
          </p:cNvPr>
          <p:cNvGrpSpPr/>
          <p:nvPr/>
        </p:nvGrpSpPr>
        <p:grpSpPr>
          <a:xfrm>
            <a:off x="7549599" y="4884711"/>
            <a:ext cx="1141550" cy="1735911"/>
            <a:chOff x="628650" y="2227217"/>
            <a:chExt cx="1249881" cy="1900646"/>
          </a:xfrm>
        </p:grpSpPr>
        <p:sp>
          <p:nvSpPr>
            <p:cNvPr id="132" name="矩形 131">
              <a:extLst>
                <a:ext uri="{FF2B5EF4-FFF2-40B4-BE49-F238E27FC236}">
                  <a16:creationId xmlns:a16="http://schemas.microsoft.com/office/drawing/2014/main" id="{869C3135-014A-4D34-B0C2-768451FB0E33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33" name="矩形 132">
              <a:extLst>
                <a:ext uri="{FF2B5EF4-FFF2-40B4-BE49-F238E27FC236}">
                  <a16:creationId xmlns:a16="http://schemas.microsoft.com/office/drawing/2014/main" id="{574E552E-E962-4136-84B1-733379D8003A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134" name="矩形 133">
              <a:extLst>
                <a:ext uri="{FF2B5EF4-FFF2-40B4-BE49-F238E27FC236}">
                  <a16:creationId xmlns:a16="http://schemas.microsoft.com/office/drawing/2014/main" id="{7007AFEB-7B9B-4B1A-8439-0605C05F04E3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8898B6C2-BD70-41B6-830D-54BEC3842485}"/>
              </a:ext>
            </a:extLst>
          </p:cNvPr>
          <p:cNvCxnSpPr>
            <a:cxnSpLocks/>
            <a:stCxn id="72" idx="2"/>
            <a:endCxn id="96" idx="0"/>
          </p:cNvCxnSpPr>
          <p:nvPr/>
        </p:nvCxnSpPr>
        <p:spPr>
          <a:xfrm flipH="1">
            <a:off x="1022135" y="3564712"/>
            <a:ext cx="12069" cy="131999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接點 46">
            <a:extLst>
              <a:ext uri="{FF2B5EF4-FFF2-40B4-BE49-F238E27FC236}">
                <a16:creationId xmlns:a16="http://schemas.microsoft.com/office/drawing/2014/main" id="{C847108A-7FFD-4B28-B9F2-674D55B4C715}"/>
              </a:ext>
            </a:extLst>
          </p:cNvPr>
          <p:cNvCxnSpPr>
            <a:cxnSpLocks/>
            <a:stCxn id="72" idx="2"/>
            <a:endCxn id="111" idx="0"/>
          </p:cNvCxnSpPr>
          <p:nvPr/>
        </p:nvCxnSpPr>
        <p:spPr>
          <a:xfrm>
            <a:off x="1034204" y="3564712"/>
            <a:ext cx="3523662" cy="131999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線接點 51">
            <a:extLst>
              <a:ext uri="{FF2B5EF4-FFF2-40B4-BE49-F238E27FC236}">
                <a16:creationId xmlns:a16="http://schemas.microsoft.com/office/drawing/2014/main" id="{F864AE0B-A58A-4FB8-B555-3970B6BBB955}"/>
              </a:ext>
            </a:extLst>
          </p:cNvPr>
          <p:cNvCxnSpPr>
            <a:cxnSpLocks/>
            <a:stCxn id="113" idx="0"/>
            <a:endCxn id="120" idx="2"/>
          </p:cNvCxnSpPr>
          <p:nvPr/>
        </p:nvCxnSpPr>
        <p:spPr>
          <a:xfrm flipV="1">
            <a:off x="4557865" y="3564712"/>
            <a:ext cx="1793324" cy="1373687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AD547DB5-C58A-464C-B36E-F397615A60F5}"/>
              </a:ext>
            </a:extLst>
          </p:cNvPr>
          <p:cNvSpPr txBox="1"/>
          <p:nvPr/>
        </p:nvSpPr>
        <p:spPr>
          <a:xfrm>
            <a:off x="3889959" y="5244946"/>
            <a:ext cx="1558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00B05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傾聽</a:t>
            </a:r>
          </a:p>
        </p:txBody>
      </p: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BB00D68B-B767-4B15-9DFE-E7252646B9F3}"/>
              </a:ext>
            </a:extLst>
          </p:cNvPr>
          <p:cNvSpPr txBox="1"/>
          <p:nvPr/>
        </p:nvSpPr>
        <p:spPr>
          <a:xfrm>
            <a:off x="799605" y="5815744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10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C303E469-1CB5-4D21-A103-96AC2295D0F5}"/>
              </a:ext>
            </a:extLst>
          </p:cNvPr>
          <p:cNvSpPr txBox="1"/>
          <p:nvPr/>
        </p:nvSpPr>
        <p:spPr>
          <a:xfrm>
            <a:off x="372727" y="5244945"/>
            <a:ext cx="1558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00B05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關心</a:t>
            </a:r>
          </a:p>
        </p:txBody>
      </p:sp>
      <p:sp>
        <p:nvSpPr>
          <p:cNvPr id="77" name="文字方塊 76">
            <a:extLst>
              <a:ext uri="{FF2B5EF4-FFF2-40B4-BE49-F238E27FC236}">
                <a16:creationId xmlns:a16="http://schemas.microsoft.com/office/drawing/2014/main" id="{96F43B14-0F39-40FA-8D5D-5FB051053554}"/>
              </a:ext>
            </a:extLst>
          </p:cNvPr>
          <p:cNvSpPr txBox="1"/>
          <p:nvPr/>
        </p:nvSpPr>
        <p:spPr>
          <a:xfrm>
            <a:off x="4331261" y="5828032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8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78" name="文字方塊 77">
            <a:extLst>
              <a:ext uri="{FF2B5EF4-FFF2-40B4-BE49-F238E27FC236}">
                <a16:creationId xmlns:a16="http://schemas.microsoft.com/office/drawing/2014/main" id="{789EAD74-BBB7-45C2-A884-8750A62B6DBA}"/>
              </a:ext>
            </a:extLst>
          </p:cNvPr>
          <p:cNvSpPr txBox="1"/>
          <p:nvPr/>
        </p:nvSpPr>
        <p:spPr>
          <a:xfrm>
            <a:off x="701728" y="2762542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10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79" name="文字方塊 78">
            <a:extLst>
              <a:ext uri="{FF2B5EF4-FFF2-40B4-BE49-F238E27FC236}">
                <a16:creationId xmlns:a16="http://schemas.microsoft.com/office/drawing/2014/main" id="{E8D5D219-B259-4502-AE5B-FAFD62549964}"/>
              </a:ext>
            </a:extLst>
          </p:cNvPr>
          <p:cNvSpPr txBox="1"/>
          <p:nvPr/>
        </p:nvSpPr>
        <p:spPr>
          <a:xfrm>
            <a:off x="407806" y="2136567"/>
            <a:ext cx="1558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暴力</a:t>
            </a:r>
          </a:p>
        </p:txBody>
      </p:sp>
      <p:sp>
        <p:nvSpPr>
          <p:cNvPr id="81" name="文字方塊 80">
            <a:extLst>
              <a:ext uri="{FF2B5EF4-FFF2-40B4-BE49-F238E27FC236}">
                <a16:creationId xmlns:a16="http://schemas.microsoft.com/office/drawing/2014/main" id="{CCA265A5-9E87-4BE0-A72E-8FEEC89EC05B}"/>
              </a:ext>
            </a:extLst>
          </p:cNvPr>
          <p:cNvSpPr txBox="1"/>
          <p:nvPr/>
        </p:nvSpPr>
        <p:spPr>
          <a:xfrm>
            <a:off x="5722869" y="1766557"/>
            <a:ext cx="155853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惡言</a:t>
            </a:r>
            <a:endParaRPr lang="en-US" altLang="zh-TW" sz="4400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  <a:p>
            <a:r>
              <a:rPr lang="zh-TW" altLang="en-US" sz="4400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相向</a:t>
            </a:r>
          </a:p>
        </p:txBody>
      </p:sp>
      <p:sp>
        <p:nvSpPr>
          <p:cNvPr id="82" name="文字方塊 81">
            <a:extLst>
              <a:ext uri="{FF2B5EF4-FFF2-40B4-BE49-F238E27FC236}">
                <a16:creationId xmlns:a16="http://schemas.microsoft.com/office/drawing/2014/main" id="{86BBB426-700D-4EC1-8C6C-28E114F09663}"/>
              </a:ext>
            </a:extLst>
          </p:cNvPr>
          <p:cNvSpPr txBox="1"/>
          <p:nvPr/>
        </p:nvSpPr>
        <p:spPr>
          <a:xfrm>
            <a:off x="6115815" y="2775216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9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pic>
        <p:nvPicPr>
          <p:cNvPr id="93" name="3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2BFA0339-8F84-4B24-98A3-D1B46E7A49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41980" y="5946750"/>
            <a:ext cx="1620000" cy="911250"/>
          </a:xfrm>
          <a:prstGeom prst="rect">
            <a:avLst/>
          </a:prstGeom>
        </p:spPr>
      </p:pic>
      <p:sp>
        <p:nvSpPr>
          <p:cNvPr id="94" name="矩形 93">
            <a:extLst>
              <a:ext uri="{FF2B5EF4-FFF2-40B4-BE49-F238E27FC236}">
                <a16:creationId xmlns:a16="http://schemas.microsoft.com/office/drawing/2014/main" id="{5B2F2FFF-DC40-44D6-A4DD-C65407A52D9D}"/>
              </a:ext>
            </a:extLst>
          </p:cNvPr>
          <p:cNvSpPr/>
          <p:nvPr/>
        </p:nvSpPr>
        <p:spPr>
          <a:xfrm>
            <a:off x="2427192" y="232557"/>
            <a:ext cx="6515373" cy="1289697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tx1"/>
              </a:solidFill>
            </a:endParaRPr>
          </a:p>
        </p:txBody>
      </p:sp>
      <p:sp>
        <p:nvSpPr>
          <p:cNvPr id="100" name="文字方塊 99">
            <a:extLst>
              <a:ext uri="{FF2B5EF4-FFF2-40B4-BE49-F238E27FC236}">
                <a16:creationId xmlns:a16="http://schemas.microsoft.com/office/drawing/2014/main" id="{77E35BB8-CA25-4F58-877B-2CC6A1466395}"/>
              </a:ext>
            </a:extLst>
          </p:cNvPr>
          <p:cNvSpPr txBox="1"/>
          <p:nvPr/>
        </p:nvSpPr>
        <p:spPr>
          <a:xfrm>
            <a:off x="2504398" y="259681"/>
            <a:ext cx="636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請各組學生依據海報上方的每張</a:t>
            </a:r>
            <a:r>
              <a:rPr lang="zh-TW" altLang="zh-TW" sz="2400" dirty="0">
                <a:solidFill>
                  <a:srgbClr val="FF00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衝突卡</a:t>
            </a:r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，討論及各挑選</a:t>
            </a:r>
            <a:r>
              <a:rPr lang="zh-TW" altLang="en-US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至多</a:t>
            </a:r>
            <a:r>
              <a:rPr lang="en-US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2</a:t>
            </a:r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張可使用的</a:t>
            </a:r>
            <a:r>
              <a:rPr lang="zh-TW" altLang="zh-TW" sz="2400" dirty="0">
                <a:solidFill>
                  <a:srgbClr val="0000FF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溝通卡</a:t>
            </a:r>
            <a:r>
              <a:rPr lang="en-US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(</a:t>
            </a:r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方法</a:t>
            </a:r>
            <a:r>
              <a:rPr lang="en-US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)</a:t>
            </a:r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，並用麥克筆（</a:t>
            </a:r>
            <a:r>
              <a:rPr lang="zh-TW" altLang="en-US" sz="2400" dirty="0">
                <a:solidFill>
                  <a:srgbClr val="FFFF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最多</a:t>
            </a:r>
            <a:r>
              <a:rPr lang="zh-TW" altLang="zh-TW" sz="2400" dirty="0">
                <a:solidFill>
                  <a:srgbClr val="FFFF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連結</a:t>
            </a:r>
            <a:r>
              <a:rPr lang="en-US" altLang="zh-TW" sz="2400" dirty="0">
                <a:solidFill>
                  <a:srgbClr val="FFFF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2</a:t>
            </a:r>
            <a:r>
              <a:rPr lang="zh-TW" altLang="zh-TW" sz="2400" dirty="0">
                <a:solidFill>
                  <a:srgbClr val="FFFF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張溝通卡</a:t>
            </a:r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）。</a:t>
            </a:r>
            <a:endParaRPr lang="zh-TW" altLang="en-US" sz="2400" dirty="0">
              <a:solidFill>
                <a:schemeClr val="bg1"/>
              </a:solidFill>
              <a:latin typeface="華康粗黑體" panose="020B0709000000000000" pitchFamily="49" charset="-120"/>
              <a:ea typeface="華康粗黑體" panose="020B0709000000000000" pitchFamily="49" charset="-120"/>
            </a:endParaRPr>
          </a:p>
        </p:txBody>
      </p:sp>
      <p:pic>
        <p:nvPicPr>
          <p:cNvPr id="101" name="圖形 100" descr="老師">
            <a:extLst>
              <a:ext uri="{FF2B5EF4-FFF2-40B4-BE49-F238E27FC236}">
                <a16:creationId xmlns:a16="http://schemas.microsoft.com/office/drawing/2014/main" id="{F20C5A64-3BCE-4694-8EAD-C5362513DB3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5742688" y="4018810"/>
            <a:ext cx="914400" cy="914400"/>
          </a:xfrm>
          <a:prstGeom prst="rect">
            <a:avLst/>
          </a:prstGeom>
        </p:spPr>
      </p:pic>
      <p:sp>
        <p:nvSpPr>
          <p:cNvPr id="102" name="文字方塊 101">
            <a:extLst>
              <a:ext uri="{FF2B5EF4-FFF2-40B4-BE49-F238E27FC236}">
                <a16:creationId xmlns:a16="http://schemas.microsoft.com/office/drawing/2014/main" id="{F5C0A0DA-6D68-4BF9-9FA3-8341477F7859}"/>
              </a:ext>
            </a:extLst>
          </p:cNvPr>
          <p:cNvSpPr txBox="1"/>
          <p:nvPr/>
        </p:nvSpPr>
        <p:spPr>
          <a:xfrm>
            <a:off x="6569626" y="4294294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zh-TW" altLang="en-US" sz="2000" b="1" dirty="0">
                <a:solidFill>
                  <a:schemeClr val="accent2">
                    <a:lumMod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寫完後請各組發表</a:t>
            </a:r>
          </a:p>
        </p:txBody>
      </p:sp>
    </p:spTree>
    <p:extLst>
      <p:ext uri="{BB962C8B-B14F-4D97-AF65-F5344CB8AC3E}">
        <p14:creationId xmlns:p14="http://schemas.microsoft.com/office/powerpoint/2010/main" val="1535922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022" fill="hold"/>
                                        <p:tgtEl>
                                          <p:spTgt spid="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3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7180FACD-074B-400C-985E-027E26D50F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092" t="7956" r="1388" b="6146"/>
          <a:stretch/>
        </p:blipFill>
        <p:spPr>
          <a:xfrm>
            <a:off x="201434" y="1109713"/>
            <a:ext cx="8726749" cy="5646198"/>
          </a:xfrm>
          <a:prstGeom prst="rect">
            <a:avLst/>
          </a:prstGeom>
        </p:spPr>
      </p:pic>
      <p:grpSp>
        <p:nvGrpSpPr>
          <p:cNvPr id="71" name="群組 70"/>
          <p:cNvGrpSpPr/>
          <p:nvPr/>
        </p:nvGrpSpPr>
        <p:grpSpPr>
          <a:xfrm>
            <a:off x="463429" y="1828801"/>
            <a:ext cx="1141550" cy="1735911"/>
            <a:chOff x="628650" y="2227217"/>
            <a:chExt cx="1249881" cy="1900646"/>
          </a:xfrm>
        </p:grpSpPr>
        <p:sp>
          <p:nvSpPr>
            <p:cNvPr id="72" name="矩形 71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74" name="矩形 73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75" name="矩形 74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95" name="群組 94"/>
          <p:cNvGrpSpPr/>
          <p:nvPr/>
        </p:nvGrpSpPr>
        <p:grpSpPr>
          <a:xfrm>
            <a:off x="451360" y="4884711"/>
            <a:ext cx="1141550" cy="1735911"/>
            <a:chOff x="628650" y="2227217"/>
            <a:chExt cx="1249881" cy="1900646"/>
          </a:xfrm>
        </p:grpSpPr>
        <p:sp>
          <p:nvSpPr>
            <p:cNvPr id="96" name="矩形 95"/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97" name="矩形 96"/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98" name="矩形 97"/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sp>
        <p:nvSpPr>
          <p:cNvPr id="59" name="矩形 58">
            <a:extLst>
              <a:ext uri="{FF2B5EF4-FFF2-40B4-BE49-F238E27FC236}">
                <a16:creationId xmlns:a16="http://schemas.microsoft.com/office/drawing/2014/main" id="{4D51AFC3-A268-4150-8938-FE4384E24107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60" name="標題 1">
            <a:extLst>
              <a:ext uri="{FF2B5EF4-FFF2-40B4-BE49-F238E27FC236}">
                <a16:creationId xmlns:a16="http://schemas.microsoft.com/office/drawing/2014/main" id="{E113ADFF-ECFA-40E8-9E7D-89F1463499C3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61" name="圖片 60">
            <a:extLst>
              <a:ext uri="{FF2B5EF4-FFF2-40B4-BE49-F238E27FC236}">
                <a16:creationId xmlns:a16="http://schemas.microsoft.com/office/drawing/2014/main" id="{DDE1AC57-2E11-4808-A44F-BA1D6CAFE8D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grpSp>
        <p:nvGrpSpPr>
          <p:cNvPr id="62" name="群組 61">
            <a:extLst>
              <a:ext uri="{FF2B5EF4-FFF2-40B4-BE49-F238E27FC236}">
                <a16:creationId xmlns:a16="http://schemas.microsoft.com/office/drawing/2014/main" id="{2971F7B7-1C44-4F95-A313-510B2D7CA0AB}"/>
              </a:ext>
            </a:extLst>
          </p:cNvPr>
          <p:cNvGrpSpPr/>
          <p:nvPr/>
        </p:nvGrpSpPr>
        <p:grpSpPr>
          <a:xfrm>
            <a:off x="2237329" y="1828801"/>
            <a:ext cx="1141550" cy="1735911"/>
            <a:chOff x="628650" y="2227217"/>
            <a:chExt cx="1249881" cy="1900646"/>
          </a:xfrm>
        </p:grpSpPr>
        <p:sp>
          <p:nvSpPr>
            <p:cNvPr id="63" name="矩形 62">
              <a:extLst>
                <a:ext uri="{FF2B5EF4-FFF2-40B4-BE49-F238E27FC236}">
                  <a16:creationId xmlns:a16="http://schemas.microsoft.com/office/drawing/2014/main" id="{42550925-591D-4778-8F80-BB122AD604B6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64" name="矩形 63">
              <a:extLst>
                <a:ext uri="{FF2B5EF4-FFF2-40B4-BE49-F238E27FC236}">
                  <a16:creationId xmlns:a16="http://schemas.microsoft.com/office/drawing/2014/main" id="{90FFC4E9-6E11-4605-8F22-BB8C829263DD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65" name="矩形 64">
              <a:extLst>
                <a:ext uri="{FF2B5EF4-FFF2-40B4-BE49-F238E27FC236}">
                  <a16:creationId xmlns:a16="http://schemas.microsoft.com/office/drawing/2014/main" id="{61217975-FC3F-41ED-B275-D2ECE9C9A829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66" name="群組 65">
            <a:extLst>
              <a:ext uri="{FF2B5EF4-FFF2-40B4-BE49-F238E27FC236}">
                <a16:creationId xmlns:a16="http://schemas.microsoft.com/office/drawing/2014/main" id="{CDD77358-8EA5-4C3F-8C85-B18D534B02C7}"/>
              </a:ext>
            </a:extLst>
          </p:cNvPr>
          <p:cNvGrpSpPr/>
          <p:nvPr/>
        </p:nvGrpSpPr>
        <p:grpSpPr>
          <a:xfrm>
            <a:off x="2225260" y="4884711"/>
            <a:ext cx="1141550" cy="1735911"/>
            <a:chOff x="628650" y="2227217"/>
            <a:chExt cx="1249881" cy="1900646"/>
          </a:xfrm>
        </p:grpSpPr>
        <p:sp>
          <p:nvSpPr>
            <p:cNvPr id="67" name="矩形 66">
              <a:extLst>
                <a:ext uri="{FF2B5EF4-FFF2-40B4-BE49-F238E27FC236}">
                  <a16:creationId xmlns:a16="http://schemas.microsoft.com/office/drawing/2014/main" id="{6757A581-C3DC-4D2B-8FE1-90C52C827352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68" name="矩形 67">
              <a:extLst>
                <a:ext uri="{FF2B5EF4-FFF2-40B4-BE49-F238E27FC236}">
                  <a16:creationId xmlns:a16="http://schemas.microsoft.com/office/drawing/2014/main" id="{3A88C70C-6B39-4E54-A390-5A97399BC149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69" name="矩形 68">
              <a:extLst>
                <a:ext uri="{FF2B5EF4-FFF2-40B4-BE49-F238E27FC236}">
                  <a16:creationId xmlns:a16="http://schemas.microsoft.com/office/drawing/2014/main" id="{83C5F7AF-F2BC-49CC-9A30-1ED5F8718532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70" name="群組 69">
            <a:extLst>
              <a:ext uri="{FF2B5EF4-FFF2-40B4-BE49-F238E27FC236}">
                <a16:creationId xmlns:a16="http://schemas.microsoft.com/office/drawing/2014/main" id="{21243B59-65C6-408E-960F-9581EE75A227}"/>
              </a:ext>
            </a:extLst>
          </p:cNvPr>
          <p:cNvGrpSpPr/>
          <p:nvPr/>
        </p:nvGrpSpPr>
        <p:grpSpPr>
          <a:xfrm>
            <a:off x="3999160" y="1828801"/>
            <a:ext cx="1141550" cy="1735911"/>
            <a:chOff x="628650" y="2227217"/>
            <a:chExt cx="1249881" cy="1900646"/>
          </a:xfrm>
        </p:grpSpPr>
        <p:sp>
          <p:nvSpPr>
            <p:cNvPr id="73" name="矩形 72">
              <a:extLst>
                <a:ext uri="{FF2B5EF4-FFF2-40B4-BE49-F238E27FC236}">
                  <a16:creationId xmlns:a16="http://schemas.microsoft.com/office/drawing/2014/main" id="{2C411737-CCB7-434D-8533-EC9560EC1897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76" name="矩形 75">
              <a:extLst>
                <a:ext uri="{FF2B5EF4-FFF2-40B4-BE49-F238E27FC236}">
                  <a16:creationId xmlns:a16="http://schemas.microsoft.com/office/drawing/2014/main" id="{CA1F7B87-F82D-452A-A372-7C8A6CAC2AD1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80" name="矩形 79">
              <a:extLst>
                <a:ext uri="{FF2B5EF4-FFF2-40B4-BE49-F238E27FC236}">
                  <a16:creationId xmlns:a16="http://schemas.microsoft.com/office/drawing/2014/main" id="{ABAC2FB2-FA40-474B-A245-D821CBA303F1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83" name="群組 82">
            <a:extLst>
              <a:ext uri="{FF2B5EF4-FFF2-40B4-BE49-F238E27FC236}">
                <a16:creationId xmlns:a16="http://schemas.microsoft.com/office/drawing/2014/main" id="{629E278A-3ACD-4FB8-AF41-78ED8AEE9F17}"/>
              </a:ext>
            </a:extLst>
          </p:cNvPr>
          <p:cNvGrpSpPr/>
          <p:nvPr/>
        </p:nvGrpSpPr>
        <p:grpSpPr>
          <a:xfrm>
            <a:off x="3987091" y="4884711"/>
            <a:ext cx="1141550" cy="1735911"/>
            <a:chOff x="628650" y="2227217"/>
            <a:chExt cx="1249881" cy="1900646"/>
          </a:xfrm>
        </p:grpSpPr>
        <p:sp>
          <p:nvSpPr>
            <p:cNvPr id="111" name="矩形 110">
              <a:extLst>
                <a:ext uri="{FF2B5EF4-FFF2-40B4-BE49-F238E27FC236}">
                  <a16:creationId xmlns:a16="http://schemas.microsoft.com/office/drawing/2014/main" id="{5E1A7B93-7CE8-4768-8AFA-3BF039FBF363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12" name="矩形 111">
              <a:extLst>
                <a:ext uri="{FF2B5EF4-FFF2-40B4-BE49-F238E27FC236}">
                  <a16:creationId xmlns:a16="http://schemas.microsoft.com/office/drawing/2014/main" id="{BFACBEED-0021-4FE1-97DC-8256683085B5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113" name="矩形 112">
              <a:extLst>
                <a:ext uri="{FF2B5EF4-FFF2-40B4-BE49-F238E27FC236}">
                  <a16:creationId xmlns:a16="http://schemas.microsoft.com/office/drawing/2014/main" id="{2201A9C2-1CDF-46DD-8971-C7F7FDBC5AAD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14" name="群組 113">
            <a:extLst>
              <a:ext uri="{FF2B5EF4-FFF2-40B4-BE49-F238E27FC236}">
                <a16:creationId xmlns:a16="http://schemas.microsoft.com/office/drawing/2014/main" id="{7F477FD8-924F-4132-B475-5AE11CE19E56}"/>
              </a:ext>
            </a:extLst>
          </p:cNvPr>
          <p:cNvGrpSpPr/>
          <p:nvPr/>
        </p:nvGrpSpPr>
        <p:grpSpPr>
          <a:xfrm>
            <a:off x="5780414" y="1828801"/>
            <a:ext cx="1141550" cy="1735911"/>
            <a:chOff x="628650" y="2227217"/>
            <a:chExt cx="1249881" cy="1900646"/>
          </a:xfrm>
        </p:grpSpPr>
        <p:sp>
          <p:nvSpPr>
            <p:cNvPr id="120" name="矩形 119">
              <a:extLst>
                <a:ext uri="{FF2B5EF4-FFF2-40B4-BE49-F238E27FC236}">
                  <a16:creationId xmlns:a16="http://schemas.microsoft.com/office/drawing/2014/main" id="{167BB843-5CEF-4967-91AC-4CD8950A47FE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21" name="矩形 120">
              <a:extLst>
                <a:ext uri="{FF2B5EF4-FFF2-40B4-BE49-F238E27FC236}">
                  <a16:creationId xmlns:a16="http://schemas.microsoft.com/office/drawing/2014/main" id="{D3E2F64F-9A68-48C5-B9EC-6005511B2104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122" name="矩形 121">
              <a:extLst>
                <a:ext uri="{FF2B5EF4-FFF2-40B4-BE49-F238E27FC236}">
                  <a16:creationId xmlns:a16="http://schemas.microsoft.com/office/drawing/2014/main" id="{17543C00-80DA-47DA-8267-F3CEFC22C0B4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23" name="群組 122">
            <a:extLst>
              <a:ext uri="{FF2B5EF4-FFF2-40B4-BE49-F238E27FC236}">
                <a16:creationId xmlns:a16="http://schemas.microsoft.com/office/drawing/2014/main" id="{29784D81-C679-4276-AA93-EDFB18E70D3A}"/>
              </a:ext>
            </a:extLst>
          </p:cNvPr>
          <p:cNvGrpSpPr/>
          <p:nvPr/>
        </p:nvGrpSpPr>
        <p:grpSpPr>
          <a:xfrm>
            <a:off x="5768345" y="4884711"/>
            <a:ext cx="1141550" cy="1735911"/>
            <a:chOff x="628650" y="2227217"/>
            <a:chExt cx="1249881" cy="1900646"/>
          </a:xfrm>
        </p:grpSpPr>
        <p:sp>
          <p:nvSpPr>
            <p:cNvPr id="124" name="矩形 123">
              <a:extLst>
                <a:ext uri="{FF2B5EF4-FFF2-40B4-BE49-F238E27FC236}">
                  <a16:creationId xmlns:a16="http://schemas.microsoft.com/office/drawing/2014/main" id="{B380502C-6562-4D0C-A5ED-DF770BE4F215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25" name="矩形 124">
              <a:extLst>
                <a:ext uri="{FF2B5EF4-FFF2-40B4-BE49-F238E27FC236}">
                  <a16:creationId xmlns:a16="http://schemas.microsoft.com/office/drawing/2014/main" id="{CDDB6BF2-1BC2-4C35-AB10-54A1F836B7DD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126" name="矩形 125">
              <a:extLst>
                <a:ext uri="{FF2B5EF4-FFF2-40B4-BE49-F238E27FC236}">
                  <a16:creationId xmlns:a16="http://schemas.microsoft.com/office/drawing/2014/main" id="{8330A8F8-450F-43EB-8F49-4600E1618025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27" name="群組 126">
            <a:extLst>
              <a:ext uri="{FF2B5EF4-FFF2-40B4-BE49-F238E27FC236}">
                <a16:creationId xmlns:a16="http://schemas.microsoft.com/office/drawing/2014/main" id="{13748F69-3BBD-4A92-89E4-953EB10FB70C}"/>
              </a:ext>
            </a:extLst>
          </p:cNvPr>
          <p:cNvGrpSpPr/>
          <p:nvPr/>
        </p:nvGrpSpPr>
        <p:grpSpPr>
          <a:xfrm>
            <a:off x="7561668" y="1828801"/>
            <a:ext cx="1141550" cy="1735911"/>
            <a:chOff x="628650" y="2227217"/>
            <a:chExt cx="1249881" cy="1900646"/>
          </a:xfrm>
        </p:grpSpPr>
        <p:sp>
          <p:nvSpPr>
            <p:cNvPr id="128" name="矩形 127">
              <a:extLst>
                <a:ext uri="{FF2B5EF4-FFF2-40B4-BE49-F238E27FC236}">
                  <a16:creationId xmlns:a16="http://schemas.microsoft.com/office/drawing/2014/main" id="{EE76F015-9A71-4B2A-9CEB-D9CB47826C07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 w="3175"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29" name="矩形 128">
              <a:extLst>
                <a:ext uri="{FF2B5EF4-FFF2-40B4-BE49-F238E27FC236}">
                  <a16:creationId xmlns:a16="http://schemas.microsoft.com/office/drawing/2014/main" id="{93F436DD-6FCB-41E1-A633-5594BD72BCF6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嚴重程度</a:t>
              </a:r>
            </a:p>
          </p:txBody>
        </p:sp>
        <p:sp>
          <p:nvSpPr>
            <p:cNvPr id="130" name="矩形 129">
              <a:extLst>
                <a:ext uri="{FF2B5EF4-FFF2-40B4-BE49-F238E27FC236}">
                  <a16:creationId xmlns:a16="http://schemas.microsoft.com/office/drawing/2014/main" id="{6EBB3C86-F730-4895-958C-139CF24CD5AA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衝突卡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grpSp>
        <p:nvGrpSpPr>
          <p:cNvPr id="131" name="群組 130">
            <a:extLst>
              <a:ext uri="{FF2B5EF4-FFF2-40B4-BE49-F238E27FC236}">
                <a16:creationId xmlns:a16="http://schemas.microsoft.com/office/drawing/2014/main" id="{0E57B50E-63B4-4362-9923-D1ECE5000BBD}"/>
              </a:ext>
            </a:extLst>
          </p:cNvPr>
          <p:cNvGrpSpPr/>
          <p:nvPr/>
        </p:nvGrpSpPr>
        <p:grpSpPr>
          <a:xfrm>
            <a:off x="7549599" y="4884711"/>
            <a:ext cx="1141550" cy="1735911"/>
            <a:chOff x="628650" y="2227217"/>
            <a:chExt cx="1249881" cy="1900646"/>
          </a:xfrm>
        </p:grpSpPr>
        <p:sp>
          <p:nvSpPr>
            <p:cNvPr id="132" name="矩形 131">
              <a:extLst>
                <a:ext uri="{FF2B5EF4-FFF2-40B4-BE49-F238E27FC236}">
                  <a16:creationId xmlns:a16="http://schemas.microsoft.com/office/drawing/2014/main" id="{869C3135-014A-4D34-B0C2-768451FB0E33}"/>
                </a:ext>
              </a:extLst>
            </p:cNvPr>
            <p:cNvSpPr/>
            <p:nvPr/>
          </p:nvSpPr>
          <p:spPr>
            <a:xfrm>
              <a:off x="628650" y="2227217"/>
              <a:ext cx="1249881" cy="1900646"/>
            </a:xfrm>
            <a:prstGeom prst="rect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600"/>
            </a:p>
          </p:txBody>
        </p:sp>
        <p:sp>
          <p:nvSpPr>
            <p:cNvPr id="133" name="矩形 132">
              <a:extLst>
                <a:ext uri="{FF2B5EF4-FFF2-40B4-BE49-F238E27FC236}">
                  <a16:creationId xmlns:a16="http://schemas.microsoft.com/office/drawing/2014/main" id="{574E552E-E962-4136-84B1-733379D8003A}"/>
                </a:ext>
              </a:extLst>
            </p:cNvPr>
            <p:cNvSpPr/>
            <p:nvPr/>
          </p:nvSpPr>
          <p:spPr>
            <a:xfrm>
              <a:off x="686172" y="3753394"/>
              <a:ext cx="1134836" cy="313509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1600" dirty="0">
                  <a:solidFill>
                    <a:schemeClr val="bg1">
                      <a:lumMod val="65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有效程度</a:t>
              </a:r>
            </a:p>
          </p:txBody>
        </p:sp>
        <p:sp>
          <p:nvSpPr>
            <p:cNvPr id="134" name="矩形 133">
              <a:extLst>
                <a:ext uri="{FF2B5EF4-FFF2-40B4-BE49-F238E27FC236}">
                  <a16:creationId xmlns:a16="http://schemas.microsoft.com/office/drawing/2014/main" id="{7007AFEB-7B9B-4B1A-8439-0605C05F04E3}"/>
                </a:ext>
              </a:extLst>
            </p:cNvPr>
            <p:cNvSpPr/>
            <p:nvPr/>
          </p:nvSpPr>
          <p:spPr>
            <a:xfrm>
              <a:off x="686172" y="2286000"/>
              <a:ext cx="1134836" cy="1406434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zh-TW" altLang="en-US" sz="2000" b="1" dirty="0">
                  <a:solidFill>
                    <a:schemeClr val="bg1">
                      <a:lumMod val="50000"/>
                    </a:schemeClr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</a:rPr>
                <a:t>溝通卡</a:t>
              </a:r>
              <a:endParaRPr lang="zh-TW" altLang="en-US" sz="2800" b="1" dirty="0">
                <a:solidFill>
                  <a:schemeClr val="bg1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endParaRPr>
            </a:p>
          </p:txBody>
        </p:sp>
      </p:grp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8898B6C2-BD70-41B6-830D-54BEC3842485}"/>
              </a:ext>
            </a:extLst>
          </p:cNvPr>
          <p:cNvCxnSpPr>
            <a:cxnSpLocks/>
            <a:stCxn id="72" idx="2"/>
            <a:endCxn id="96" idx="0"/>
          </p:cNvCxnSpPr>
          <p:nvPr/>
        </p:nvCxnSpPr>
        <p:spPr>
          <a:xfrm flipH="1">
            <a:off x="1022135" y="3564712"/>
            <a:ext cx="12069" cy="131999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接點 46">
            <a:extLst>
              <a:ext uri="{FF2B5EF4-FFF2-40B4-BE49-F238E27FC236}">
                <a16:creationId xmlns:a16="http://schemas.microsoft.com/office/drawing/2014/main" id="{C847108A-7FFD-4B28-B9F2-674D55B4C715}"/>
              </a:ext>
            </a:extLst>
          </p:cNvPr>
          <p:cNvCxnSpPr>
            <a:cxnSpLocks/>
            <a:stCxn id="72" idx="2"/>
            <a:endCxn id="111" idx="0"/>
          </p:cNvCxnSpPr>
          <p:nvPr/>
        </p:nvCxnSpPr>
        <p:spPr>
          <a:xfrm>
            <a:off x="1034204" y="3564712"/>
            <a:ext cx="3523662" cy="131999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線接點 51">
            <a:extLst>
              <a:ext uri="{FF2B5EF4-FFF2-40B4-BE49-F238E27FC236}">
                <a16:creationId xmlns:a16="http://schemas.microsoft.com/office/drawing/2014/main" id="{F864AE0B-A58A-4FB8-B555-3970B6BBB955}"/>
              </a:ext>
            </a:extLst>
          </p:cNvPr>
          <p:cNvCxnSpPr>
            <a:cxnSpLocks/>
            <a:stCxn id="113" idx="0"/>
            <a:endCxn id="120" idx="2"/>
          </p:cNvCxnSpPr>
          <p:nvPr/>
        </p:nvCxnSpPr>
        <p:spPr>
          <a:xfrm flipV="1">
            <a:off x="4557865" y="3564712"/>
            <a:ext cx="1793324" cy="1373687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AD547DB5-C58A-464C-B36E-F397615A60F5}"/>
              </a:ext>
            </a:extLst>
          </p:cNvPr>
          <p:cNvSpPr txBox="1"/>
          <p:nvPr/>
        </p:nvSpPr>
        <p:spPr>
          <a:xfrm>
            <a:off x="3889959" y="5244946"/>
            <a:ext cx="1558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00B05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傾聽</a:t>
            </a:r>
          </a:p>
        </p:txBody>
      </p: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BB00D68B-B767-4B15-9DFE-E7252646B9F3}"/>
              </a:ext>
            </a:extLst>
          </p:cNvPr>
          <p:cNvSpPr txBox="1"/>
          <p:nvPr/>
        </p:nvSpPr>
        <p:spPr>
          <a:xfrm>
            <a:off x="799605" y="5815744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10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C303E469-1CB5-4D21-A103-96AC2295D0F5}"/>
              </a:ext>
            </a:extLst>
          </p:cNvPr>
          <p:cNvSpPr txBox="1"/>
          <p:nvPr/>
        </p:nvSpPr>
        <p:spPr>
          <a:xfrm>
            <a:off x="372727" y="5244945"/>
            <a:ext cx="1558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00B05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關心</a:t>
            </a:r>
          </a:p>
        </p:txBody>
      </p:sp>
      <p:sp>
        <p:nvSpPr>
          <p:cNvPr id="77" name="文字方塊 76">
            <a:extLst>
              <a:ext uri="{FF2B5EF4-FFF2-40B4-BE49-F238E27FC236}">
                <a16:creationId xmlns:a16="http://schemas.microsoft.com/office/drawing/2014/main" id="{96F43B14-0F39-40FA-8D5D-5FB051053554}"/>
              </a:ext>
            </a:extLst>
          </p:cNvPr>
          <p:cNvSpPr txBox="1"/>
          <p:nvPr/>
        </p:nvSpPr>
        <p:spPr>
          <a:xfrm>
            <a:off x="4331261" y="5828032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8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78" name="文字方塊 77">
            <a:extLst>
              <a:ext uri="{FF2B5EF4-FFF2-40B4-BE49-F238E27FC236}">
                <a16:creationId xmlns:a16="http://schemas.microsoft.com/office/drawing/2014/main" id="{789EAD74-BBB7-45C2-A884-8750A62B6DBA}"/>
              </a:ext>
            </a:extLst>
          </p:cNvPr>
          <p:cNvSpPr txBox="1"/>
          <p:nvPr/>
        </p:nvSpPr>
        <p:spPr>
          <a:xfrm>
            <a:off x="701728" y="2762542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10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79" name="文字方塊 78">
            <a:extLst>
              <a:ext uri="{FF2B5EF4-FFF2-40B4-BE49-F238E27FC236}">
                <a16:creationId xmlns:a16="http://schemas.microsoft.com/office/drawing/2014/main" id="{E8D5D219-B259-4502-AE5B-FAFD62549964}"/>
              </a:ext>
            </a:extLst>
          </p:cNvPr>
          <p:cNvSpPr txBox="1"/>
          <p:nvPr/>
        </p:nvSpPr>
        <p:spPr>
          <a:xfrm>
            <a:off x="407806" y="2136567"/>
            <a:ext cx="1558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暴力</a:t>
            </a:r>
          </a:p>
        </p:txBody>
      </p:sp>
      <p:sp>
        <p:nvSpPr>
          <p:cNvPr id="81" name="文字方塊 80">
            <a:extLst>
              <a:ext uri="{FF2B5EF4-FFF2-40B4-BE49-F238E27FC236}">
                <a16:creationId xmlns:a16="http://schemas.microsoft.com/office/drawing/2014/main" id="{CCA265A5-9E87-4BE0-A72E-8FEEC89EC05B}"/>
              </a:ext>
            </a:extLst>
          </p:cNvPr>
          <p:cNvSpPr txBox="1"/>
          <p:nvPr/>
        </p:nvSpPr>
        <p:spPr>
          <a:xfrm>
            <a:off x="5722869" y="1766557"/>
            <a:ext cx="155853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惡言</a:t>
            </a:r>
            <a:endParaRPr lang="en-US" altLang="zh-TW" sz="4400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  <a:p>
            <a:r>
              <a:rPr lang="zh-TW" altLang="en-US" sz="4400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相向</a:t>
            </a:r>
          </a:p>
        </p:txBody>
      </p:sp>
      <p:sp>
        <p:nvSpPr>
          <p:cNvPr id="82" name="文字方塊 81">
            <a:extLst>
              <a:ext uri="{FF2B5EF4-FFF2-40B4-BE49-F238E27FC236}">
                <a16:creationId xmlns:a16="http://schemas.microsoft.com/office/drawing/2014/main" id="{86BBB426-700D-4EC1-8C6C-28E114F09663}"/>
              </a:ext>
            </a:extLst>
          </p:cNvPr>
          <p:cNvSpPr txBox="1"/>
          <p:nvPr/>
        </p:nvSpPr>
        <p:spPr>
          <a:xfrm>
            <a:off x="6115815" y="2775216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9</a:t>
            </a:r>
            <a:endParaRPr lang="zh-TW" altLang="en-US" sz="66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84" name="文字方塊 83">
            <a:extLst>
              <a:ext uri="{FF2B5EF4-FFF2-40B4-BE49-F238E27FC236}">
                <a16:creationId xmlns:a16="http://schemas.microsoft.com/office/drawing/2014/main" id="{266B2320-5120-4F26-82EE-F3A42DB4BC19}"/>
              </a:ext>
            </a:extLst>
          </p:cNvPr>
          <p:cNvSpPr txBox="1"/>
          <p:nvPr/>
        </p:nvSpPr>
        <p:spPr>
          <a:xfrm>
            <a:off x="4969462" y="3610796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清松手寫體3" panose="00000500000000000000" pitchFamily="2" charset="-120"/>
                <a:ea typeface="清松手寫體3" panose="00000500000000000000" pitchFamily="2" charset="-120"/>
              </a:rPr>
              <a:t>-</a:t>
            </a:r>
            <a:endParaRPr lang="zh-TW" altLang="en-US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86" name="文字方塊 85">
            <a:extLst>
              <a:ext uri="{FF2B5EF4-FFF2-40B4-BE49-F238E27FC236}">
                <a16:creationId xmlns:a16="http://schemas.microsoft.com/office/drawing/2014/main" id="{3B7790F7-D5B4-4804-8479-45793E10EF41}"/>
              </a:ext>
            </a:extLst>
          </p:cNvPr>
          <p:cNvSpPr txBox="1"/>
          <p:nvPr/>
        </p:nvSpPr>
        <p:spPr>
          <a:xfrm>
            <a:off x="2696684" y="3585007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清松手寫體3" panose="00000500000000000000" pitchFamily="2" charset="-120"/>
                <a:ea typeface="清松手寫體3" panose="00000500000000000000" pitchFamily="2" charset="-120"/>
              </a:rPr>
              <a:t>-</a:t>
            </a:r>
            <a:endParaRPr lang="zh-TW" altLang="en-US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87" name="文字方塊 86">
            <a:extLst>
              <a:ext uri="{FF2B5EF4-FFF2-40B4-BE49-F238E27FC236}">
                <a16:creationId xmlns:a16="http://schemas.microsoft.com/office/drawing/2014/main" id="{490DF890-4F8B-473C-8B66-9EC25536553C}"/>
              </a:ext>
            </a:extLst>
          </p:cNvPr>
          <p:cNvSpPr txBox="1"/>
          <p:nvPr/>
        </p:nvSpPr>
        <p:spPr>
          <a:xfrm>
            <a:off x="491300" y="3668918"/>
            <a:ext cx="958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清松手寫體3" panose="00000500000000000000" pitchFamily="2" charset="-120"/>
                <a:ea typeface="清松手寫體3" panose="00000500000000000000" pitchFamily="2" charset="-120"/>
              </a:rPr>
              <a:t>-</a:t>
            </a:r>
            <a:endParaRPr lang="zh-TW" altLang="en-US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88" name="文字方塊 87">
            <a:extLst>
              <a:ext uri="{FF2B5EF4-FFF2-40B4-BE49-F238E27FC236}">
                <a16:creationId xmlns:a16="http://schemas.microsoft.com/office/drawing/2014/main" id="{F35833F0-3434-4391-B7B8-765F021AD230}"/>
              </a:ext>
            </a:extLst>
          </p:cNvPr>
          <p:cNvSpPr txBox="1"/>
          <p:nvPr/>
        </p:nvSpPr>
        <p:spPr>
          <a:xfrm>
            <a:off x="254166" y="815233"/>
            <a:ext cx="141038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清松手寫體3" panose="00000500000000000000" pitchFamily="2" charset="-120"/>
                <a:ea typeface="清松手寫體3" panose="00000500000000000000" pitchFamily="2" charset="-120"/>
              </a:rPr>
              <a:t>-8</a:t>
            </a:r>
            <a:endParaRPr lang="zh-TW" altLang="en-US" sz="28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89" name="文字方塊 88">
            <a:extLst>
              <a:ext uri="{FF2B5EF4-FFF2-40B4-BE49-F238E27FC236}">
                <a16:creationId xmlns:a16="http://schemas.microsoft.com/office/drawing/2014/main" id="{65067F48-7DB4-4DD6-9E89-841F642C4B6D}"/>
              </a:ext>
            </a:extLst>
          </p:cNvPr>
          <p:cNvSpPr txBox="1"/>
          <p:nvPr/>
        </p:nvSpPr>
        <p:spPr>
          <a:xfrm>
            <a:off x="306702" y="1424128"/>
            <a:ext cx="1410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8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10-10-8=-8</a:t>
            </a:r>
            <a:endParaRPr lang="zh-TW" altLang="en-US" sz="28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90" name="文字方塊 89">
            <a:extLst>
              <a:ext uri="{FF2B5EF4-FFF2-40B4-BE49-F238E27FC236}">
                <a16:creationId xmlns:a16="http://schemas.microsoft.com/office/drawing/2014/main" id="{B1A3DD11-0F34-446C-8A12-1852237775A7}"/>
              </a:ext>
            </a:extLst>
          </p:cNvPr>
          <p:cNvSpPr txBox="1"/>
          <p:nvPr/>
        </p:nvSpPr>
        <p:spPr>
          <a:xfrm>
            <a:off x="5558221" y="815740"/>
            <a:ext cx="141038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清松手寫體3" panose="00000500000000000000" pitchFamily="2" charset="-120"/>
                <a:ea typeface="清松手寫體3" panose="00000500000000000000" pitchFamily="2" charset="-120"/>
              </a:rPr>
              <a:t>1</a:t>
            </a:r>
            <a:endParaRPr lang="zh-TW" altLang="en-US" sz="28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91" name="文字方塊 90">
            <a:extLst>
              <a:ext uri="{FF2B5EF4-FFF2-40B4-BE49-F238E27FC236}">
                <a16:creationId xmlns:a16="http://schemas.microsoft.com/office/drawing/2014/main" id="{B85ACF0D-E079-4879-BBED-E77134F98169}"/>
              </a:ext>
            </a:extLst>
          </p:cNvPr>
          <p:cNvSpPr txBox="1"/>
          <p:nvPr/>
        </p:nvSpPr>
        <p:spPr>
          <a:xfrm>
            <a:off x="5610757" y="1424635"/>
            <a:ext cx="1410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800" b="1" dirty="0">
                <a:solidFill>
                  <a:srgbClr val="FF0000"/>
                </a:solidFill>
                <a:latin typeface="清松手寫體3" panose="00000500000000000000" pitchFamily="2" charset="-120"/>
                <a:ea typeface="清松手寫體3" panose="00000500000000000000" pitchFamily="2" charset="-120"/>
              </a:rPr>
              <a:t>9-8=1</a:t>
            </a:r>
            <a:endParaRPr lang="zh-TW" altLang="en-US" sz="2800" b="1" dirty="0">
              <a:solidFill>
                <a:srgbClr val="FF0000"/>
              </a:solidFill>
              <a:latin typeface="清松手寫體3" panose="00000500000000000000" pitchFamily="2" charset="-120"/>
              <a:ea typeface="清松手寫體3" panose="00000500000000000000" pitchFamily="2" charset="-120"/>
            </a:endParaRPr>
          </a:p>
        </p:txBody>
      </p:sp>
      <p:sp>
        <p:nvSpPr>
          <p:cNvPr id="100" name="矩形 99">
            <a:extLst>
              <a:ext uri="{FF2B5EF4-FFF2-40B4-BE49-F238E27FC236}">
                <a16:creationId xmlns:a16="http://schemas.microsoft.com/office/drawing/2014/main" id="{38BD2FD7-72BB-4BB8-8453-0DE742972CA4}"/>
              </a:ext>
            </a:extLst>
          </p:cNvPr>
          <p:cNvSpPr/>
          <p:nvPr/>
        </p:nvSpPr>
        <p:spPr>
          <a:xfrm>
            <a:off x="2427192" y="232557"/>
            <a:ext cx="6515373" cy="972471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tx1"/>
              </a:solidFill>
            </a:endParaRPr>
          </a:p>
        </p:txBody>
      </p:sp>
      <p:sp>
        <p:nvSpPr>
          <p:cNvPr id="101" name="文字方塊 100">
            <a:extLst>
              <a:ext uri="{FF2B5EF4-FFF2-40B4-BE49-F238E27FC236}">
                <a16:creationId xmlns:a16="http://schemas.microsoft.com/office/drawing/2014/main" id="{B8265275-01D9-4EC1-A3A9-2B927264A23D}"/>
              </a:ext>
            </a:extLst>
          </p:cNvPr>
          <p:cNvSpPr txBox="1"/>
          <p:nvPr/>
        </p:nvSpPr>
        <p:spPr>
          <a:xfrm>
            <a:off x="2538583" y="303294"/>
            <a:ext cx="6292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請每張</a:t>
            </a:r>
            <a:r>
              <a:rPr lang="zh-TW" altLang="zh-TW" sz="2400" dirty="0">
                <a:solidFill>
                  <a:srgbClr val="FF00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衝突卡</a:t>
            </a:r>
            <a:r>
              <a:rPr lang="zh-TW" altLang="en-US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的</a:t>
            </a:r>
            <a:r>
              <a:rPr lang="zh-TW" altLang="en-US" sz="2400" dirty="0">
                <a:solidFill>
                  <a:srgbClr val="FFFF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嚴重程度</a:t>
            </a:r>
            <a:r>
              <a:rPr lang="zh-TW" altLang="en-US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的數字減去</a:t>
            </a:r>
            <a:r>
              <a:rPr lang="zh-TW" altLang="zh-TW" sz="2400" dirty="0">
                <a:solidFill>
                  <a:srgbClr val="0000FF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溝通卡</a:t>
            </a:r>
            <a:r>
              <a:rPr lang="zh-TW" altLang="en-US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的</a:t>
            </a:r>
            <a:r>
              <a:rPr lang="zh-TW" altLang="en-US" sz="2400" dirty="0">
                <a:solidFill>
                  <a:srgbClr val="FFFF00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有效程度</a:t>
            </a:r>
            <a:r>
              <a:rPr lang="zh-TW" altLang="en-US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的數字</a:t>
            </a:r>
            <a:r>
              <a:rPr lang="zh-TW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，並</a:t>
            </a:r>
            <a:r>
              <a:rPr lang="zh-TW" altLang="en-US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rPr>
              <a:t>寫出相減後結果的數值</a:t>
            </a:r>
          </a:p>
        </p:txBody>
      </p:sp>
    </p:spTree>
    <p:extLst>
      <p:ext uri="{BB962C8B-B14F-4D97-AF65-F5344CB8AC3E}">
        <p14:creationId xmlns:p14="http://schemas.microsoft.com/office/powerpoint/2010/main" val="194067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464D00A6-305D-4867-9932-0F03C9AAD3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5655" y="1135276"/>
            <a:ext cx="8656382" cy="5606374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FDBCC943-96E1-4429-8CF2-8CEE61BD51CB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5" name="標題 1">
            <a:extLst>
              <a:ext uri="{FF2B5EF4-FFF2-40B4-BE49-F238E27FC236}">
                <a16:creationId xmlns:a16="http://schemas.microsoft.com/office/drawing/2014/main" id="{089B0A7B-7402-4978-8645-C40E260AE4CD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AD0D5500-261F-482B-BA71-5AC384563D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grpSp>
        <p:nvGrpSpPr>
          <p:cNvPr id="11" name="群組 10">
            <a:extLst>
              <a:ext uri="{FF2B5EF4-FFF2-40B4-BE49-F238E27FC236}">
                <a16:creationId xmlns:a16="http://schemas.microsoft.com/office/drawing/2014/main" id="{D296B584-D65E-4499-B6A5-8FD33F6A465A}"/>
              </a:ext>
            </a:extLst>
          </p:cNvPr>
          <p:cNvGrpSpPr/>
          <p:nvPr/>
        </p:nvGrpSpPr>
        <p:grpSpPr>
          <a:xfrm>
            <a:off x="803112" y="2910188"/>
            <a:ext cx="7537775" cy="2302967"/>
            <a:chOff x="736213" y="2821412"/>
            <a:chExt cx="7537775" cy="2302967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71BF0048-4F9C-4251-80CC-AB13943DA331}"/>
                </a:ext>
              </a:extLst>
            </p:cNvPr>
            <p:cNvSpPr/>
            <p:nvPr/>
          </p:nvSpPr>
          <p:spPr>
            <a:xfrm>
              <a:off x="736213" y="2821412"/>
              <a:ext cx="7537775" cy="2302967"/>
            </a:xfrm>
            <a:prstGeom prst="rect">
              <a:avLst/>
            </a:prstGeom>
            <a:ln w="38100">
              <a:solidFill>
                <a:schemeClr val="bg1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>
                <a:solidFill>
                  <a:schemeClr val="tx1"/>
                </a:solidFill>
              </a:endParaRPr>
            </a:p>
          </p:txBody>
        </p:sp>
        <p:sp>
          <p:nvSpPr>
            <p:cNvPr id="9" name="文字方塊 8">
              <a:extLst>
                <a:ext uri="{FF2B5EF4-FFF2-40B4-BE49-F238E27FC236}">
                  <a16:creationId xmlns:a16="http://schemas.microsoft.com/office/drawing/2014/main" id="{7D10583F-AC2E-4DE2-A6FB-608B623E2380}"/>
                </a:ext>
              </a:extLst>
            </p:cNvPr>
            <p:cNvSpPr txBox="1"/>
            <p:nvPr/>
          </p:nvSpPr>
          <p:spPr>
            <a:xfrm>
              <a:off x="1166881" y="2941844"/>
              <a:ext cx="6676439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如果 嚴重程度 ≦ </a:t>
              </a:r>
              <a:r>
                <a:rPr lang="en-US" altLang="zh-TW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0</a:t>
              </a:r>
            </a:p>
            <a:p>
              <a:r>
                <a:rPr lang="zh-TW" altLang="en-US" sz="2400" dirty="0">
                  <a:solidFill>
                    <a:schemeClr val="bg1"/>
                  </a:solidFill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表示可能可以完全化解因毒品而造成的家庭衝突</a:t>
              </a:r>
            </a:p>
            <a:p>
              <a:endParaRPr lang="en-US" altLang="zh-TW" sz="2400" dirty="0">
                <a:solidFill>
                  <a:schemeClr val="bg1"/>
                </a:solidFill>
                <a:latin typeface="華康粗黑體" panose="020B0709000000000000" pitchFamily="49" charset="-120"/>
                <a:ea typeface="華康粗黑體" panose="020B0709000000000000" pitchFamily="49" charset="-120"/>
              </a:endParaRPr>
            </a:p>
            <a:p>
              <a:r>
                <a:rPr lang="zh-TW" alt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如果 </a:t>
              </a:r>
              <a:r>
                <a:rPr lang="en-US" altLang="zh-TW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0 &lt; </a:t>
              </a:r>
              <a:r>
                <a:rPr lang="zh-TW" alt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結果 </a:t>
              </a:r>
              <a:r>
                <a:rPr lang="en-US" altLang="zh-TW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&lt; </a:t>
              </a:r>
              <a:r>
                <a:rPr lang="zh-TW" alt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嚴重程度</a:t>
              </a:r>
              <a:endParaRPr lang="en-US" altLang="zh-TW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華康粗黑體" panose="020B0709000000000000" pitchFamily="49" charset="-120"/>
                <a:ea typeface="華康粗黑體" panose="020B0709000000000000" pitchFamily="49" charset="-120"/>
              </a:endParaRPr>
            </a:p>
            <a:p>
              <a:r>
                <a:rPr lang="zh-TW" altLang="en-US" sz="2400" dirty="0">
                  <a:solidFill>
                    <a:schemeClr val="bg1"/>
                  </a:solidFill>
                  <a:latin typeface="華康粗黑體" panose="020B0709000000000000" pitchFamily="49" charset="-120"/>
                  <a:ea typeface="華康粗黑體" panose="020B0709000000000000" pitchFamily="49" charset="-120"/>
                </a:rPr>
                <a:t>表示只要願意嘗試著至少都可以降低衝突程度</a:t>
              </a:r>
            </a:p>
          </p:txBody>
        </p:sp>
      </p:grpSp>
      <p:sp>
        <p:nvSpPr>
          <p:cNvPr id="10" name="矩形 9">
            <a:extLst>
              <a:ext uri="{FF2B5EF4-FFF2-40B4-BE49-F238E27FC236}">
                <a16:creationId xmlns:a16="http://schemas.microsoft.com/office/drawing/2014/main" id="{E8A8EAFE-C184-4584-916A-59496DB72CE0}"/>
              </a:ext>
            </a:extLst>
          </p:cNvPr>
          <p:cNvSpPr/>
          <p:nvPr/>
        </p:nvSpPr>
        <p:spPr>
          <a:xfrm>
            <a:off x="736213" y="2140747"/>
            <a:ext cx="51844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TW" altLang="en-US" sz="4400" b="1" dirty="0">
                <a:solidFill>
                  <a:srgbClr val="0000FF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感謝您的努力溝通</a:t>
            </a:r>
            <a:r>
              <a:rPr kumimoji="1" lang="en-US" altLang="zh-TW" sz="4400" b="1" dirty="0">
                <a:solidFill>
                  <a:srgbClr val="0000FF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…</a:t>
            </a:r>
            <a:endParaRPr kumimoji="1" lang="zh-TW" altLang="en-US" sz="4400" b="1" dirty="0">
              <a:solidFill>
                <a:srgbClr val="0000FF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02632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937CB39A-381E-4694-96A0-56F634388FFF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4" name="標題 1">
            <a:extLst>
              <a:ext uri="{FF2B5EF4-FFF2-40B4-BE49-F238E27FC236}">
                <a16:creationId xmlns:a16="http://schemas.microsoft.com/office/drawing/2014/main" id="{BEC97513-5FF8-4F97-864C-DA5F41049D78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2E138D7-BFB2-441F-B6BE-24E0ECB3F03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pic>
        <p:nvPicPr>
          <p:cNvPr id="6" name="【跑道終點】公益微電影">
            <a:hlinkClick r:id="" action="ppaction://media"/>
            <a:extLst>
              <a:ext uri="{FF2B5EF4-FFF2-40B4-BE49-F238E27FC236}">
                <a16:creationId xmlns:a16="http://schemas.microsoft.com/office/drawing/2014/main" id="{34D9117B-29F4-43C9-90B5-F6F525F5FA7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42605" end="0.966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318768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576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0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0EBB47B-51D5-41A8-91F3-095BCBCD8583}"/>
              </a:ext>
            </a:extLst>
          </p:cNvPr>
          <p:cNvSpPr/>
          <p:nvPr/>
        </p:nvSpPr>
        <p:spPr>
          <a:xfrm>
            <a:off x="1356064" y="2493277"/>
            <a:ext cx="643187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少一點偏見　多一點關懷</a:t>
            </a:r>
          </a:p>
          <a:p>
            <a:pPr algn="ctr"/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</a:rPr>
              <a:t>我們可以改變結局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29A680D6-AF77-45F2-9475-E0E3A5784FA9}"/>
              </a:ext>
            </a:extLst>
          </p:cNvPr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4" name="標題 1">
            <a:extLst>
              <a:ext uri="{FF2B5EF4-FFF2-40B4-BE49-F238E27FC236}">
                <a16:creationId xmlns:a16="http://schemas.microsoft.com/office/drawing/2014/main" id="{C760F4B1-1CBF-4B78-BFBB-A65BAF963E1C}"/>
              </a:ext>
            </a:extLst>
          </p:cNvPr>
          <p:cNvSpPr txBox="1">
            <a:spLocks/>
          </p:cNvSpPr>
          <p:nvPr/>
        </p:nvSpPr>
        <p:spPr>
          <a:xfrm>
            <a:off x="736213" y="656045"/>
            <a:ext cx="1843790" cy="38973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kumimoji="1" lang="zh-TW" altLang="en-US" sz="1800" b="1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2DB9031-3AA0-42D9-AF0F-FAF67262AFD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pic>
        <p:nvPicPr>
          <p:cNvPr id="7" name="圖形 6" descr="房屋">
            <a:extLst>
              <a:ext uri="{FF2B5EF4-FFF2-40B4-BE49-F238E27FC236}">
                <a16:creationId xmlns:a16="http://schemas.microsoft.com/office/drawing/2014/main" id="{91EB1C55-E366-469E-8BFF-AEEDDDDEC7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756364" y="4137790"/>
            <a:ext cx="1631272" cy="163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7970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2" y="700793"/>
            <a:ext cx="2189746" cy="389735"/>
          </a:xfrm>
          <a:prstGeom prst="rect">
            <a:avLst/>
          </a:prstGeom>
          <a:solidFill>
            <a:srgbClr val="F3CDCC">
              <a:alpha val="29804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8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 sz="1350"/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736213" y="656045"/>
            <a:ext cx="1843790" cy="389735"/>
          </a:xfrm>
        </p:spPr>
        <p:txBody>
          <a:bodyPr>
            <a:noAutofit/>
          </a:bodyPr>
          <a:lstStyle/>
          <a:p>
            <a:pPr algn="l"/>
            <a:r>
              <a:rPr kumimoji="1" lang="zh-TW" altLang="en-US" sz="1800" b="1" dirty="0"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防毒守門員</a:t>
            </a:r>
            <a:endParaRPr kumimoji="1" lang="zh-TW" altLang="en-US" sz="1800" b="1" dirty="0">
              <a:solidFill>
                <a:srgbClr val="FFFF00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HanziPen TC" charset="-120"/>
            </a:endParaRPr>
          </a:p>
        </p:txBody>
      </p:sp>
      <p:sp>
        <p:nvSpPr>
          <p:cNvPr id="5" name="副標題 2"/>
          <p:cNvSpPr txBox="1">
            <a:spLocks/>
          </p:cNvSpPr>
          <p:nvPr/>
        </p:nvSpPr>
        <p:spPr>
          <a:xfrm>
            <a:off x="3456321" y="3204359"/>
            <a:ext cx="4257675" cy="44741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TW" sz="2700" dirty="0">
                <a:solidFill>
                  <a:schemeClr val="bg1">
                    <a:lumMod val="95000"/>
                  </a:schemeClr>
                </a:solidFill>
                <a:latin typeface="LingWai TC Medium" charset="-120"/>
                <a:ea typeface="LingWai TC Medium" charset="-120"/>
                <a:cs typeface="LingWai TC Medium" charset="-120"/>
              </a:rPr>
              <a:t> </a:t>
            </a:r>
            <a:r>
              <a:rPr kumimoji="1" lang="en-US" altLang="zh-TW" sz="2700" b="1" dirty="0">
                <a:solidFill>
                  <a:schemeClr val="bg1">
                    <a:lumMod val="95000"/>
                  </a:schemeClr>
                </a:solidFill>
                <a:latin typeface="HanziPen TC" charset="-120"/>
                <a:ea typeface="HanziPen TC" charset="-120"/>
                <a:cs typeface="HanziPen TC" charset="-120"/>
              </a:rPr>
              <a:t> </a:t>
            </a:r>
            <a:endParaRPr kumimoji="1" lang="zh-TW" altLang="en-US" sz="2700" b="1" dirty="0">
              <a:solidFill>
                <a:schemeClr val="bg1">
                  <a:lumMod val="95000"/>
                </a:schemeClr>
              </a:solidFill>
              <a:latin typeface="HanziPen TC" charset="-120"/>
              <a:ea typeface="HanziPen TC" charset="-120"/>
              <a:cs typeface="HanziPen TC" charset="-120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55" y="383057"/>
            <a:ext cx="510558" cy="707471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54CECC7D-DEF8-4F5D-802E-79C314BB5C6F}"/>
              </a:ext>
            </a:extLst>
          </p:cNvPr>
          <p:cNvSpPr/>
          <p:nvPr/>
        </p:nvSpPr>
        <p:spPr>
          <a:xfrm>
            <a:off x="1106852" y="1819935"/>
            <a:ext cx="6930291" cy="32162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Lantinghei TC Heavy" charset="-120"/>
              </a:rPr>
              <a:t>少一點衝突　多一點溝通</a:t>
            </a:r>
            <a:endParaRPr kumimoji="1" lang="en-US" altLang="zh-TW" sz="4400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微軟正黑體" panose="020B0604030504040204" pitchFamily="34" charset="-120"/>
              <a:ea typeface="微軟正黑體" panose="020B0604030504040204" pitchFamily="34" charset="-120"/>
              <a:cs typeface="Lantinghei TC Heavy" charset="-120"/>
            </a:endParaRPr>
          </a:p>
          <a:p>
            <a:pPr algn="ctr"/>
            <a:r>
              <a:rPr kumimoji="1" lang="zh-TW" altLang="en-US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我們可以</a:t>
            </a:r>
            <a:r>
              <a:rPr kumimoji="1" lang="en-US" altLang="zh-TW" sz="44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…</a:t>
            </a:r>
          </a:p>
          <a:p>
            <a:pPr algn="ctr"/>
            <a:r>
              <a:rPr kumimoji="1" lang="zh-TW" altLang="en-US" sz="11500" b="1" dirty="0">
                <a:solidFill>
                  <a:srgbClr val="FF00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微軟正黑體" panose="020B0604030504040204" pitchFamily="34" charset="-120"/>
                <a:ea typeface="微軟正黑體" panose="020B0604030504040204" pitchFamily="34" charset="-120"/>
                <a:cs typeface="HanziPen TC" charset="-120"/>
              </a:rPr>
              <a:t>有愛無礙</a:t>
            </a:r>
          </a:p>
        </p:txBody>
      </p:sp>
      <p:pic>
        <p:nvPicPr>
          <p:cNvPr id="4" name="圖形 3" descr="有兩個小朋友的家庭">
            <a:extLst>
              <a:ext uri="{FF2B5EF4-FFF2-40B4-BE49-F238E27FC236}">
                <a16:creationId xmlns:a16="http://schemas.microsoft.com/office/drawing/2014/main" id="{DA4BB5C6-C4AA-43CC-82FF-B9405AF22D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3442315" y="4598633"/>
            <a:ext cx="2259367" cy="2259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034406"/>
      </p:ext>
    </p:extLst>
  </p:cSld>
  <p:clrMapOvr>
    <a:masterClrMapping/>
  </p:clrMapOvr>
</p:sld>
</file>

<file path=ppt/theme/theme1.xml><?xml version="1.0" encoding="utf-8"?>
<a:theme xmlns:a="http://schemas.openxmlformats.org/drawingml/2006/main" name="防毒守門員國中組—王勝雄_國二上">
  <a:themeElements>
    <a:clrScheme name="Office 佈景主題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佈景主題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佈景主題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防毒守門員國中組—王勝雄_國二上</Template>
  <TotalTime>1011</TotalTime>
  <Words>551</Words>
  <Application>Microsoft Office PowerPoint</Application>
  <PresentationFormat>如螢幕大小 (4:3)</PresentationFormat>
  <Paragraphs>135</Paragraphs>
  <Slides>15</Slides>
  <Notes>6</Notes>
  <HiddenSlides>0</HiddenSlides>
  <MMClips>5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15</vt:i4>
      </vt:variant>
    </vt:vector>
  </HeadingPairs>
  <TitlesOfParts>
    <vt:vector size="27" baseType="lpstr">
      <vt:lpstr>Lantinghei TC Heavy</vt:lpstr>
      <vt:lpstr>Arial</vt:lpstr>
      <vt:lpstr>LingWai TC Medium</vt:lpstr>
      <vt:lpstr>Calibri Light</vt:lpstr>
      <vt:lpstr>Calibri</vt:lpstr>
      <vt:lpstr>清松手寫體3</vt:lpstr>
      <vt:lpstr>華康新特黑體</vt:lpstr>
      <vt:lpstr>新細明體</vt:lpstr>
      <vt:lpstr>HanziPen TC</vt:lpstr>
      <vt:lpstr>微軟正黑體</vt:lpstr>
      <vt:lpstr>華康粗黑體</vt:lpstr>
      <vt:lpstr>防毒守門員國中組—王勝雄_國二上</vt:lpstr>
      <vt:lpstr>防毒守門員</vt:lpstr>
      <vt:lpstr>防毒守門員</vt:lpstr>
      <vt:lpstr>PowerPoint 簡報</vt:lpstr>
      <vt:lpstr>防毒守門員</vt:lpstr>
      <vt:lpstr>衝突引爆點</vt:lpstr>
      <vt:lpstr>PowerPoint 簡報</vt:lpstr>
      <vt:lpstr>防毒守門員</vt:lpstr>
      <vt:lpstr>學習溝通</vt:lpstr>
      <vt:lpstr>防毒守門員</vt:lpstr>
      <vt:lpstr>PowerPoint 簡報</vt:lpstr>
      <vt:lpstr>PowerPoint 簡報</vt:lpstr>
      <vt:lpstr>PowerPoint 簡報</vt:lpstr>
      <vt:lpstr>PowerPoint 簡報</vt:lpstr>
      <vt:lpstr>PowerPoint 簡報</vt:lpstr>
      <vt:lpstr>防毒守門員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大雄 王</dc:creator>
  <cp:lastModifiedBy>userdofdfh</cp:lastModifiedBy>
  <cp:revision>56</cp:revision>
  <dcterms:created xsi:type="dcterms:W3CDTF">2019-08-18T14:17:36Z</dcterms:created>
  <dcterms:modified xsi:type="dcterms:W3CDTF">2020-03-20T08:28:05Z</dcterms:modified>
</cp:coreProperties>
</file>