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3" r:id="rId1"/>
  </p:sldMasterIdLst>
  <p:notesMasterIdLst>
    <p:notesMasterId r:id="rId29"/>
  </p:notesMasterIdLst>
  <p:handoutMasterIdLst>
    <p:handoutMasterId r:id="rId30"/>
  </p:handoutMasterIdLst>
  <p:sldIdLst>
    <p:sldId id="260" r:id="rId2"/>
    <p:sldId id="327" r:id="rId3"/>
    <p:sldId id="270" r:id="rId4"/>
    <p:sldId id="275" r:id="rId5"/>
    <p:sldId id="346" r:id="rId6"/>
    <p:sldId id="337" r:id="rId7"/>
    <p:sldId id="349" r:id="rId8"/>
    <p:sldId id="357" r:id="rId9"/>
    <p:sldId id="343" r:id="rId10"/>
    <p:sldId id="360" r:id="rId11"/>
    <p:sldId id="352" r:id="rId12"/>
    <p:sldId id="358" r:id="rId13"/>
    <p:sldId id="359" r:id="rId14"/>
    <p:sldId id="341" r:id="rId15"/>
    <p:sldId id="353" r:id="rId16"/>
    <p:sldId id="326" r:id="rId17"/>
    <p:sldId id="332" r:id="rId18"/>
    <p:sldId id="347" r:id="rId19"/>
    <p:sldId id="345" r:id="rId20"/>
    <p:sldId id="335" r:id="rId21"/>
    <p:sldId id="328" r:id="rId22"/>
    <p:sldId id="356" r:id="rId23"/>
    <p:sldId id="329" r:id="rId24"/>
    <p:sldId id="348" r:id="rId25"/>
    <p:sldId id="344" r:id="rId26"/>
    <p:sldId id="355" r:id="rId27"/>
    <p:sldId id="321" r:id="rId28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39" autoAdjust="0"/>
  </p:normalViewPr>
  <p:slideViewPr>
    <p:cSldViewPr snapToGrid="0" snapToObjects="1">
      <p:cViewPr varScale="1">
        <p:scale>
          <a:sx n="64" d="100"/>
          <a:sy n="64" d="100"/>
        </p:scale>
        <p:origin x="11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>
              <a:defRPr sz="1200"/>
            </a:lvl1pPr>
          </a:lstStyle>
          <a:p>
            <a:fld id="{92BF899E-7F71-4793-AAF7-C0E7BC1FCF22}" type="datetimeFigureOut">
              <a:rPr lang="zh-TW" altLang="en-US" smtClean="0"/>
              <a:t>2020/11/3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>
              <a:defRPr sz="1200"/>
            </a:lvl1pPr>
          </a:lstStyle>
          <a:p>
            <a:fld id="{5D25C80B-CBB5-4D6B-AA92-C92CB46873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4723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>
              <a:defRPr sz="1200"/>
            </a:lvl1pPr>
          </a:lstStyle>
          <a:p>
            <a:fld id="{E35FEDC5-3402-9147-B81B-4438EBE36961}" type="datetimeFigureOut">
              <a:rPr kumimoji="1" lang="zh-TW" altLang="en-US" smtClean="0"/>
              <a:t>2020/11/3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2" tIns="45706" rIns="91412" bIns="4570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748165"/>
            <a:ext cx="5388610" cy="3884861"/>
          </a:xfrm>
          <a:prstGeom prst="rect">
            <a:avLst/>
          </a:prstGeom>
        </p:spPr>
        <p:txBody>
          <a:bodyPr vert="horz" lIns="91412" tIns="45706" rIns="91412" bIns="45706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>
              <a:defRPr sz="1200"/>
            </a:lvl1pPr>
          </a:lstStyle>
          <a:p>
            <a:fld id="{B4FBDB4F-B7E2-C64B-BBEB-8DE52843534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424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295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30300" y="1225550"/>
            <a:ext cx="4413250" cy="33099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06668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30300" y="1225550"/>
            <a:ext cx="4413250" cy="33099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05137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32916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49803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359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10054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12231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10167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62157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8056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6202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49933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75168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87407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33600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52753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0242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75124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30300" y="1225550"/>
            <a:ext cx="4413250" cy="33099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78089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30300" y="1225550"/>
            <a:ext cx="4413250" cy="33099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9081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30300" y="1225550"/>
            <a:ext cx="4413250" cy="33099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352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30300" y="1225550"/>
            <a:ext cx="4413250" cy="33099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9684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54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32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273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22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91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84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091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76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0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58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7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53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&#21517;&#20154;&#21453;&#27602;--&#24433;&#29255;/2.-&#26519;&#26360;&#35946;&#21453;&#27602;&#23459;&#23566;&#24433;&#29255;%20%5b&#23436;&#25972;&#29256;%5d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&#21517;&#20154;&#21453;&#27602;--&#24433;&#29255;/2.-&#26519;&#26360;&#35946;&#21453;&#27602;&#23459;&#23566;&#24433;&#29255;%20%5b&#23436;&#25972;&#29256;%5d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21115" y="2909442"/>
            <a:ext cx="7746274" cy="1236160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6" name="矩形 5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406692" y="4693760"/>
            <a:ext cx="3427263" cy="620912"/>
          </a:xfrm>
        </p:spPr>
        <p:txBody>
          <a:bodyPr>
            <a:noAutofit/>
          </a:bodyPr>
          <a:lstStyle/>
          <a:p>
            <a:r>
              <a:rPr kumimoji="1"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國中組  劉昌鎮</a:t>
            </a:r>
            <a:r>
              <a:rPr kumimoji="1" lang="en-US" altLang="zh-TW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ingWai TC Medium" charset="-120"/>
              </a:rPr>
              <a:t> </a:t>
            </a:r>
            <a:endParaRPr kumimoji="1" lang="zh-TW" altLang="en-US" sz="4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LingWai TC Medium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3456321" y="3204359"/>
            <a:ext cx="4257675" cy="447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2700" dirty="0">
                <a:solidFill>
                  <a:schemeClr val="bg1">
                    <a:lumMod val="95000"/>
                  </a:schemeClr>
                </a:solidFill>
                <a:latin typeface="LingWai TC Medium" charset="-120"/>
                <a:ea typeface="LingWai TC Medium" charset="-120"/>
                <a:cs typeface="LingWai TC Medium" charset="-120"/>
              </a:rPr>
              <a:t> </a:t>
            </a:r>
            <a:r>
              <a:rPr kumimoji="1" lang="en-US" altLang="zh-TW" sz="2700" b="1" dirty="0">
                <a:solidFill>
                  <a:schemeClr val="bg1">
                    <a:lumMod val="95000"/>
                  </a:schemeClr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endParaRPr kumimoji="1" lang="zh-TW" altLang="en-US" sz="2700" b="1" dirty="0">
              <a:solidFill>
                <a:schemeClr val="bg1">
                  <a:lumMod val="95000"/>
                </a:schemeClr>
              </a:solidFill>
              <a:latin typeface="HanziPen TC" charset="-120"/>
              <a:ea typeface="HanziPen TC" charset="-120"/>
              <a:cs typeface="HanziPen TC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9370" y="3265911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第十單元</a:t>
            </a:r>
            <a:endParaRPr kumimoji="1" lang="en-US" altLang="zh-TW" sz="3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71505" y="3142801"/>
            <a:ext cx="42546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Lantinghei TC Heavy" charset="-120"/>
              </a:rPr>
              <a:t>反毒大使</a:t>
            </a:r>
            <a:r>
              <a:rPr kumimoji="1" lang="en-US" altLang="zh-TW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Lantinghei TC Heavy" charset="-120"/>
              </a:rPr>
              <a:t>~</a:t>
            </a:r>
            <a:r>
              <a:rPr kumimoji="1" lang="zh-TW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Lantinghei TC Heavy" charset="-120"/>
              </a:rPr>
              <a:t>我</a:t>
            </a:r>
            <a:r>
              <a:rPr kumimoji="1" lang="en-US" altLang="zh-TW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Lantinghei TC Heavy" charset="-120"/>
              </a:rPr>
              <a:t>+1</a:t>
            </a:r>
            <a:endParaRPr kumimoji="1" lang="zh-TW" altLang="en-US" sz="4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3935" y="1714953"/>
            <a:ext cx="7860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Lantinghei TC Heavy" charset="-120"/>
              </a:rPr>
              <a:t>教材研發暨素養導向教學活動設計</a:t>
            </a:r>
            <a:endParaRPr kumimoji="1" lang="zh-TW" altLang="en-US" sz="3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18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992BABC-7047-410D-9DDF-FB7FC981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87" y="385571"/>
            <a:ext cx="78867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2.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反毒名人專訪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—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林書豪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(90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秒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)</a:t>
            </a:r>
          </a:p>
        </p:txBody>
      </p:sp>
      <p:pic>
        <p:nvPicPr>
          <p:cNvPr id="13" name="內容版面配置區 12">
            <a:hlinkClick r:id="rId4" action="ppaction://hlinkfile"/>
            <a:extLst>
              <a:ext uri="{FF2B5EF4-FFF2-40B4-BE49-F238E27FC236}">
                <a16:creationId xmlns:a16="http://schemas.microsoft.com/office/drawing/2014/main" id="{A3B195A6-4C27-445C-83E9-660B0BFEF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024255" y="116898"/>
            <a:ext cx="1974689" cy="859604"/>
          </a:xfrm>
        </p:spPr>
      </p:pic>
      <p:pic>
        <p:nvPicPr>
          <p:cNvPr id="2" name="2.-林書豪反毒宣導影片 [完整版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453" y="1080655"/>
            <a:ext cx="8811491" cy="512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59F22FC-9161-4262-967A-E7068082DFA8}"/>
              </a:ext>
            </a:extLst>
          </p:cNvPr>
          <p:cNvSpPr/>
          <p:nvPr/>
        </p:nvSpPr>
        <p:spPr>
          <a:xfrm>
            <a:off x="2498121" y="1303384"/>
            <a:ext cx="582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介紹名人反毒影片</a:t>
            </a:r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(2/3)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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4150A29-30CF-4FAD-A3B8-77413A296E3A}"/>
              </a:ext>
            </a:extLst>
          </p:cNvPr>
          <p:cNvSpPr/>
          <p:nvPr/>
        </p:nvSpPr>
        <p:spPr>
          <a:xfrm>
            <a:off x="778294" y="2162571"/>
            <a:ext cx="7796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2.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請問影片中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，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反毒大使林書豪說了些什麼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？</a:t>
            </a:r>
            <a:r>
              <a:rPr lang="en-US" altLang="zh-TW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(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 多選題 </a:t>
            </a:r>
            <a:r>
              <a:rPr lang="en-US" altLang="zh-TW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)</a:t>
            </a:r>
            <a:endParaRPr lang="en-US" altLang="zh-TW" sz="24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373E27A-1DE1-4F93-80FE-86FAFE882201}"/>
              </a:ext>
            </a:extLst>
          </p:cNvPr>
          <p:cNvSpPr/>
          <p:nvPr/>
        </p:nvSpPr>
        <p:spPr>
          <a:xfrm>
            <a:off x="267737" y="1339759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活動一：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EACC2A7-4C34-4903-829E-39DBFE44CB70}"/>
              </a:ext>
            </a:extLst>
          </p:cNvPr>
          <p:cNvSpPr/>
          <p:nvPr/>
        </p:nvSpPr>
        <p:spPr>
          <a:xfrm>
            <a:off x="544976" y="2917350"/>
            <a:ext cx="7567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遠離毒品的誘惑，發展良好穩定的人際關係</a:t>
            </a:r>
            <a:endParaRPr lang="zh-TW" altLang="zh-TW" sz="24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3257ED5-01C3-4AE8-B49F-09256D3EB359}"/>
              </a:ext>
            </a:extLst>
          </p:cNvPr>
          <p:cNvSpPr/>
          <p:nvPr/>
        </p:nvSpPr>
        <p:spPr>
          <a:xfrm>
            <a:off x="746694" y="5189195"/>
            <a:ext cx="7571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(5)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毒品會讓自己行為失控，傷害自己及造成家人負擔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D3D9D1-9A97-47F0-AF37-9CD028BD2882}"/>
              </a:ext>
            </a:extLst>
          </p:cNvPr>
          <p:cNvSpPr/>
          <p:nvPr/>
        </p:nvSpPr>
        <p:spPr>
          <a:xfrm>
            <a:off x="746694" y="3442939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正面思考，正面能量去克服解決問題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4E502F-95A3-4B3E-8614-B4FD23E2A91B}"/>
              </a:ext>
            </a:extLst>
          </p:cNvPr>
          <p:cNvSpPr/>
          <p:nvPr/>
        </p:nvSpPr>
        <p:spPr>
          <a:xfrm>
            <a:off x="746694" y="4566975"/>
            <a:ext cx="6647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(4)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多嘗試有趣的事；努力讓自己成為更好的人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D5D8937-321A-426E-B630-94FABF3BB4BC}"/>
              </a:ext>
            </a:extLst>
          </p:cNvPr>
          <p:cNvSpPr/>
          <p:nvPr/>
        </p:nvSpPr>
        <p:spPr>
          <a:xfrm>
            <a:off x="746694" y="3972995"/>
            <a:ext cx="7571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面臨壓力或沮喪時，可以選擇不同的運動鍛練身體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66A29B1-C9E9-43B9-BB62-7913C241D74E}"/>
              </a:ext>
            </a:extLst>
          </p:cNvPr>
          <p:cNvSpPr/>
          <p:nvPr/>
        </p:nvSpPr>
        <p:spPr>
          <a:xfrm>
            <a:off x="2622085" y="5867944"/>
            <a:ext cx="3956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小組討論後，</a:t>
            </a:r>
            <a:r>
              <a:rPr lang="en-US" altLang="zh-TW" sz="2400" b="1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[</a:t>
            </a:r>
            <a:r>
              <a:rPr lang="zh-TW" altLang="en-US" sz="2400" b="1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答案</a:t>
            </a:r>
            <a:r>
              <a:rPr lang="en-US" altLang="zh-TW" sz="2400" b="1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]</a:t>
            </a:r>
            <a:r>
              <a:rPr lang="zh-TW" altLang="en-US" sz="2400" b="1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400" b="1" kern="1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？</a:t>
            </a:r>
            <a:endParaRPr lang="zh-TW" altLang="en-US" sz="24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531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5" grpId="0"/>
      <p:bldP spid="6" grpId="0"/>
      <p:bldP spid="7" grpId="0"/>
      <p:bldP spid="8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59F22FC-9161-4262-967A-E7068082DFA8}"/>
              </a:ext>
            </a:extLst>
          </p:cNvPr>
          <p:cNvSpPr/>
          <p:nvPr/>
        </p:nvSpPr>
        <p:spPr>
          <a:xfrm>
            <a:off x="2498121" y="1303384"/>
            <a:ext cx="582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介紹名人反毒影片</a:t>
            </a:r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(2/3)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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4150A29-30CF-4FAD-A3B8-77413A296E3A}"/>
              </a:ext>
            </a:extLst>
          </p:cNvPr>
          <p:cNvSpPr/>
          <p:nvPr/>
        </p:nvSpPr>
        <p:spPr>
          <a:xfrm>
            <a:off x="778294" y="2162571"/>
            <a:ext cx="7796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2.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請問影片中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，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反毒大使林書豪說了些什麼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？</a:t>
            </a:r>
            <a:r>
              <a:rPr lang="en-US" altLang="zh-TW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(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 多選題 </a:t>
            </a:r>
            <a:r>
              <a:rPr lang="en-US" altLang="zh-TW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)</a:t>
            </a:r>
            <a:endParaRPr lang="en-US" altLang="zh-TW" sz="24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373E27A-1DE1-4F93-80FE-86FAFE882201}"/>
              </a:ext>
            </a:extLst>
          </p:cNvPr>
          <p:cNvSpPr/>
          <p:nvPr/>
        </p:nvSpPr>
        <p:spPr>
          <a:xfrm>
            <a:off x="267737" y="1339759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活動一：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EACC2A7-4C34-4903-829E-39DBFE44CB70}"/>
              </a:ext>
            </a:extLst>
          </p:cNvPr>
          <p:cNvSpPr/>
          <p:nvPr/>
        </p:nvSpPr>
        <p:spPr>
          <a:xfrm>
            <a:off x="544976" y="2917350"/>
            <a:ext cx="7567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en-US" altLang="zh-TW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遠離毒品的誘惑，發展良好穩定的人際關係</a:t>
            </a:r>
            <a:endParaRPr lang="zh-TW" altLang="zh-TW" sz="2400" kern="100" dirty="0">
              <a:solidFill>
                <a:srgbClr val="FFC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3257ED5-01C3-4AE8-B49F-09256D3EB359}"/>
              </a:ext>
            </a:extLst>
          </p:cNvPr>
          <p:cNvSpPr/>
          <p:nvPr/>
        </p:nvSpPr>
        <p:spPr>
          <a:xfrm>
            <a:off x="746694" y="5189195"/>
            <a:ext cx="7571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(5)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毒品會讓自己行為失控，傷害自己及造成家人負擔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D3D9D1-9A97-47F0-AF37-9CD028BD2882}"/>
              </a:ext>
            </a:extLst>
          </p:cNvPr>
          <p:cNvSpPr/>
          <p:nvPr/>
        </p:nvSpPr>
        <p:spPr>
          <a:xfrm>
            <a:off x="746694" y="3442939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正面思考，正面能量去克服解決問題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4E502F-95A3-4B3E-8614-B4FD23E2A91B}"/>
              </a:ext>
            </a:extLst>
          </p:cNvPr>
          <p:cNvSpPr/>
          <p:nvPr/>
        </p:nvSpPr>
        <p:spPr>
          <a:xfrm>
            <a:off x="746694" y="4566975"/>
            <a:ext cx="6647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(4)</a:t>
            </a:r>
            <a:r>
              <a:rPr lang="zh-TW" altLang="en-US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多嘗試有趣的事；努力讓自己成為更好的人</a:t>
            </a:r>
            <a:endParaRPr lang="zh-TW" altLang="en-US" sz="24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D5D8937-321A-426E-B630-94FABF3BB4BC}"/>
              </a:ext>
            </a:extLst>
          </p:cNvPr>
          <p:cNvSpPr/>
          <p:nvPr/>
        </p:nvSpPr>
        <p:spPr>
          <a:xfrm>
            <a:off x="746694" y="3972995"/>
            <a:ext cx="7571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面臨壓力或沮喪時，可以選擇不同的運動鍛練身體</a:t>
            </a:r>
            <a:endParaRPr lang="zh-TW" altLang="en-US" sz="24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E84AE1B-DADF-4043-97D3-E246FB6A21FA}"/>
              </a:ext>
            </a:extLst>
          </p:cNvPr>
          <p:cNvSpPr/>
          <p:nvPr/>
        </p:nvSpPr>
        <p:spPr>
          <a:xfrm>
            <a:off x="6851041" y="5867945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(1)(3)(4)</a:t>
            </a:r>
            <a:endParaRPr lang="zh-TW" altLang="en-US" sz="24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66A29B1-C9E9-43B9-BB62-7913C241D74E}"/>
              </a:ext>
            </a:extLst>
          </p:cNvPr>
          <p:cNvSpPr/>
          <p:nvPr/>
        </p:nvSpPr>
        <p:spPr>
          <a:xfrm>
            <a:off x="5688768" y="586794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[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答案</a:t>
            </a:r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]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180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59F22FC-9161-4262-967A-E7068082DFA8}"/>
              </a:ext>
            </a:extLst>
          </p:cNvPr>
          <p:cNvSpPr/>
          <p:nvPr/>
        </p:nvSpPr>
        <p:spPr>
          <a:xfrm>
            <a:off x="2498121" y="1303384"/>
            <a:ext cx="582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介紹名人反毒影片</a:t>
            </a:r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(2/3)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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4150A29-30CF-4FAD-A3B8-77413A296E3A}"/>
              </a:ext>
            </a:extLst>
          </p:cNvPr>
          <p:cNvSpPr/>
          <p:nvPr/>
        </p:nvSpPr>
        <p:spPr>
          <a:xfrm>
            <a:off x="918972" y="2198946"/>
            <a:ext cx="799994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2400" b="1" dirty="0">
                <a:solidFill>
                  <a:srgbClr val="FFC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(</a:t>
            </a:r>
            <a:r>
              <a:rPr lang="zh-TW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加分題 </a:t>
            </a:r>
            <a:r>
              <a:rPr lang="en-US" altLang="zh-TW" sz="2400" b="1" dirty="0">
                <a:solidFill>
                  <a:srgbClr val="FFC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)</a:t>
            </a:r>
            <a:r>
              <a:rPr lang="zh-TW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zh-TW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請問圖片中</a:t>
            </a:r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iti TC Medium" charset="-120"/>
              </a:rPr>
              <a:t>，出現的英文句子</a:t>
            </a:r>
            <a:endParaRPr lang="en-US" altLang="zh-TW" sz="2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Heiti TC Medium" charset="-120"/>
            </a:endParaRPr>
          </a:p>
          <a:p>
            <a:pPr marL="234554" indent="-234554"/>
            <a:r>
              <a:rPr lang="zh-TW" altLang="en-US" sz="2800" b="1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endParaRPr lang="en-US" altLang="zh-TW" sz="2800" b="1" kern="1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34554" indent="-234554"/>
            <a:r>
              <a:rPr lang="zh-TW" altLang="en-US" sz="2800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「 </a:t>
            </a:r>
            <a:r>
              <a:rPr lang="en-US" altLang="zh-TW" sz="3600" b="1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ANTI  DRUG </a:t>
            </a:r>
            <a:r>
              <a:rPr lang="zh-TW" altLang="en-US" sz="3600" b="1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ABUSE </a:t>
            </a:r>
            <a:r>
              <a:rPr lang="zh-TW" altLang="en-US" sz="3600" b="1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」 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iti TC Medium" charset="-120"/>
              </a:rPr>
              <a:t>是</a:t>
            </a:r>
            <a:r>
              <a:rPr lang="zh-TW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什麼意思</a:t>
            </a:r>
            <a:r>
              <a:rPr lang="zh-TW" altLang="en-US" sz="28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？</a:t>
            </a:r>
            <a:endParaRPr lang="en-US" altLang="zh-TW" sz="2800" b="1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373E27A-1DE1-4F93-80FE-86FAFE882201}"/>
              </a:ext>
            </a:extLst>
          </p:cNvPr>
          <p:cNvSpPr/>
          <p:nvPr/>
        </p:nvSpPr>
        <p:spPr>
          <a:xfrm>
            <a:off x="267737" y="1339759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活動一：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EACC2A7-4C34-4903-829E-39DBFE44CB70}"/>
              </a:ext>
            </a:extLst>
          </p:cNvPr>
          <p:cNvSpPr/>
          <p:nvPr/>
        </p:nvSpPr>
        <p:spPr>
          <a:xfrm>
            <a:off x="5862281" y="5245843"/>
            <a:ext cx="34280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zh-TW" altLang="en-US" sz="2800" kern="100"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反對毒品濫用</a:t>
            </a:r>
            <a:endParaRPr lang="en-US" altLang="zh-TW" sz="2800" kern="100" dirty="0">
              <a:solidFill>
                <a:srgbClr val="FFFF0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179705">
              <a:spcAft>
                <a:spcPts val="0"/>
              </a:spcAft>
            </a:pPr>
            <a:r>
              <a:rPr lang="en-US" altLang="zh-TW" sz="2800" kern="100"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kern="100"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或防制藥物濫用</a:t>
            </a:r>
            <a:r>
              <a:rPr lang="en-US" altLang="zh-TW" sz="2800" kern="100"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2800" kern="100" dirty="0">
              <a:solidFill>
                <a:srgbClr val="FFFF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66A29B1-C9E9-43B9-BB62-7913C241D74E}"/>
              </a:ext>
            </a:extLst>
          </p:cNvPr>
          <p:cNvSpPr/>
          <p:nvPr/>
        </p:nvSpPr>
        <p:spPr>
          <a:xfrm>
            <a:off x="5154395" y="478417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[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答案</a:t>
            </a:r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]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86" y="3809639"/>
            <a:ext cx="3944469" cy="259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992BABC-7047-410D-9DDF-FB7FC981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87" y="385571"/>
            <a:ext cx="78867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3.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反毒名人專訪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—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任容萱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(30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秒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)</a:t>
            </a:r>
          </a:p>
        </p:txBody>
      </p:sp>
      <p:pic>
        <p:nvPicPr>
          <p:cNvPr id="6" name="6.-任容萱-">
            <a:hlinkClick r:id="" action="ppaction://media"/>
            <a:extLst>
              <a:ext uri="{FF2B5EF4-FFF2-40B4-BE49-F238E27FC236}">
                <a16:creationId xmlns:a16="http://schemas.microsoft.com/office/drawing/2014/main" id="{65029CEA-4DAB-4F0D-BA34-03AA11CC6E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150373"/>
            <a:ext cx="7735888" cy="4940937"/>
          </a:xfrm>
        </p:spPr>
      </p:pic>
    </p:spTree>
    <p:extLst>
      <p:ext uri="{BB962C8B-B14F-4D97-AF65-F5344CB8AC3E}">
        <p14:creationId xmlns:p14="http://schemas.microsoft.com/office/powerpoint/2010/main" val="7974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59F22FC-9161-4262-967A-E7068082DFA8}"/>
              </a:ext>
            </a:extLst>
          </p:cNvPr>
          <p:cNvSpPr/>
          <p:nvPr/>
        </p:nvSpPr>
        <p:spPr>
          <a:xfrm>
            <a:off x="2498121" y="1303384"/>
            <a:ext cx="582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介紹名人反毒影片</a:t>
            </a:r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(3/3)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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4150A29-30CF-4FAD-A3B8-77413A296E3A}"/>
              </a:ext>
            </a:extLst>
          </p:cNvPr>
          <p:cNvSpPr/>
          <p:nvPr/>
        </p:nvSpPr>
        <p:spPr>
          <a:xfrm>
            <a:off x="778295" y="2162571"/>
            <a:ext cx="7334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iti TC Medium" charset="-120"/>
              </a:rPr>
              <a:t>3.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iti TC Medium" charset="-120"/>
              </a:rPr>
              <a:t>請問影片中，你看到了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什麼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？</a:t>
            </a:r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iti TC Medium" charset="-120"/>
              </a:rPr>
              <a:t>回答下列問題：</a:t>
            </a:r>
            <a:endParaRPr lang="en-US" altLang="zh-TW" sz="24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373E27A-1DE1-4F93-80FE-86FAFE882201}"/>
              </a:ext>
            </a:extLst>
          </p:cNvPr>
          <p:cNvSpPr/>
          <p:nvPr/>
        </p:nvSpPr>
        <p:spPr>
          <a:xfrm>
            <a:off x="267737" y="1339759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活動一：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EACC2A7-4C34-4903-829E-39DBFE44CB70}"/>
              </a:ext>
            </a:extLst>
          </p:cNvPr>
          <p:cNvSpPr/>
          <p:nvPr/>
        </p:nvSpPr>
        <p:spPr>
          <a:xfrm>
            <a:off x="523016" y="3146278"/>
            <a:ext cx="8029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影片一開始的反毒口號及手勢</a:t>
            </a:r>
            <a:r>
              <a:rPr lang="zh-TW" altLang="en-US" sz="2400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，你可以再做一次嗎</a:t>
            </a:r>
            <a:r>
              <a:rPr lang="zh-TW" altLang="en-US" sz="2400" kern="1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？</a:t>
            </a:r>
            <a:endParaRPr lang="zh-TW" altLang="zh-TW" sz="24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D3D9D1-9A97-47F0-AF37-9CD028BD2882}"/>
              </a:ext>
            </a:extLst>
          </p:cNvPr>
          <p:cNvSpPr/>
          <p:nvPr/>
        </p:nvSpPr>
        <p:spPr>
          <a:xfrm>
            <a:off x="778295" y="4906647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影片中跑馬燈出現的訊息是什麼</a:t>
            </a:r>
            <a:r>
              <a:rPr lang="zh-TW" altLang="en-US" sz="2400" kern="1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？</a:t>
            </a:r>
            <a:endParaRPr lang="zh-TW" altLang="en-US" sz="2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E84AE1B-DADF-4043-97D3-E246FB6A21FA}"/>
              </a:ext>
            </a:extLst>
          </p:cNvPr>
          <p:cNvSpPr/>
          <p:nvPr/>
        </p:nvSpPr>
        <p:spPr>
          <a:xfrm>
            <a:off x="4719282" y="3917918"/>
            <a:ext cx="3929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拒絕毒害，秀你自己。</a:t>
            </a:r>
            <a:endParaRPr lang="zh-TW" altLang="en-US" sz="2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66A29B1-C9E9-43B9-BB62-7913C241D74E}"/>
              </a:ext>
            </a:extLst>
          </p:cNvPr>
          <p:cNvSpPr/>
          <p:nvPr/>
        </p:nvSpPr>
        <p:spPr>
          <a:xfrm>
            <a:off x="3386591" y="396178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[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答案</a:t>
            </a:r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]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E25DFD3-FD57-4354-A934-C374B580238D}"/>
              </a:ext>
            </a:extLst>
          </p:cNvPr>
          <p:cNvSpPr/>
          <p:nvPr/>
        </p:nvSpPr>
        <p:spPr>
          <a:xfrm>
            <a:off x="2277856" y="564219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[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答案</a:t>
            </a:r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]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5C5DC3A-28BF-4291-BC8F-01E9FB1FF0A4}"/>
              </a:ext>
            </a:extLst>
          </p:cNvPr>
          <p:cNvSpPr/>
          <p:nvPr/>
        </p:nvSpPr>
        <p:spPr>
          <a:xfrm>
            <a:off x="3386591" y="5576146"/>
            <a:ext cx="5427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毒</a:t>
            </a:r>
            <a:r>
              <a:rPr lang="zh-TW" altLang="en-US" sz="2800" kern="1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防中心戒成專線 </a:t>
            </a:r>
            <a:r>
              <a:rPr lang="en-US" altLang="zh-TW" sz="2800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0800-770885</a:t>
            </a:r>
            <a:endParaRPr lang="zh-TW" altLang="en-US" sz="2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334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6" grpId="0"/>
      <p:bldP spid="15" grpId="0"/>
      <p:bldP spid="16" grpId="0"/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27532" y="1486645"/>
            <a:ext cx="2132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結語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59F22FC-9161-4262-967A-E7068082DFA8}"/>
              </a:ext>
            </a:extLst>
          </p:cNvPr>
          <p:cNvSpPr/>
          <p:nvPr/>
        </p:nvSpPr>
        <p:spPr>
          <a:xfrm>
            <a:off x="733824" y="2132976"/>
            <a:ext cx="80517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/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人生有起落，遇逆境時，要如何克服度過？勇敢面對挫折或壓力，不逃避。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正向思考，用正面能量解決問題，我相信一直努力，就會有好運。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9A34B9-95A3-47B5-BD16-B4549976E0B1}"/>
              </a:ext>
            </a:extLst>
          </p:cNvPr>
          <p:cNvSpPr/>
          <p:nvPr/>
        </p:nvSpPr>
        <p:spPr>
          <a:xfrm>
            <a:off x="546100" y="1486645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活動一：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3650" y="3719199"/>
            <a:ext cx="80519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/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珍惜自己的前途，「茫一時，悔一世」，拒絕毒品帶走你的靈魂。</a:t>
            </a:r>
          </a:p>
        </p:txBody>
      </p:sp>
      <p:sp>
        <p:nvSpPr>
          <p:cNvPr id="4" name="矩形 3"/>
          <p:cNvSpPr/>
          <p:nvPr/>
        </p:nvSpPr>
        <p:spPr>
          <a:xfrm>
            <a:off x="733824" y="5068029"/>
            <a:ext cx="8100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/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拒絕毒害，秀你自己。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無毒人生，精彩萬分。</a:t>
            </a:r>
          </a:p>
        </p:txBody>
      </p:sp>
    </p:spTree>
    <p:extLst>
      <p:ext uri="{BB962C8B-B14F-4D97-AF65-F5344CB8AC3E}">
        <p14:creationId xmlns:p14="http://schemas.microsoft.com/office/powerpoint/2010/main" val="162490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360FF8C-18AD-471E-8415-972967BA6155}"/>
              </a:ext>
            </a:extLst>
          </p:cNvPr>
          <p:cNvSpPr/>
          <p:nvPr/>
        </p:nvSpPr>
        <p:spPr>
          <a:xfrm>
            <a:off x="658608" y="1229981"/>
            <a:ext cx="6030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 二：</a:t>
            </a:r>
            <a:r>
              <a:rPr lang="zh-TW" altLang="zh-TW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製作反毒標語海報</a:t>
            </a:r>
            <a:endParaRPr kumimoji="1" lang="en-US" altLang="zh-TW" sz="3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7FA38A-907D-47E5-9151-439B84210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D7868-1883-445D-8405-271626340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98C39593-9824-456B-B71F-7A6B85156CDE}"/>
              </a:ext>
            </a:extLst>
          </p:cNvPr>
          <p:cNvSpPr/>
          <p:nvPr/>
        </p:nvSpPr>
        <p:spPr>
          <a:xfrm>
            <a:off x="807338" y="2138290"/>
            <a:ext cx="7999037" cy="399892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0A8539-AD23-4515-A984-4187EA19C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164" y="2781366"/>
            <a:ext cx="7125924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65113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kumimoji="0" lang="zh-TW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小組夥伴同心協力</a:t>
            </a:r>
            <a:r>
              <a:rPr kumimoji="0" lang="zh-TW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kumimoji="0" lang="zh-TW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繪製反毒標語海報</a:t>
            </a:r>
            <a:r>
              <a:rPr kumimoji="0" lang="en-US" altLang="zh-TW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(8</a:t>
            </a:r>
            <a:r>
              <a:rPr kumimoji="0" lang="zh-TW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分鐘</a:t>
            </a:r>
            <a:r>
              <a:rPr kumimoji="0" lang="en-US" altLang="zh-TW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zh-TW" alt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小組上臺反毒宣導</a:t>
            </a:r>
            <a:r>
              <a:rPr kumimoji="0" lang="en-US" altLang="zh-TW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分鐘</a:t>
            </a:r>
            <a:r>
              <a:rPr kumimoji="0" lang="en-US" altLang="zh-TW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zh-TW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defTabSz="914400"/>
            <a:r>
              <a:rPr kumimoji="0" lang="en-US" altLang="zh-TW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每人</a:t>
            </a:r>
            <a:r>
              <a:rPr kumimoji="0" lang="en-US" altLang="zh-TW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張選票，選出最優秀的反毒小組</a:t>
            </a:r>
            <a:r>
              <a:rPr lang="zh-TW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zh-TW" altLang="en-US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綵帶 (向上) 5">
            <a:extLst>
              <a:ext uri="{FF2B5EF4-FFF2-40B4-BE49-F238E27FC236}">
                <a16:creationId xmlns:a16="http://schemas.microsoft.com/office/drawing/2014/main" id="{A7048408-2762-4F7B-9842-7C794ABBE74E}"/>
              </a:ext>
            </a:extLst>
          </p:cNvPr>
          <p:cNvSpPr/>
          <p:nvPr/>
        </p:nvSpPr>
        <p:spPr>
          <a:xfrm rot="20852497">
            <a:off x="916887" y="2256952"/>
            <a:ext cx="2311108" cy="688077"/>
          </a:xfrm>
          <a:prstGeom prst="ribbon2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任務內容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3543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7469" y="1373656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參考資料：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54DE67C-EB83-4E5B-AE2B-33EC13815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907" y="1435211"/>
            <a:ext cx="32261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反毒宣導參考腳本</a:t>
            </a: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1269184-A416-48E9-AE9A-6D9ECF0D7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20" y="2411324"/>
            <a:ext cx="7387766" cy="381642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我們是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反毒第</a:t>
            </a:r>
            <a:r>
              <a:rPr kumimoji="0" lang="zh-TW" altLang="zh-TW" sz="2800" b="0" i="0" u="sng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2800" b="0" i="0" u="sng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小組</a:t>
            </a:r>
            <a:endParaRPr kumimoji="0" lang="en-US" altLang="zh-TW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sng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zh-TW" sz="2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小組反毒口號</a:t>
            </a:r>
            <a:r>
              <a:rPr kumimoji="0" lang="en-US" altLang="zh-TW" sz="2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0" lang="en-US" altLang="zh-TW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勇敢面對挫折或壓力，用正面能量解決問題，</a:t>
            </a:r>
            <a:endParaRPr kumimoji="0" lang="en-US" altLang="zh-TW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無毒人生，精彩萬分。</a:t>
            </a:r>
            <a:endParaRPr kumimoji="0" lang="zh-TW" altLang="en-US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「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反毒大使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+1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」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同時配合動作手勢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0" lang="en-US" altLang="zh-TW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554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4150A29-30CF-4FAD-A3B8-77413A296E3A}"/>
              </a:ext>
            </a:extLst>
          </p:cNvPr>
          <p:cNvSpPr/>
          <p:nvPr/>
        </p:nvSpPr>
        <p:spPr>
          <a:xfrm>
            <a:off x="2673534" y="1308273"/>
            <a:ext cx="5570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製作反毒宣導標語海報 </a:t>
            </a:r>
            <a:r>
              <a:rPr lang="en-US" altLang="zh-TW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(</a:t>
            </a:r>
            <a:r>
              <a:rPr lang="zh-TW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en-US" altLang="zh-TW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1/5</a:t>
            </a:r>
            <a:r>
              <a:rPr lang="zh-TW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en-US" altLang="zh-TW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)</a:t>
            </a:r>
            <a:endParaRPr lang="en-US" altLang="zh-TW" sz="24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13A7B72-8763-4760-AE2D-EF0DCC745877}"/>
              </a:ext>
            </a:extLst>
          </p:cNvPr>
          <p:cNvSpPr/>
          <p:nvPr/>
        </p:nvSpPr>
        <p:spPr>
          <a:xfrm>
            <a:off x="1220008" y="4303233"/>
            <a:ext cx="6286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iti TC Medium" charset="-120"/>
              </a:rPr>
              <a:t>時間 ：</a:t>
            </a:r>
            <a:r>
              <a:rPr lang="en-US" altLang="zh-TW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iti TC Medium" charset="-120"/>
              </a:rPr>
              <a:t>8</a:t>
            </a:r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iti TC Medium" charset="-120"/>
              </a:rPr>
              <a:t> 分鐘。</a:t>
            </a:r>
            <a:endParaRPr lang="zh-TW" altLang="en-US" sz="2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360FF8C-18AD-471E-8415-972967BA6155}"/>
              </a:ext>
            </a:extLst>
          </p:cNvPr>
          <p:cNvSpPr/>
          <p:nvPr/>
        </p:nvSpPr>
        <p:spPr>
          <a:xfrm>
            <a:off x="658608" y="1229981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 二：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6A4A09C-3174-4950-A5C6-405B38A3C8B3}"/>
              </a:ext>
            </a:extLst>
          </p:cNvPr>
          <p:cNvSpPr/>
          <p:nvPr/>
        </p:nvSpPr>
        <p:spPr>
          <a:xfrm>
            <a:off x="1220007" y="2375938"/>
            <a:ext cx="62869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小組夥伴想想看：</a:t>
            </a:r>
            <a:endParaRPr lang="en-US" altLang="zh-TW" sz="3200" dirty="0">
              <a:solidFill>
                <a:schemeClr val="bg1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32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集思廣益，共同製作吸引人的反毒標語海報。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8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3984" y="3845622"/>
            <a:ext cx="4270248" cy="240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4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23016" y="2416552"/>
            <a:ext cx="7746274" cy="1236160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6" name="矩形 5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3693628" y="2416552"/>
            <a:ext cx="4257675" cy="447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2700" dirty="0">
                <a:solidFill>
                  <a:schemeClr val="bg1">
                    <a:lumMod val="95000"/>
                  </a:schemeClr>
                </a:solidFill>
                <a:latin typeface="LingWai TC Medium" charset="-120"/>
                <a:ea typeface="LingWai TC Medium" charset="-120"/>
                <a:cs typeface="LingWai TC Medium" charset="-120"/>
              </a:rPr>
              <a:t> </a:t>
            </a:r>
            <a:r>
              <a:rPr kumimoji="1" lang="en-US" altLang="zh-TW" sz="2700" b="1" dirty="0">
                <a:solidFill>
                  <a:schemeClr val="bg1">
                    <a:lumMod val="95000"/>
                  </a:schemeClr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endParaRPr kumimoji="1" lang="zh-TW" altLang="en-US" sz="2700" b="1" dirty="0">
              <a:solidFill>
                <a:schemeClr val="bg1">
                  <a:lumMod val="95000"/>
                </a:schemeClr>
              </a:solidFill>
              <a:latin typeface="HanziPen TC" charset="-120"/>
              <a:ea typeface="HanziPen TC" charset="-120"/>
              <a:cs typeface="HanziPen TC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59582" y="2632727"/>
            <a:ext cx="5262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介紹家長志工及課程</a:t>
            </a:r>
          </a:p>
        </p:txBody>
      </p:sp>
    </p:spTree>
    <p:extLst>
      <p:ext uri="{BB962C8B-B14F-4D97-AF65-F5344CB8AC3E}">
        <p14:creationId xmlns:p14="http://schemas.microsoft.com/office/powerpoint/2010/main" val="1129456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13A7B72-8763-4760-AE2D-EF0DCC745877}"/>
              </a:ext>
            </a:extLst>
          </p:cNvPr>
          <p:cNvSpPr/>
          <p:nvPr/>
        </p:nvSpPr>
        <p:spPr>
          <a:xfrm>
            <a:off x="1013528" y="4329434"/>
            <a:ext cx="6286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iti TC Medium" charset="-120"/>
              </a:rPr>
              <a:t>時間 ：每組</a:t>
            </a:r>
            <a:r>
              <a:rPr lang="en-US" altLang="zh-TW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iti TC Medium" charset="-120"/>
              </a:rPr>
              <a:t>1</a:t>
            </a:r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eiti TC Medium" charset="-120"/>
              </a:rPr>
              <a:t>分鐘。</a:t>
            </a:r>
            <a:endParaRPr lang="zh-TW" altLang="en-US" sz="2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360FF8C-18AD-471E-8415-972967BA6155}"/>
              </a:ext>
            </a:extLst>
          </p:cNvPr>
          <p:cNvSpPr/>
          <p:nvPr/>
        </p:nvSpPr>
        <p:spPr>
          <a:xfrm>
            <a:off x="658608" y="1229981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 二：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6A4A09C-3174-4950-A5C6-405B38A3C8B3}"/>
              </a:ext>
            </a:extLst>
          </p:cNvPr>
          <p:cNvSpPr/>
          <p:nvPr/>
        </p:nvSpPr>
        <p:spPr>
          <a:xfrm>
            <a:off x="1013528" y="2391632"/>
            <a:ext cx="73783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小組夥伴想想看：</a:t>
            </a:r>
            <a:endParaRPr lang="en-US" altLang="zh-TW" sz="3200" dirty="0">
              <a:solidFill>
                <a:schemeClr val="bg1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solidFill>
                  <a:schemeClr val="bg1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如何讓大家對反毒宣導有更深刻的了解及印象。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05AA326-2AC8-4A14-AF54-437698AA3CEB}"/>
              </a:ext>
            </a:extLst>
          </p:cNvPr>
          <p:cNvSpPr/>
          <p:nvPr/>
        </p:nvSpPr>
        <p:spPr>
          <a:xfrm>
            <a:off x="2688283" y="1270300"/>
            <a:ext cx="5054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各組上臺進行反毒宣導 </a:t>
            </a:r>
            <a:r>
              <a:rPr lang="en-US" altLang="zh-TW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(</a:t>
            </a:r>
            <a:r>
              <a:rPr lang="zh-TW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en-US" altLang="zh-TW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2/5</a:t>
            </a:r>
            <a:r>
              <a:rPr lang="zh-TW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en-US" altLang="zh-TW" sz="28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7767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13A7B72-8763-4760-AE2D-EF0DCC745877}"/>
              </a:ext>
            </a:extLst>
          </p:cNvPr>
          <p:cNvSpPr/>
          <p:nvPr/>
        </p:nvSpPr>
        <p:spPr>
          <a:xfrm>
            <a:off x="583819" y="3703333"/>
            <a:ext cx="7571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2.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每組依序上台投票，在喜歡的小組貼上便利貼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。</a:t>
            </a:r>
            <a:endParaRPr lang="en-US" altLang="zh-TW" sz="24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F5CCA31-7967-4066-BC25-F166F418ECC9}"/>
              </a:ext>
            </a:extLst>
          </p:cNvPr>
          <p:cNvSpPr/>
          <p:nvPr/>
        </p:nvSpPr>
        <p:spPr>
          <a:xfrm>
            <a:off x="730923" y="2233955"/>
            <a:ext cx="7279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1.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每人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2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票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限選投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2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個不同小組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)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，在便利貼上書寫「反毒大使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~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我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+1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」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(2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張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)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為選票，且每組可投總票數要相等。</a:t>
            </a:r>
            <a:endParaRPr lang="en-US" altLang="zh-TW" sz="2400" b="1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5643D0A-0833-4DD8-8237-8806393B2375}"/>
              </a:ext>
            </a:extLst>
          </p:cNvPr>
          <p:cNvSpPr/>
          <p:nvPr/>
        </p:nvSpPr>
        <p:spPr>
          <a:xfrm>
            <a:off x="713451" y="4439969"/>
            <a:ext cx="7571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3.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計票及公布結果。</a:t>
            </a:r>
            <a:endParaRPr lang="en-US" altLang="zh-TW" sz="2400" b="1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360FF8C-18AD-471E-8415-972967BA6155}"/>
              </a:ext>
            </a:extLst>
          </p:cNvPr>
          <p:cNvSpPr/>
          <p:nvPr/>
        </p:nvSpPr>
        <p:spPr>
          <a:xfrm>
            <a:off x="658608" y="1229981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 二：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DC2A741-0773-4949-A5C2-2ADCD840F3E4}"/>
              </a:ext>
            </a:extLst>
          </p:cNvPr>
          <p:cNvSpPr/>
          <p:nvPr/>
        </p:nvSpPr>
        <p:spPr>
          <a:xfrm>
            <a:off x="2844384" y="1278387"/>
            <a:ext cx="4374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投票與計票 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(3/5)</a:t>
            </a:r>
            <a:endParaRPr lang="zh-TW" altLang="en-US" sz="2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9753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爆炸: 八角 5">
            <a:extLst>
              <a:ext uri="{FF2B5EF4-FFF2-40B4-BE49-F238E27FC236}">
                <a16:creationId xmlns:a16="http://schemas.microsoft.com/office/drawing/2014/main" id="{B9DDBD51-DC28-47DA-A5A8-9817590DE721}"/>
              </a:ext>
            </a:extLst>
          </p:cNvPr>
          <p:cNvSpPr/>
          <p:nvPr/>
        </p:nvSpPr>
        <p:spPr>
          <a:xfrm>
            <a:off x="3621574" y="4567956"/>
            <a:ext cx="2875753" cy="2044119"/>
          </a:xfrm>
          <a:prstGeom prst="irregularSeal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星形: 十六角 3">
            <a:extLst>
              <a:ext uri="{FF2B5EF4-FFF2-40B4-BE49-F238E27FC236}">
                <a16:creationId xmlns:a16="http://schemas.microsoft.com/office/drawing/2014/main" id="{8F26B0BE-2252-4BEF-BD38-2F0CF9B25D13}"/>
              </a:ext>
            </a:extLst>
          </p:cNvPr>
          <p:cNvSpPr/>
          <p:nvPr/>
        </p:nvSpPr>
        <p:spPr>
          <a:xfrm>
            <a:off x="223375" y="4863260"/>
            <a:ext cx="2743200" cy="1681702"/>
          </a:xfrm>
          <a:prstGeom prst="star16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星形: 六角 1">
            <a:extLst>
              <a:ext uri="{FF2B5EF4-FFF2-40B4-BE49-F238E27FC236}">
                <a16:creationId xmlns:a16="http://schemas.microsoft.com/office/drawing/2014/main" id="{82016114-B4C5-4325-94E8-A75D11CED503}"/>
              </a:ext>
            </a:extLst>
          </p:cNvPr>
          <p:cNvSpPr/>
          <p:nvPr/>
        </p:nvSpPr>
        <p:spPr>
          <a:xfrm>
            <a:off x="5918058" y="1011749"/>
            <a:ext cx="2743200" cy="1799306"/>
          </a:xfrm>
          <a:prstGeom prst="star6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綵帶: 向下傾斜 4">
            <a:extLst>
              <a:ext uri="{FF2B5EF4-FFF2-40B4-BE49-F238E27FC236}">
                <a16:creationId xmlns:a16="http://schemas.microsoft.com/office/drawing/2014/main" id="{6FCBCB81-1CC8-47AA-B2FB-04E20A57D571}"/>
              </a:ext>
            </a:extLst>
          </p:cNvPr>
          <p:cNvSpPr/>
          <p:nvPr/>
        </p:nvSpPr>
        <p:spPr>
          <a:xfrm>
            <a:off x="1900906" y="3196073"/>
            <a:ext cx="3619937" cy="1056425"/>
          </a:xfrm>
          <a:prstGeom prst="ribb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360FF8C-18AD-471E-8415-972967BA6155}"/>
              </a:ext>
            </a:extLst>
          </p:cNvPr>
          <p:cNvSpPr/>
          <p:nvPr/>
        </p:nvSpPr>
        <p:spPr>
          <a:xfrm>
            <a:off x="162116" y="1287014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活動二：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85F24B4-E56A-4DDF-A8F7-4A17BF503898}"/>
              </a:ext>
            </a:extLst>
          </p:cNvPr>
          <p:cNvSpPr/>
          <p:nvPr/>
        </p:nvSpPr>
        <p:spPr>
          <a:xfrm>
            <a:off x="2323646" y="1315199"/>
            <a:ext cx="3653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小組表揚 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(4/5)</a:t>
            </a:r>
            <a:endParaRPr lang="zh-TW" altLang="en-US" sz="2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2F66A09-35BD-43BD-99B8-1271A68D6D62}"/>
              </a:ext>
            </a:extLst>
          </p:cNvPr>
          <p:cNvSpPr/>
          <p:nvPr/>
        </p:nvSpPr>
        <p:spPr>
          <a:xfrm>
            <a:off x="858474" y="2268684"/>
            <a:ext cx="552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zh-TW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頒獎</a:t>
            </a:r>
            <a:r>
              <a:rPr lang="zh-TW" altLang="en-US" sz="32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：</a:t>
            </a:r>
            <a:r>
              <a:rPr lang="zh-TW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反毒小組表揚。</a:t>
            </a:r>
            <a:endParaRPr lang="en-US" altLang="zh-TW" sz="24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6962E02-0561-4E9E-BC77-6949A59BFC90}"/>
              </a:ext>
            </a:extLst>
          </p:cNvPr>
          <p:cNvSpPr/>
          <p:nvPr/>
        </p:nvSpPr>
        <p:spPr>
          <a:xfrm>
            <a:off x="2844384" y="3595320"/>
            <a:ext cx="1732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最高人氣獎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F17F5AC-EA62-4F95-93B8-3337C3CF5594}"/>
              </a:ext>
            </a:extLst>
          </p:cNvPr>
          <p:cNvSpPr/>
          <p:nvPr/>
        </p:nvSpPr>
        <p:spPr>
          <a:xfrm>
            <a:off x="6497327" y="1712466"/>
            <a:ext cx="1835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最佳表現獎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946AC3A-8361-41AA-A6E2-B90E68DDAE1A}"/>
              </a:ext>
            </a:extLst>
          </p:cNvPr>
          <p:cNvSpPr/>
          <p:nvPr/>
        </p:nvSpPr>
        <p:spPr>
          <a:xfrm>
            <a:off x="677008" y="5473278"/>
            <a:ext cx="1835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反毒好棒獎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910131C-3483-459E-B2CD-321A5C41DD5E}"/>
              </a:ext>
            </a:extLst>
          </p:cNvPr>
          <p:cNvSpPr/>
          <p:nvPr/>
        </p:nvSpPr>
        <p:spPr>
          <a:xfrm>
            <a:off x="4141483" y="5359182"/>
            <a:ext cx="1835934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234554" indent="-234554"/>
            <a:r>
              <a:rPr lang="zh-TW" altLang="en-US" sz="2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拒毒真讚獎</a:t>
            </a:r>
          </a:p>
        </p:txBody>
      </p:sp>
      <p:sp>
        <p:nvSpPr>
          <p:cNvPr id="3" name="星形: 十角 2">
            <a:extLst>
              <a:ext uri="{FF2B5EF4-FFF2-40B4-BE49-F238E27FC236}">
                <a16:creationId xmlns:a16="http://schemas.microsoft.com/office/drawing/2014/main" id="{FD4D468D-CDC2-4EEE-9A1E-13567E9E6975}"/>
              </a:ext>
            </a:extLst>
          </p:cNvPr>
          <p:cNvSpPr/>
          <p:nvPr/>
        </p:nvSpPr>
        <p:spPr>
          <a:xfrm>
            <a:off x="6597747" y="3225850"/>
            <a:ext cx="2208627" cy="2323536"/>
          </a:xfrm>
          <a:prstGeom prst="star10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5BADC99-78DF-4572-BD1F-DACCDC616C9C}"/>
              </a:ext>
            </a:extLst>
          </p:cNvPr>
          <p:cNvSpPr/>
          <p:nvPr/>
        </p:nvSpPr>
        <p:spPr>
          <a:xfrm>
            <a:off x="6874498" y="4156785"/>
            <a:ext cx="1732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健康幸福獎</a:t>
            </a:r>
          </a:p>
        </p:txBody>
      </p:sp>
    </p:spTree>
    <p:extLst>
      <p:ext uri="{BB962C8B-B14F-4D97-AF65-F5344CB8AC3E}">
        <p14:creationId xmlns:p14="http://schemas.microsoft.com/office/powerpoint/2010/main" val="229860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" grpId="0" animBg="1"/>
      <p:bldP spid="5" grpId="0" animBg="1"/>
      <p:bldP spid="17" grpId="0"/>
      <p:bldP spid="12" grpId="0"/>
      <p:bldP spid="14" grpId="0"/>
      <p:bldP spid="15" grpId="0"/>
      <p:bldP spid="22" grpId="0"/>
      <p:bldP spid="3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360FF8C-18AD-471E-8415-972967BA6155}"/>
              </a:ext>
            </a:extLst>
          </p:cNvPr>
          <p:cNvSpPr/>
          <p:nvPr/>
        </p:nvSpPr>
        <p:spPr>
          <a:xfrm>
            <a:off x="658608" y="1229981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活動二：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85F24B4-E56A-4DDF-A8F7-4A17BF503898}"/>
              </a:ext>
            </a:extLst>
          </p:cNvPr>
          <p:cNvSpPr/>
          <p:nvPr/>
        </p:nvSpPr>
        <p:spPr>
          <a:xfrm>
            <a:off x="2844384" y="1294752"/>
            <a:ext cx="4550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製作證書 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5/5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726B4F1-6C48-4824-847E-ACA877241B3E}"/>
              </a:ext>
            </a:extLst>
          </p:cNvPr>
          <p:cNvSpPr/>
          <p:nvPr/>
        </p:nvSpPr>
        <p:spPr>
          <a:xfrm>
            <a:off x="999818" y="2660764"/>
            <a:ext cx="7571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 製作「反毒大使</a:t>
            </a:r>
            <a:r>
              <a:rPr lang="en-US" altLang="zh-TW" sz="32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~</a:t>
            </a:r>
            <a:r>
              <a:rPr lang="zh-TW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我</a:t>
            </a:r>
            <a:r>
              <a:rPr lang="en-US" altLang="zh-TW" sz="32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+1</a:t>
            </a:r>
            <a:r>
              <a:rPr lang="zh-TW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」證明書。</a:t>
            </a:r>
          </a:p>
        </p:txBody>
      </p:sp>
    </p:spTree>
    <p:extLst>
      <p:ext uri="{BB962C8B-B14F-4D97-AF65-F5344CB8AC3E}">
        <p14:creationId xmlns:p14="http://schemas.microsoft.com/office/powerpoint/2010/main" val="36133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7469" y="1373656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參考資料：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54DE67C-EB83-4E5B-AE2B-33EC13815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027" y="1430826"/>
            <a:ext cx="47278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「反毒大使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+1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」證明書</a:t>
            </a: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1269184-A416-48E9-AE9A-6D9ECF0D7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19" y="1980435"/>
            <a:ext cx="7992676" cy="4678204"/>
          </a:xfrm>
          <a:prstGeom prst="rect">
            <a:avLst/>
          </a:prstGeom>
          <a:noFill/>
          <a:ln w="9525" cmpd="dbl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    反毒大使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+1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證明書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         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2800" u="sng" dirty="0">
                <a:solidFill>
                  <a:srgbClr val="FFFF00"/>
                </a:solidFill>
              </a:rPr>
              <a:t> </a:t>
            </a:r>
            <a:r>
              <a:rPr lang="zh-TW" altLang="en-US" sz="2800" u="sng" dirty="0">
                <a:solidFill>
                  <a:srgbClr val="FFFF00"/>
                </a:solidFill>
              </a:rPr>
              <a:t>         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2800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班 學生</a:t>
            </a:r>
            <a:r>
              <a:rPr lang="zh-TW" altLang="en-US" sz="2800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 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參加本署「反毒大使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en-US" altLang="zh-TW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+1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」課程，製作反毒文宣及宣導試講，表現優良，特頒此證。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2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教育部國民及學前教育署志工家長入班宣導專案小組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2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中華民國        年        月         日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C374D070-C5FA-400B-93D9-DF643D75B520}"/>
              </a:ext>
            </a:extLst>
          </p:cNvPr>
          <p:cNvCxnSpPr/>
          <p:nvPr/>
        </p:nvCxnSpPr>
        <p:spPr>
          <a:xfrm>
            <a:off x="4819673" y="3293364"/>
            <a:ext cx="257251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圓角矩形 1"/>
          <p:cNvSpPr/>
          <p:nvPr/>
        </p:nvSpPr>
        <p:spPr>
          <a:xfrm>
            <a:off x="1367721" y="2802636"/>
            <a:ext cx="775854" cy="49072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2638854" y="2802636"/>
            <a:ext cx="775854" cy="49072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4819673" y="2744611"/>
            <a:ext cx="2475438" cy="49072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2638854" y="5666509"/>
            <a:ext cx="775854" cy="49072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4427913" y="5707104"/>
            <a:ext cx="775854" cy="49072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6216972" y="5712923"/>
            <a:ext cx="775854" cy="49072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85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381057" y="1450894"/>
            <a:ext cx="1803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結 語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59F22FC-9161-4262-967A-E7068082DFA8}"/>
              </a:ext>
            </a:extLst>
          </p:cNvPr>
          <p:cNvSpPr/>
          <p:nvPr/>
        </p:nvSpPr>
        <p:spPr>
          <a:xfrm>
            <a:off x="657987" y="2208032"/>
            <a:ext cx="8051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/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我們可以效法名人，選擇走正確的路，迎向美好的未來。</a:t>
            </a:r>
          </a:p>
        </p:txBody>
      </p:sp>
      <p:sp>
        <p:nvSpPr>
          <p:cNvPr id="2" name="矩形 1"/>
          <p:cNvSpPr/>
          <p:nvPr/>
        </p:nvSpPr>
        <p:spPr>
          <a:xfrm>
            <a:off x="657987" y="3341630"/>
            <a:ext cx="8192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/>
            <a:r>
              <a:rPr lang="en-US" altLang="zh-TW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拒絕不好的誘惑，決不使用不當的藥物，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寅食卯糧，前功盡棄。</a:t>
            </a:r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652332" y="4529655"/>
            <a:ext cx="8308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/>
            <a:r>
              <a:rPr lang="en-US" altLang="zh-TW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大家努力為反毒宣導，人人都是反毒大使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，避免朋友親人受到毒品的侵害，營造健康、善良、和樂共好的社會。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41D057E-7E79-4B9B-9F39-7D149EDC80B8}"/>
              </a:ext>
            </a:extLst>
          </p:cNvPr>
          <p:cNvSpPr/>
          <p:nvPr/>
        </p:nvSpPr>
        <p:spPr>
          <a:xfrm>
            <a:off x="19564" y="1442971"/>
            <a:ext cx="2459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活動二：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846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360FF8C-18AD-471E-8415-972967BA6155}"/>
              </a:ext>
            </a:extLst>
          </p:cNvPr>
          <p:cNvSpPr/>
          <p:nvPr/>
        </p:nvSpPr>
        <p:spPr>
          <a:xfrm>
            <a:off x="562170" y="1754665"/>
            <a:ext cx="2852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綜合活動</a:t>
            </a:r>
            <a:r>
              <a:rPr kumimoji="1" lang="zh-TW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：</a:t>
            </a:r>
            <a:endParaRPr lang="zh-TW" alt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188E177-72A5-4F4F-9E26-58DDCCC0CCA1}"/>
              </a:ext>
            </a:extLst>
          </p:cNvPr>
          <p:cNvSpPr/>
          <p:nvPr/>
        </p:nvSpPr>
        <p:spPr>
          <a:xfrm>
            <a:off x="1700190" y="2822223"/>
            <a:ext cx="6252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家長志工與反毒大使團大合照。</a:t>
            </a:r>
          </a:p>
        </p:txBody>
      </p:sp>
    </p:spTree>
    <p:extLst>
      <p:ext uri="{BB962C8B-B14F-4D97-AF65-F5344CB8AC3E}">
        <p14:creationId xmlns:p14="http://schemas.microsoft.com/office/powerpoint/2010/main" val="15271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70205" y="1603707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參考資料：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4150A29-30CF-4FAD-A3B8-77413A296E3A}"/>
              </a:ext>
            </a:extLst>
          </p:cNvPr>
          <p:cNvSpPr/>
          <p:nvPr/>
        </p:nvSpPr>
        <p:spPr>
          <a:xfrm>
            <a:off x="778295" y="2615274"/>
            <a:ext cx="75716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1.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反毒大本營網站</a:t>
            </a:r>
          </a:p>
          <a:p>
            <a:pPr marL="234554" indent="-234554"/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  首頁</a:t>
            </a:r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反毒知識宣導</a:t>
            </a:r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文宣品</a:t>
            </a:r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多媒體影音</a:t>
            </a:r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名人專訪</a:t>
            </a:r>
          </a:p>
          <a:p>
            <a:pPr marL="234554" indent="-234554"/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   </a:t>
            </a:r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https://antidrug.moj.gov.tw/lp-65-2-xCat-D.html</a:t>
            </a:r>
          </a:p>
          <a:p>
            <a:pPr marL="234554" indent="-234554"/>
            <a:endParaRPr lang="en-US" altLang="zh-TW" sz="24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13A7B72-8763-4760-AE2D-EF0DCC745877}"/>
              </a:ext>
            </a:extLst>
          </p:cNvPr>
          <p:cNvSpPr/>
          <p:nvPr/>
        </p:nvSpPr>
        <p:spPr>
          <a:xfrm>
            <a:off x="672681" y="4136420"/>
            <a:ext cx="7571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</a:t>
            </a:r>
            <a:r>
              <a:rPr lang="en-US" altLang="zh-TW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2.</a:t>
            </a:r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教育部防制學生藥物資源網</a:t>
            </a:r>
            <a:endParaRPr lang="en-US" altLang="zh-TW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  <a:p>
            <a:pPr marL="234554" indent="-234554"/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  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https://enc.moe.edu.tw/Poster/View/187</a:t>
            </a:r>
          </a:p>
        </p:txBody>
      </p:sp>
    </p:spTree>
    <p:extLst>
      <p:ext uri="{BB962C8B-B14F-4D97-AF65-F5344CB8AC3E}">
        <p14:creationId xmlns:p14="http://schemas.microsoft.com/office/powerpoint/2010/main" val="410396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58421" y="1524760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課程架構</a:t>
            </a:r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59F22FC-9161-4262-967A-E7068082DFA8}"/>
              </a:ext>
            </a:extLst>
          </p:cNvPr>
          <p:cNvSpPr/>
          <p:nvPr/>
        </p:nvSpPr>
        <p:spPr>
          <a:xfrm>
            <a:off x="1700190" y="2224000"/>
            <a:ext cx="59012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名人反毒影片介紹</a:t>
            </a:r>
          </a:p>
          <a:p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反毒大使的意義</a:t>
            </a:r>
          </a:p>
          <a:p>
            <a:pPr marL="450850" indent="-450850"/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班級反毒</a:t>
            </a: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小組反毒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宣導標語海報製作競賽</a:t>
            </a:r>
          </a:p>
          <a:p>
            <a:pPr marL="450850" indent="-450850"/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小組表揚及頒發</a:t>
            </a:r>
            <a:endParaRPr lang="en-US" altLang="zh-TW" sz="3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0850" indent="-450850"/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反毒大使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+1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」證明書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424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386263" y="1604616"/>
            <a:ext cx="2880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前言 </a:t>
            </a:r>
            <a:r>
              <a:rPr kumimoji="1" lang="en-US" altLang="zh-TW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(</a:t>
            </a:r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 </a:t>
            </a:r>
            <a:r>
              <a:rPr kumimoji="1" lang="en-US" altLang="zh-TW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1/2</a:t>
            </a:r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 </a:t>
            </a:r>
            <a:r>
              <a:rPr kumimoji="1" lang="en-US" altLang="zh-TW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)</a:t>
            </a:r>
          </a:p>
        </p:txBody>
      </p:sp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59F22FC-9161-4262-967A-E7068082DFA8}"/>
              </a:ext>
            </a:extLst>
          </p:cNvPr>
          <p:cNvSpPr/>
          <p:nvPr/>
        </p:nvSpPr>
        <p:spPr>
          <a:xfrm>
            <a:off x="620033" y="2389566"/>
            <a:ext cx="5068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美國時代（</a:t>
            </a:r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TIME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）雜誌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每年公布全球百大最具影響力人物榜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zh-TW" altLang="en-US" sz="3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53C7F3-72D3-40FE-9A17-E4CBF4AED25B}"/>
              </a:ext>
            </a:extLst>
          </p:cNvPr>
          <p:cNvSpPr/>
          <p:nvPr/>
        </p:nvSpPr>
        <p:spPr>
          <a:xfrm>
            <a:off x="162116" y="1608291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活動一：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8295" y="4673970"/>
            <a:ext cx="74532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除了表彰肯定他們的努力外，並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鼓勵大家學習效法他們的成就，擁有美好的人生。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504" y="821490"/>
            <a:ext cx="2823917" cy="378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F53C7F3-72D3-40FE-9A17-E4CBF4AED25B}"/>
              </a:ext>
            </a:extLst>
          </p:cNvPr>
          <p:cNvSpPr/>
          <p:nvPr/>
        </p:nvSpPr>
        <p:spPr>
          <a:xfrm>
            <a:off x="162116" y="1608291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活動一：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8294" y="2682460"/>
            <a:ext cx="7453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防制毒品進入校園，從各行業中，遴選出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反毒大使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zh-TW" altLang="en-US" sz="3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63643" y="1612908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前言 </a:t>
            </a:r>
            <a:r>
              <a:rPr kumimoji="1" lang="en-US" altLang="zh-TW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(</a:t>
            </a:r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 </a:t>
            </a:r>
            <a:r>
              <a:rPr kumimoji="1" lang="en-US" altLang="zh-TW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2/2</a:t>
            </a:r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 </a:t>
            </a:r>
            <a:r>
              <a:rPr kumimoji="1" lang="en-US" altLang="zh-TW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)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36D4576-7A36-4C6E-BD18-143F1D8F194F}"/>
              </a:ext>
            </a:extLst>
          </p:cNvPr>
          <p:cNvSpPr/>
          <p:nvPr/>
        </p:nvSpPr>
        <p:spPr>
          <a:xfrm>
            <a:off x="788281" y="4044763"/>
            <a:ext cx="72495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藉由名人效應及典範學習，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希望青少年健康成長，人生築夢成功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5279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992BABC-7047-410D-9DDF-FB7FC981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48" y="436975"/>
            <a:ext cx="78867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1.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反毒名人專訪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--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林義傑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(30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秒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)</a:t>
            </a:r>
          </a:p>
        </p:txBody>
      </p:sp>
      <p:pic>
        <p:nvPicPr>
          <p:cNvPr id="11" name="1.-林義傑-">
            <a:hlinkClick r:id="" action="ppaction://media"/>
            <a:extLst>
              <a:ext uri="{FF2B5EF4-FFF2-40B4-BE49-F238E27FC236}">
                <a16:creationId xmlns:a16="http://schemas.microsoft.com/office/drawing/2014/main" id="{A53FD870-1D53-4B24-8EB5-5FD7590A98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161" y="1386348"/>
            <a:ext cx="7433187" cy="4790615"/>
          </a:xfrm>
        </p:spPr>
      </p:pic>
    </p:spTree>
    <p:extLst>
      <p:ext uri="{BB962C8B-B14F-4D97-AF65-F5344CB8AC3E}">
        <p14:creationId xmlns:p14="http://schemas.microsoft.com/office/powerpoint/2010/main" val="35341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59F22FC-9161-4262-967A-E7068082DFA8}"/>
              </a:ext>
            </a:extLst>
          </p:cNvPr>
          <p:cNvSpPr/>
          <p:nvPr/>
        </p:nvSpPr>
        <p:spPr>
          <a:xfrm>
            <a:off x="2498121" y="1303384"/>
            <a:ext cx="582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介紹名人反毒影片</a:t>
            </a:r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(1/3)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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4150A29-30CF-4FAD-A3B8-77413A296E3A}"/>
              </a:ext>
            </a:extLst>
          </p:cNvPr>
          <p:cNvSpPr/>
          <p:nvPr/>
        </p:nvSpPr>
        <p:spPr>
          <a:xfrm>
            <a:off x="778294" y="2162571"/>
            <a:ext cx="78207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1.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請問影片中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，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反毒大使林義傑說了些什麼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？</a:t>
            </a:r>
            <a:r>
              <a:rPr lang="en-US" altLang="zh-TW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(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 多選題 </a:t>
            </a:r>
            <a:r>
              <a:rPr lang="en-US" altLang="zh-TW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)</a:t>
            </a:r>
            <a:endParaRPr lang="en-US" altLang="zh-TW" sz="24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373E27A-1DE1-4F93-80FE-86FAFE882201}"/>
              </a:ext>
            </a:extLst>
          </p:cNvPr>
          <p:cNvSpPr/>
          <p:nvPr/>
        </p:nvSpPr>
        <p:spPr>
          <a:xfrm>
            <a:off x="267737" y="1339759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活動一：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EACC2A7-4C34-4903-829E-39DBFE44CB70}"/>
              </a:ext>
            </a:extLst>
          </p:cNvPr>
          <p:cNvSpPr/>
          <p:nvPr/>
        </p:nvSpPr>
        <p:spPr>
          <a:xfrm>
            <a:off x="544976" y="2917350"/>
            <a:ext cx="7567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</a:t>
            </a:r>
            <a:r>
              <a:rPr lang="en-US" altLang="zh-TW" sz="24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 smtClean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zh-TW" altLang="zh-TW" sz="2400" kern="100" dirty="0" smtClean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zh-TW" altLang="zh-TW" sz="2400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不吸毒！不好奇，注意自己</a:t>
            </a:r>
            <a:r>
              <a:rPr lang="zh-TW" altLang="en-US" sz="2400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TW" sz="2400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健康或安全</a:t>
            </a:r>
            <a:endParaRPr lang="zh-TW" altLang="zh-TW" sz="24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3257ED5-01C3-4AE8-B49F-09256D3EB359}"/>
              </a:ext>
            </a:extLst>
          </p:cNvPr>
          <p:cNvSpPr/>
          <p:nvPr/>
        </p:nvSpPr>
        <p:spPr>
          <a:xfrm>
            <a:off x="746694" y="5189195"/>
            <a:ext cx="6032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(5)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我一直相信</a:t>
            </a:r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一直努力</a:t>
            </a:r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就會有幸運！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D3D9D1-9A97-47F0-AF37-9CD028BD2882}"/>
              </a:ext>
            </a:extLst>
          </p:cNvPr>
          <p:cNvSpPr/>
          <p:nvPr/>
        </p:nvSpPr>
        <p:spPr>
          <a:xfrm>
            <a:off x="746694" y="3442939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珍惜自己的前途，拒絕毒品的誘惑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4E502F-95A3-4B3E-8614-B4FD23E2A91B}"/>
              </a:ext>
            </a:extLst>
          </p:cNvPr>
          <p:cNvSpPr/>
          <p:nvPr/>
        </p:nvSpPr>
        <p:spPr>
          <a:xfrm>
            <a:off x="746694" y="4566975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(4)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茫一時，悔一世，別讓毒品毀掉自己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D5D8937-321A-426E-B630-94FABF3BB4BC}"/>
              </a:ext>
            </a:extLst>
          </p:cNvPr>
          <p:cNvSpPr/>
          <p:nvPr/>
        </p:nvSpPr>
        <p:spPr>
          <a:xfrm>
            <a:off x="746694" y="3972995"/>
            <a:ext cx="6032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勇敢築夢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，別讓毒品，將你的靈魂帶走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66A29B1-C9E9-43B9-BB62-7913C241D74E}"/>
              </a:ext>
            </a:extLst>
          </p:cNvPr>
          <p:cNvSpPr/>
          <p:nvPr/>
        </p:nvSpPr>
        <p:spPr>
          <a:xfrm>
            <a:off x="1889760" y="5867944"/>
            <a:ext cx="552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小組討論後</a:t>
            </a:r>
            <a:r>
              <a:rPr lang="zh-TW" altLang="en-US" sz="2400" b="1" kern="1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zh-TW" altLang="en-US" sz="2400" b="1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請回答：</a:t>
            </a:r>
            <a:r>
              <a:rPr lang="zh-TW" altLang="en-US" sz="2400" b="1" kern="100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？</a:t>
            </a:r>
            <a:endParaRPr lang="zh-TW" altLang="en-US" sz="24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497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5" grpId="0"/>
      <p:bldP spid="6" grpId="0"/>
      <p:bldP spid="7" grpId="0"/>
      <p:bldP spid="8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9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988406" y="684973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59F22FC-9161-4262-967A-E7068082DFA8}"/>
              </a:ext>
            </a:extLst>
          </p:cNvPr>
          <p:cNvSpPr/>
          <p:nvPr/>
        </p:nvSpPr>
        <p:spPr>
          <a:xfrm>
            <a:off x="2498121" y="1303384"/>
            <a:ext cx="582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介紹名人反毒影片</a:t>
            </a:r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(1/3)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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4150A29-30CF-4FAD-A3B8-77413A296E3A}"/>
              </a:ext>
            </a:extLst>
          </p:cNvPr>
          <p:cNvSpPr/>
          <p:nvPr/>
        </p:nvSpPr>
        <p:spPr>
          <a:xfrm>
            <a:off x="778294" y="2162571"/>
            <a:ext cx="78207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1.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請問影片中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，</a:t>
            </a:r>
            <a:r>
              <a:rPr lang="zh-TW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反毒大使林義傑說了些什麼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？</a:t>
            </a:r>
            <a:r>
              <a:rPr lang="en-US" altLang="zh-TW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(</a:t>
            </a:r>
            <a:r>
              <a:rPr lang="zh-TW" altLang="en-US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 多選題 </a:t>
            </a:r>
            <a:r>
              <a:rPr lang="en-US" altLang="zh-TW" sz="2400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eiti TC Medium" charset="-120"/>
              </a:rPr>
              <a:t>)</a:t>
            </a:r>
            <a:endParaRPr lang="en-US" altLang="zh-TW" sz="24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373E27A-1DE1-4F93-80FE-86FAFE882201}"/>
              </a:ext>
            </a:extLst>
          </p:cNvPr>
          <p:cNvSpPr/>
          <p:nvPr/>
        </p:nvSpPr>
        <p:spPr>
          <a:xfrm>
            <a:off x="267737" y="1339759"/>
            <a:ext cx="245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HanziPen TC" charset="-120"/>
              </a:rPr>
              <a:t>活動一：</a:t>
            </a:r>
            <a:endParaRPr kumimoji="1" lang="en-US" altLang="zh-TW" sz="36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EACC2A7-4C34-4903-829E-39DBFE44CB70}"/>
              </a:ext>
            </a:extLst>
          </p:cNvPr>
          <p:cNvSpPr/>
          <p:nvPr/>
        </p:nvSpPr>
        <p:spPr>
          <a:xfrm>
            <a:off x="544976" y="2917350"/>
            <a:ext cx="7567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>
              <a:spcAft>
                <a:spcPts val="0"/>
              </a:spcAft>
            </a:pPr>
            <a:r>
              <a:rPr lang="en-US" altLang="zh-TW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</a:t>
            </a:r>
            <a:r>
              <a:rPr lang="en-US" altLang="zh-TW" sz="2400" kern="1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kern="100" dirty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 smtClean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2400" kern="100" dirty="0" smtClean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zh-TW" altLang="zh-TW" sz="2400" kern="100" dirty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不吸毒！不好奇，注意自己</a:t>
            </a:r>
            <a:r>
              <a:rPr lang="zh-TW" altLang="en-US" sz="2400" kern="100" dirty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TW" sz="2400" kern="100" dirty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健康或安全</a:t>
            </a:r>
            <a:endParaRPr lang="zh-TW" altLang="zh-TW" sz="2400" kern="100" dirty="0">
              <a:solidFill>
                <a:srgbClr val="FFC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3257ED5-01C3-4AE8-B49F-09256D3EB359}"/>
              </a:ext>
            </a:extLst>
          </p:cNvPr>
          <p:cNvSpPr/>
          <p:nvPr/>
        </p:nvSpPr>
        <p:spPr>
          <a:xfrm>
            <a:off x="746694" y="5189195"/>
            <a:ext cx="6032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(5)</a:t>
            </a:r>
            <a:r>
              <a:rPr lang="zh-TW" altLang="en-US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我一直相信</a:t>
            </a:r>
            <a:r>
              <a:rPr lang="en-US" altLang="zh-TW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zh-TW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一直努力</a:t>
            </a:r>
            <a:r>
              <a:rPr lang="en-US" altLang="zh-TW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zh-TW" sz="2400" kern="1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就會有幸運！</a:t>
            </a:r>
            <a:endParaRPr lang="zh-TW" altLang="en-US" sz="24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D3D9D1-9A97-47F0-AF37-9CD028BD2882}"/>
              </a:ext>
            </a:extLst>
          </p:cNvPr>
          <p:cNvSpPr/>
          <p:nvPr/>
        </p:nvSpPr>
        <p:spPr>
          <a:xfrm>
            <a:off x="746694" y="3442939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珍惜自己的前途，拒絕毒品的誘惑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4E502F-95A3-4B3E-8614-B4FD23E2A91B}"/>
              </a:ext>
            </a:extLst>
          </p:cNvPr>
          <p:cNvSpPr/>
          <p:nvPr/>
        </p:nvSpPr>
        <p:spPr>
          <a:xfrm>
            <a:off x="746694" y="4566975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(4)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茫一時，悔一世，別讓毒品毀掉自己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D5D8937-321A-426E-B630-94FABF3BB4BC}"/>
              </a:ext>
            </a:extLst>
          </p:cNvPr>
          <p:cNvSpPr/>
          <p:nvPr/>
        </p:nvSpPr>
        <p:spPr>
          <a:xfrm>
            <a:off x="746694" y="3972995"/>
            <a:ext cx="6032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勇敢築夢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，別讓毒品，將你的靈魂帶走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E84AE1B-DADF-4043-97D3-E246FB6A21FA}"/>
              </a:ext>
            </a:extLst>
          </p:cNvPr>
          <p:cNvSpPr/>
          <p:nvPr/>
        </p:nvSpPr>
        <p:spPr>
          <a:xfrm>
            <a:off x="6851041" y="5867945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kern="1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(1)(5)</a:t>
            </a:r>
            <a:endParaRPr lang="zh-TW" altLang="en-US" sz="24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66A29B1-C9E9-43B9-BB62-7913C241D74E}"/>
              </a:ext>
            </a:extLst>
          </p:cNvPr>
          <p:cNvSpPr/>
          <p:nvPr/>
        </p:nvSpPr>
        <p:spPr>
          <a:xfrm>
            <a:off x="5688768" y="586794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[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答案</a:t>
            </a:r>
            <a:r>
              <a:rPr lang="en-US" altLang="zh-TW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]</a:t>
            </a:r>
            <a:r>
              <a:rPr lang="zh-TW" altLang="en-US" sz="24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2284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992BABC-7047-410D-9DDF-FB7FC981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87" y="385571"/>
            <a:ext cx="78867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2.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反毒名人專訪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—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林書豪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(90</a:t>
            </a:r>
            <a:r>
              <a:rPr lang="zh-TW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秒</a:t>
            </a:r>
            <a:r>
              <a:rPr lang="en-US" altLang="zh-TW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)</a:t>
            </a:r>
          </a:p>
        </p:txBody>
      </p:sp>
      <p:pic>
        <p:nvPicPr>
          <p:cNvPr id="13" name="內容版面配置區 12">
            <a:hlinkClick r:id="rId2" action="ppaction://hlinkfile"/>
            <a:extLst>
              <a:ext uri="{FF2B5EF4-FFF2-40B4-BE49-F238E27FC236}">
                <a16:creationId xmlns:a16="http://schemas.microsoft.com/office/drawing/2014/main" id="{A3B195A6-4C27-445C-83E9-660B0BFEF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992" y="1046889"/>
            <a:ext cx="8252461" cy="5425540"/>
          </a:xfrm>
        </p:spPr>
      </p:pic>
    </p:spTree>
    <p:extLst>
      <p:ext uri="{BB962C8B-B14F-4D97-AF65-F5344CB8AC3E}">
        <p14:creationId xmlns:p14="http://schemas.microsoft.com/office/powerpoint/2010/main" val="855846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1243</TotalTime>
  <Words>1660</Words>
  <Application>Microsoft Office PowerPoint</Application>
  <PresentationFormat>如螢幕大小 (4:3)</PresentationFormat>
  <Paragraphs>224</Paragraphs>
  <Slides>27</Slides>
  <Notes>23</Notes>
  <HiddenSlides>0</HiddenSlides>
  <MMClips>4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40" baseType="lpstr">
      <vt:lpstr>HanziPen TC</vt:lpstr>
      <vt:lpstr>Heiti TC Medium</vt:lpstr>
      <vt:lpstr>Lantinghei TC Heavy</vt:lpstr>
      <vt:lpstr>LingWai TC Medium</vt:lpstr>
      <vt:lpstr>微軟正黑體</vt:lpstr>
      <vt:lpstr>PMingLiU</vt:lpstr>
      <vt:lpstr>PMingLiU</vt:lpstr>
      <vt:lpstr>標楷體</vt:lpstr>
      <vt:lpstr>Arial</vt:lpstr>
      <vt:lpstr>Calibri</vt:lpstr>
      <vt:lpstr>Calibri Light</vt:lpstr>
      <vt:lpstr>Times New Roman</vt:lpstr>
      <vt:lpstr>Office 佈景主題</vt:lpstr>
      <vt:lpstr>防毒守門員</vt:lpstr>
      <vt:lpstr>防毒守門員</vt:lpstr>
      <vt:lpstr>防毒守門員</vt:lpstr>
      <vt:lpstr>防毒守門員</vt:lpstr>
      <vt:lpstr>防毒守門員</vt:lpstr>
      <vt:lpstr>1.反毒名人專訪--林義傑(30秒)</vt:lpstr>
      <vt:lpstr>防毒守門員</vt:lpstr>
      <vt:lpstr>防毒守門員</vt:lpstr>
      <vt:lpstr>2.反毒名人專訪—林書豪(90秒)</vt:lpstr>
      <vt:lpstr>2.反毒名人專訪—林書豪(90秒)</vt:lpstr>
      <vt:lpstr>防毒守門員</vt:lpstr>
      <vt:lpstr>防毒守門員</vt:lpstr>
      <vt:lpstr>防毒守門員</vt:lpstr>
      <vt:lpstr>3.反毒名人專訪—任容萱(30秒)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防毒守門員-志工家長入班宣導教材開發計畫</dc:title>
  <dc:creator>國俊 羅</dc:creator>
  <cp:lastModifiedBy>ASUS_BM6635</cp:lastModifiedBy>
  <cp:revision>155</cp:revision>
  <cp:lastPrinted>2019-11-01T01:03:19Z</cp:lastPrinted>
  <dcterms:created xsi:type="dcterms:W3CDTF">2019-08-18T12:11:20Z</dcterms:created>
  <dcterms:modified xsi:type="dcterms:W3CDTF">2020-11-03T08:33:21Z</dcterms:modified>
</cp:coreProperties>
</file>