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2" r:id="rId3"/>
    <p:sldId id="256" r:id="rId4"/>
    <p:sldId id="259" r:id="rId5"/>
    <p:sldId id="280" r:id="rId6"/>
    <p:sldId id="257" r:id="rId7"/>
    <p:sldId id="260" r:id="rId8"/>
    <p:sldId id="263" r:id="rId9"/>
    <p:sldId id="262" r:id="rId10"/>
    <p:sldId id="264" r:id="rId11"/>
    <p:sldId id="261" r:id="rId12"/>
    <p:sldId id="276" r:id="rId13"/>
    <p:sldId id="283" r:id="rId14"/>
    <p:sldId id="266" r:id="rId15"/>
    <p:sldId id="267" r:id="rId16"/>
    <p:sldId id="288" r:id="rId17"/>
    <p:sldId id="290" r:id="rId18"/>
    <p:sldId id="289" r:id="rId19"/>
    <p:sldId id="278" r:id="rId20"/>
    <p:sldId id="287" r:id="rId21"/>
    <p:sldId id="285" r:id="rId22"/>
    <p:sldId id="284" r:id="rId23"/>
  </p:sldIdLst>
  <p:sldSz cx="12192000" cy="6858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6252" autoAdjust="0"/>
  </p:normalViewPr>
  <p:slideViewPr>
    <p:cSldViewPr snapToGrid="0">
      <p:cViewPr varScale="1">
        <p:scale>
          <a:sx n="69" d="100"/>
          <a:sy n="69" d="100"/>
        </p:scale>
        <p:origin x="6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9" y="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E4D22-3257-4709-99CE-C5B2102D1C8F}" type="datetimeFigureOut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645661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9" y="645661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DEA9-98A4-4249-904B-5878088EB6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54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129" y="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64F6-E4DF-4014-8CE3-D96CD87FB551}" type="datetimeFigureOut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645661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129" y="6456611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A1FE-69B0-4D3E-A004-ED2A6BC92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54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69AA2C05-8D13-49F7-BF32-F2613283B5FC}" type="slidenum">
              <a:rPr lang="en-US" altLang="zh-TW" sz="1200" smtClean="0">
                <a:solidFill>
                  <a:schemeClr val="tx1"/>
                </a:solidFill>
                <a:ea typeface="新細明體" charset="-120"/>
              </a:rPr>
              <a:pPr eaLnBrk="1" hangingPunct="1"/>
              <a:t>12</a:t>
            </a:fld>
            <a:endParaRPr lang="en-US" altLang="zh-TW" sz="120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knews.cc/news/aek92rj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/>
              <a:t>密室逃脫</a:t>
            </a:r>
            <a:r>
              <a:rPr kumimoji="1" lang="en-US" altLang="zh-TW" dirty="0" smtClean="0"/>
              <a:t> 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dirty="0"/>
              <a:t>青春「毒」白 </a:t>
            </a:r>
            <a:r>
              <a:rPr lang="en-US" altLang="zh-TW" dirty="0" smtClean="0"/>
              <a:t>                                                 </a:t>
            </a:r>
            <a:r>
              <a:rPr lang="zh-TW" altLang="en-US" dirty="0" smtClean="0"/>
              <a:t>教學者</a:t>
            </a:r>
            <a:r>
              <a:rPr lang="en-US" altLang="zh-TW" dirty="0" smtClean="0"/>
              <a:t>  </a:t>
            </a:r>
            <a:r>
              <a:rPr lang="zh-TW" altLang="en-US" dirty="0" smtClean="0"/>
              <a:t>陳柏宇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377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</a:t>
            </a:r>
            <a:r>
              <a:rPr lang="zh-TW" altLang="en-US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射三字毒品</a:t>
            </a:r>
            <a:endParaRPr lang="zh-TW" altLang="en-US" dirty="0">
              <a:latin typeface="Noto Sans T Chinese Light" panose="020B0300000000000000" pitchFamily="34" charset="-120"/>
              <a:ea typeface="Noto Sans T Chinese Light" panose="020B03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5332" y="1825625"/>
            <a:ext cx="7628467" cy="288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殺人致死</a:t>
            </a:r>
            <a:endParaRPr lang="zh-TW" altLang="en-US" sz="7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38200" y="4709241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dirty="0"/>
              <a:t>提示</a:t>
            </a:r>
            <a:r>
              <a:rPr lang="zh-TW" altLang="en-US" sz="4000" dirty="0" smtClean="0"/>
              <a:t>：＿他＿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04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</a:t>
            </a:r>
            <a:r>
              <a:rPr lang="zh-TW" altLang="en-US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射五字數學名詞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3266" y="454025"/>
            <a:ext cx="7509933" cy="2883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7200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斤   攵    斤      貝</a:t>
            </a:r>
            <a:r>
              <a:rPr lang="en-US" altLang="zh-TW" sz="7200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/>
            </a:r>
            <a:br>
              <a:rPr lang="en-US" altLang="zh-TW" sz="7200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</a:br>
            <a:r>
              <a:rPr lang="zh-TW" altLang="en-US" sz="7200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   </a:t>
            </a:r>
            <a:r>
              <a:rPr lang="zh-TW" altLang="en-US" sz="7200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囗     </a:t>
            </a:r>
            <a:r>
              <a:rPr lang="zh-TW" altLang="en-US" sz="7200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大   婁</a:t>
            </a:r>
            <a:endParaRPr lang="zh-TW" altLang="en-US" sz="7200" dirty="0">
              <a:latin typeface="Noto Sans T Chinese Light" panose="020B0300000000000000" pitchFamily="34" charset="-120"/>
              <a:ea typeface="Noto Sans T Chinese Light" panose="020B0300000000000000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021551" y="3648306"/>
            <a:ext cx="47753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</a:t>
            </a:r>
            <a:r>
              <a:rPr lang="zh-TW" altLang="en-US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射五字數學名詞</a:t>
            </a:r>
            <a:endParaRPr lang="zh-TW" altLang="en-US" dirty="0">
              <a:latin typeface="Noto Sans T Chinese Light" panose="020B0300000000000000" pitchFamily="34" charset="-120"/>
              <a:ea typeface="Noto Sans T Chinese Light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18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201529rq7rxr5qo8sras7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13" y="2532631"/>
            <a:ext cx="2208576" cy="124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%E6%A3%92%E6%A3%92%E7%B3%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13" y="723900"/>
            <a:ext cx="2016555" cy="151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0" y="-127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 smtClean="0"/>
              <a:t>秘</a:t>
            </a:r>
            <a:endParaRPr kumimoji="1" lang="zh-TW" altLang="en-US" sz="7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16419" y="1263537"/>
            <a:ext cx="2947482" cy="4601183"/>
          </a:xfrm>
        </p:spPr>
        <p:txBody>
          <a:bodyPr/>
          <a:lstStyle/>
          <a:p>
            <a:r>
              <a:rPr kumimoji="1" lang="zh-TW" altLang="en-US" dirty="0" smtClean="0"/>
              <a:t>沈甸甸的，裡面裝著是什麼啊！倒出來看看，難怪最近這麼愛吃糖果，這些糖果好像長得不太一樣</a:t>
            </a:r>
            <a:endParaRPr kumimoji="1" lang="zh-TW" altLang="en-US" dirty="0"/>
          </a:p>
        </p:txBody>
      </p:sp>
      <p:pic>
        <p:nvPicPr>
          <p:cNvPr id="5" name="圖片 4" descr="1051976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924300"/>
            <a:ext cx="1693223" cy="1498600"/>
          </a:xfrm>
          <a:prstGeom prst="rect">
            <a:avLst/>
          </a:prstGeom>
        </p:spPr>
      </p:pic>
      <p:pic>
        <p:nvPicPr>
          <p:cNvPr id="6" name="圖片 5" descr="1185e999d00242ac1100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251200"/>
            <a:ext cx="1257300" cy="1257300"/>
          </a:xfrm>
          <a:prstGeom prst="rect">
            <a:avLst/>
          </a:prstGeom>
        </p:spPr>
      </p:pic>
      <p:pic>
        <p:nvPicPr>
          <p:cNvPr id="7" name="圖片 6" descr="20180807140027-500d3ef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4114800"/>
            <a:ext cx="1666343" cy="936925"/>
          </a:xfrm>
          <a:prstGeom prst="rect">
            <a:avLst/>
          </a:prstGeom>
        </p:spPr>
      </p:pic>
      <p:pic>
        <p:nvPicPr>
          <p:cNvPr id="8" name="圖片 7" descr="732896-P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736600"/>
            <a:ext cx="1490799" cy="838200"/>
          </a:xfrm>
          <a:prstGeom prst="rect">
            <a:avLst/>
          </a:prstGeom>
        </p:spPr>
      </p:pic>
      <p:pic>
        <p:nvPicPr>
          <p:cNvPr id="9" name="圖片 8" descr="101012031431199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762000"/>
            <a:ext cx="1693333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四位數字的密碼，趕快把它解出來吧！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然後打開寶箱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拿到“技”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061096"/>
              </p:ext>
            </p:extLst>
          </p:nvPr>
        </p:nvGraphicFramePr>
        <p:xfrm>
          <a:off x="3469391" y="1540859"/>
          <a:ext cx="8347500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文件" r:id="rId3" imgW="8877336" imgH="4010765" progId="Word.Document.12">
                  <p:embed/>
                </p:oleObj>
              </mc:Choice>
              <mc:Fallback>
                <p:oleObj name="文件" r:id="rId3" imgW="8877336" imgH="4010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9391" y="1540859"/>
                        <a:ext cx="8347500" cy="376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5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-1611560"/>
            <a:ext cx="9793088" cy="7303319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 r="18341"/>
          <a:stretch/>
        </p:blipFill>
        <p:spPr>
          <a:xfrm>
            <a:off x="3723403" y="2618204"/>
            <a:ext cx="3681607" cy="19032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3390181" cy="410931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請將色卡們拼成長方形，上藏有中文字，對照中文字所屬的級別，由左至右得到四個數字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 smtClean="0"/>
              <a:t>技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1866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68342" y="1412776"/>
            <a:ext cx="2510069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將色塊放置表內適當位置取得下一把鑰匙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69"/>
            <a:ext cx="9258300" cy="6546687"/>
          </a:xfrm>
        </p:spPr>
      </p:pic>
    </p:spTree>
    <p:extLst>
      <p:ext uri="{BB962C8B-B14F-4D97-AF65-F5344CB8AC3E}">
        <p14:creationId xmlns:p14="http://schemas.microsoft.com/office/powerpoint/2010/main" val="25171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毒品分級表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sz="2800" dirty="0" smtClean="0"/>
              <a:t>中樞神經抑制劑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3987" r="74528"/>
          <a:stretch/>
        </p:blipFill>
        <p:spPr bwMode="auto">
          <a:xfrm>
            <a:off x="3433618" y="465512"/>
            <a:ext cx="6200834" cy="592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26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毒品分級表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sz="2800" dirty="0" smtClean="0"/>
              <a:t>中樞神經抑制劑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11215" r="38422" b="776"/>
          <a:stretch/>
        </p:blipFill>
        <p:spPr bwMode="auto">
          <a:xfrm>
            <a:off x="3193310" y="66259"/>
            <a:ext cx="8667115" cy="626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6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毒品分級表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sz="2800" dirty="0" smtClean="0"/>
              <a:t>中樞神經興奮劑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中樞神經迷幻劑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5" t="701" r="2076"/>
          <a:stretch/>
        </p:blipFill>
        <p:spPr bwMode="auto">
          <a:xfrm>
            <a:off x="3441469" y="149628"/>
            <a:ext cx="8188036" cy="6159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38909"/>
            <a:ext cx="3592945" cy="561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61284" r="22879" b="12140"/>
          <a:stretch/>
        </p:blipFill>
        <p:spPr bwMode="auto">
          <a:xfrm>
            <a:off x="4637589" y="4562515"/>
            <a:ext cx="6316739" cy="20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0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dirty="0" smtClean="0"/>
              <a:t>發現</a:t>
            </a:r>
            <a:endParaRPr kumimoji="1" lang="zh-TW" altLang="en-US" sz="54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9570" y="1123837"/>
            <a:ext cx="9504758" cy="392006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800" dirty="0">
                <a:latin typeface="+mj-ea"/>
                <a:ea typeface="+mj-ea"/>
              </a:rPr>
              <a:t>吸食安非他命者：失眠、亢奮、食慾差、體重減輕；猜忌多疑、有藥品異味及發現吸食瓶罐、銘箔紙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en-US" sz="2800" dirty="0">
              <a:latin typeface="+mj-ea"/>
              <a:ea typeface="+mj-ea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800" dirty="0">
                <a:latin typeface="+mj-ea"/>
                <a:ea typeface="+mj-ea"/>
              </a:rPr>
              <a:t>吸食強力膠者：有如酒醉之動作；身上或房內有溶劑味；發現強力膠空罐、裝有強力膠之塑膠袋或指甲油等空瓶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en-US" sz="2800" dirty="0">
              <a:latin typeface="+mj-ea"/>
              <a:ea typeface="+mj-ea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800" dirty="0">
                <a:latin typeface="+mj-ea"/>
                <a:ea typeface="+mj-ea"/>
              </a:rPr>
              <a:t>吸食嗎啡或海洛因者：大量之金錢花費；有靜脈注射痕跡；瞳孔小如針尖，焦慮、打呵欠、流鼻水、流眼淚、噁心、嘔吐等現象。</a:t>
            </a:r>
            <a:endParaRPr lang="zh-TW" altLang="zh-TW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986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規則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95196" y="922297"/>
            <a:ext cx="7702048" cy="5120640"/>
          </a:xfrm>
        </p:spPr>
        <p:txBody>
          <a:bodyPr/>
          <a:lstStyle/>
          <a:p>
            <a:r>
              <a:rPr kumimoji="1" lang="zh-TW" altLang="en-US" dirty="0"/>
              <a:t>小</a:t>
            </a:r>
            <a:r>
              <a:rPr kumimoji="1" lang="zh-TW" altLang="en-US" dirty="0" smtClean="0"/>
              <a:t>組競賽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每個關卡第一者得</a:t>
            </a:r>
            <a:r>
              <a:rPr kumimoji="1" lang="en-US" altLang="zh-TW" dirty="0" smtClean="0"/>
              <a:t>3</a:t>
            </a:r>
            <a:r>
              <a:rPr kumimoji="1" lang="zh-TW" altLang="en-US" dirty="0" smtClean="0"/>
              <a:t>分，第二者得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分，第三者得</a:t>
            </a:r>
            <a:r>
              <a:rPr kumimoji="1" lang="en-US" altLang="zh-TW" dirty="0" smtClean="0"/>
              <a:t>1</a:t>
            </a:r>
            <a:r>
              <a:rPr kumimoji="1" lang="zh-TW" altLang="en-US" dirty="0" smtClean="0"/>
              <a:t>分</a:t>
            </a:r>
            <a:endParaRPr kumimoji="1" lang="en-US" altLang="zh-TW" dirty="0" smtClean="0"/>
          </a:p>
          <a:p>
            <a:r>
              <a:rPr kumimoji="1" lang="zh-TW" altLang="en-US" dirty="0" smtClean="0"/>
              <a:t>救援卡未用掉每個得</a:t>
            </a:r>
            <a:r>
              <a:rPr kumimoji="1" lang="en-US" altLang="zh-TW" dirty="0"/>
              <a:t>5</a:t>
            </a:r>
            <a:r>
              <a:rPr kumimoji="1" lang="zh-TW" altLang="en-US" dirty="0" smtClean="0"/>
              <a:t>分</a:t>
            </a:r>
            <a:endParaRPr kumimoji="1" lang="en-US" altLang="zh-TW" dirty="0" smtClean="0"/>
          </a:p>
          <a:p>
            <a:r>
              <a:rPr kumimoji="1" lang="zh-TW" altLang="en-US" dirty="0" smtClean="0"/>
              <a:t>每個關卡限定時間</a:t>
            </a:r>
            <a:r>
              <a:rPr kumimoji="1" lang="en-US" altLang="zh-TW" dirty="0"/>
              <a:t>8</a:t>
            </a:r>
            <a:r>
              <a:rPr kumimoji="1" lang="en-US" altLang="zh-TW" dirty="0" smtClean="0"/>
              <a:t>min</a:t>
            </a:r>
            <a:r>
              <a:rPr kumimoji="1" lang="zh-TW" altLang="en-US" dirty="0" smtClean="0"/>
              <a:t>完成，無法完成可以使用救援卡獲得提示</a:t>
            </a:r>
            <a:endParaRPr kumimoji="1" lang="en-US" altLang="zh-TW" dirty="0" smtClean="0"/>
          </a:p>
          <a:p>
            <a:r>
              <a:rPr kumimoji="1" lang="zh-TW" altLang="en-US" dirty="0" smtClean="0"/>
              <a:t>完成後依成績領取獎勵</a:t>
            </a:r>
            <a:endParaRPr kumimoji="1" lang="en-US" altLang="zh-TW" dirty="0" smtClean="0"/>
          </a:p>
          <a:p>
            <a:r>
              <a:rPr kumimoji="1" lang="zh-TW" altLang="en-US" dirty="0" smtClean="0"/>
              <a:t>最後一點，Ｈ</a:t>
            </a:r>
            <a:r>
              <a:rPr kumimoji="1" lang="en-US" altLang="zh-TW" dirty="0" err="1" smtClean="0"/>
              <a:t>ave</a:t>
            </a:r>
            <a:r>
              <a:rPr kumimoji="1" lang="en-US" altLang="zh-TW" dirty="0" smtClean="0"/>
              <a:t>   fun!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897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 dirty="0"/>
          </a:p>
        </p:txBody>
      </p:sp>
      <p:sp>
        <p:nvSpPr>
          <p:cNvPr id="2" name="矩形 1"/>
          <p:cNvSpPr/>
          <p:nvPr/>
        </p:nvSpPr>
        <p:spPr>
          <a:xfrm>
            <a:off x="0" y="738909"/>
            <a:ext cx="3592945" cy="561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dirty="0" smtClean="0"/>
              <a:t>發現</a:t>
            </a:r>
            <a:endParaRPr kumimoji="1" lang="zh-TW" altLang="en-US" sz="54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2232" y="891004"/>
            <a:ext cx="9759950" cy="5444835"/>
          </a:xfrm>
          <a:solidFill>
            <a:schemeClr val="bg1"/>
          </a:solidFill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zh-TW" altLang="en-US" sz="2400" dirty="0" smtClean="0">
                <a:latin typeface="+mj-ea"/>
                <a:ea typeface="+mj-ea"/>
              </a:rPr>
              <a:t>吸食</a:t>
            </a:r>
            <a:r>
              <a:rPr lang="en-US" altLang="zh-TW" sz="2400" dirty="0" smtClean="0">
                <a:latin typeface="+mj-ea"/>
                <a:ea typeface="+mj-ea"/>
              </a:rPr>
              <a:t>Ketamine</a:t>
            </a:r>
            <a:r>
              <a:rPr lang="zh-TW" altLang="en-US" sz="2400" dirty="0" smtClean="0">
                <a:latin typeface="+mj-ea"/>
                <a:ea typeface="+mj-ea"/>
              </a:rPr>
              <a:t>者：以</a:t>
            </a:r>
            <a:r>
              <a:rPr lang="zh-TW" altLang="en-US" sz="2400" dirty="0">
                <a:latin typeface="+mj-ea"/>
                <a:ea typeface="+mj-ea"/>
              </a:rPr>
              <a:t>口或鼻的方式服用，產生與現實環境分離的感覺，並會產生幻覺或類似瀕臨死亡經驗的作用。由於</a:t>
            </a:r>
            <a:r>
              <a:rPr lang="en-US" altLang="zh-TW" sz="2400" dirty="0">
                <a:latin typeface="+mj-ea"/>
                <a:ea typeface="+mj-ea"/>
              </a:rPr>
              <a:t>Ketamine</a:t>
            </a:r>
            <a:r>
              <a:rPr lang="zh-TW" altLang="en-US" sz="2400" dirty="0">
                <a:latin typeface="+mj-ea"/>
                <a:ea typeface="+mj-ea"/>
              </a:rPr>
              <a:t>會產生無助、對環境知覺喪失，並伴隨著嚴重的協調性喪失及對疼痛感知降低，此種情況往往讓服毒處於極度危險狀態。長期使用會產生耐藥性及心理依賴性，造成強迫性使用，停藥後雖不會產生戒斷症狀，但不易戒除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zh-TW" altLang="en-US" sz="2400" dirty="0" smtClean="0">
                <a:latin typeface="+mj-ea"/>
                <a:ea typeface="+mj-ea"/>
              </a:rPr>
              <a:t>吸食毒咖啡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zh-TW" altLang="en-US" sz="2400" dirty="0" smtClean="0">
                <a:latin typeface="+mj-ea"/>
                <a:ea typeface="+mj-ea"/>
              </a:rPr>
              <a:t>裡面</a:t>
            </a:r>
            <a:r>
              <a:rPr lang="zh-TW" altLang="en-US" sz="2400" dirty="0">
                <a:latin typeface="+mj-ea"/>
                <a:ea typeface="+mj-ea"/>
              </a:rPr>
              <a:t>的主要成分就是一些其他毒品，如搖頭丸、冰毒、</a:t>
            </a:r>
            <a:r>
              <a:rPr lang="en-US" altLang="zh-TW" sz="2400" dirty="0">
                <a:latin typeface="+mj-ea"/>
                <a:ea typeface="+mj-ea"/>
              </a:rPr>
              <a:t>K</a:t>
            </a:r>
            <a:r>
              <a:rPr lang="zh-TW" altLang="en-US" sz="2400" dirty="0">
                <a:latin typeface="+mj-ea"/>
                <a:ea typeface="+mj-ea"/>
              </a:rPr>
              <a:t>粉等。比如說：服用含有搖頭丸的「咖啡」，人體中樞神經系統、血液系統會極度興奮，出現搖頭不止、行為失控、思想偏執等症狀，並且會很快成癮。而服用含冰毒、</a:t>
            </a:r>
            <a:r>
              <a:rPr lang="en-US" altLang="zh-TW" sz="2400" dirty="0">
                <a:latin typeface="+mj-ea"/>
                <a:ea typeface="+mj-ea"/>
              </a:rPr>
              <a:t>K</a:t>
            </a:r>
            <a:r>
              <a:rPr lang="zh-TW" altLang="en-US" sz="2400" dirty="0">
                <a:latin typeface="+mj-ea"/>
                <a:ea typeface="+mj-ea"/>
              </a:rPr>
              <a:t>粉的「咖啡」，可想而知，也會出現與這些毒品對應的一些症狀。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原文網址：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kknews.cc/news/aek92rj.html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641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4800" dirty="0" smtClean="0"/>
              <a:t>恭喜密室逃脫成功！</a:t>
            </a:r>
            <a:endParaRPr kumimoji="1" lang="en-US" altLang="zh-TW" sz="4800" dirty="0" smtClean="0"/>
          </a:p>
          <a:p>
            <a:r>
              <a:rPr kumimoji="1" lang="zh-TW" altLang="en-US" sz="4800" dirty="0" smtClean="0"/>
              <a:t>破解了</a:t>
            </a:r>
            <a:r>
              <a:rPr lang="zh-TW" altLang="en-US" sz="4800" dirty="0"/>
              <a:t>丫丫</a:t>
            </a:r>
            <a:r>
              <a:rPr kumimoji="1" lang="zh-TW" altLang="en-US" sz="4800" dirty="0" smtClean="0"/>
              <a:t>的秘密</a:t>
            </a:r>
            <a:endParaRPr kumimoji="1" lang="en-US" altLang="zh-TW" sz="4800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04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後記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3200" dirty="0" smtClean="0"/>
              <a:t>後來，</a:t>
            </a:r>
            <a:r>
              <a:rPr lang="zh-TW" altLang="en-US" sz="3200" dirty="0" smtClean="0"/>
              <a:t>被同學發現之後，丫丫師長的協助下，離開毒品的使用，在沒有使用武林密技之後，一度異常疲倦，精神恍惚，成績嚴重下滑，經過了很長時間才逐漸恢復正常生活．</a:t>
            </a:r>
            <a:endParaRPr lang="en-US" altLang="zh-TW" sz="3200" dirty="0" smtClean="0"/>
          </a:p>
          <a:p>
            <a:endParaRPr lang="en-US" altLang="zh-TW" dirty="0" smtClean="0"/>
          </a:p>
          <a:p>
            <a:r>
              <a:rPr lang="zh-TW" altLang="en-US" sz="2800" dirty="0" smtClean="0"/>
              <a:t>所以，遙想百多年前，林則徐是不是解救許多百姓的民族英雄啊！</a:t>
            </a:r>
            <a:endParaRPr lang="en-US" altLang="zh-TW" sz="2800" dirty="0" smtClean="0"/>
          </a:p>
          <a:p>
            <a:pPr marL="0" indent="0">
              <a:buNone/>
            </a:pPr>
            <a:r>
              <a:rPr kumimoji="1" lang="en-US" altLang="zh-TW" sz="2800" dirty="0"/>
              <a:t> </a:t>
            </a:r>
            <a:r>
              <a:rPr kumimoji="1" lang="en-US" altLang="zh-TW" sz="2800" dirty="0" smtClean="0"/>
              <a:t>  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4311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643"/>
            <a:ext cx="5387221" cy="28793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241878"/>
            <a:ext cx="5272216" cy="914400"/>
          </a:xfrm>
        </p:spPr>
        <p:txBody>
          <a:bodyPr/>
          <a:lstStyle/>
          <a:p>
            <a:pPr algn="ctr"/>
            <a:r>
              <a:rPr lang="zh-TW" altLang="zh-TW" dirty="0"/>
              <a:t>想</a:t>
            </a:r>
            <a:r>
              <a:rPr lang="zh-TW" altLang="zh-TW" dirty="0" smtClean="0"/>
              <a:t>知道</a:t>
            </a:r>
            <a:r>
              <a:rPr lang="zh-TW" altLang="en-US" dirty="0"/>
              <a:t>脫離</a:t>
            </a:r>
            <a:r>
              <a:rPr lang="zh-TW" altLang="zh-TW" dirty="0" smtClean="0"/>
              <a:t>吊車尾的</a:t>
            </a:r>
            <a:r>
              <a:rPr lang="zh-TW" altLang="zh-TW" dirty="0"/>
              <a:t>祕密</a:t>
            </a:r>
            <a:r>
              <a:rPr lang="zh-TW" altLang="zh-TW" dirty="0" smtClean="0"/>
              <a:t>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5467631" y="1000643"/>
            <a:ext cx="3632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For</a:t>
            </a:r>
            <a:r>
              <a:rPr lang="zh-TW" altLang="en-US" sz="2800" dirty="0" smtClean="0"/>
              <a:t>我的好友</a:t>
            </a:r>
            <a:endParaRPr lang="en-US" altLang="zh-TW" sz="2800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我</a:t>
            </a:r>
            <a:r>
              <a:rPr lang="zh-TW" altLang="zh-TW" dirty="0"/>
              <a:t>所知道的丫丫，因為升上國一，因為國中的內容比國小艱深，段考前都十分焦慮擔心讀不完應試的範圍所以常熬夜苦讀，無奈成績始終不太理想，可是最近我發現他最近似乎變了，熬夜對他來說，</a:t>
            </a:r>
            <a:r>
              <a:rPr lang="zh-TW" altLang="zh-TW" dirty="0" smtClean="0"/>
              <a:t>不再</a:t>
            </a:r>
            <a:r>
              <a:rPr lang="zh-TW" altLang="en-US" dirty="0" smtClean="0"/>
              <a:t>是</a:t>
            </a:r>
            <a:r>
              <a:rPr lang="zh-TW" altLang="zh-TW" dirty="0" smtClean="0"/>
              <a:t>困擾</a:t>
            </a:r>
            <a:r>
              <a:rPr lang="zh-TW" altLang="zh-TW" dirty="0"/>
              <a:t>，整個人情緒十分ＨＩＧＨ，活蹦亂跳似乎變了個人，</a:t>
            </a:r>
            <a:endParaRPr lang="en-US" altLang="zh-TW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295244" y="1558405"/>
            <a:ext cx="2718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/>
              <a:t>一段</a:t>
            </a:r>
            <a:r>
              <a:rPr lang="zh-TW" altLang="zh-TW" dirty="0"/>
              <a:t>時間後又變得十分沮喪，我覺得這件事不單純，有必要研究一番，如果你身旁也有類似的同學，可能要特別留意，我要發揮柯南的冒險精神，揭發他的秘密，打開他的筆記本，上面寫著</a:t>
            </a:r>
            <a:r>
              <a:rPr lang="en-US" altLang="zh-TW" dirty="0"/>
              <a:t>0603</a:t>
            </a:r>
            <a:r>
              <a:rPr lang="zh-TW" altLang="zh-TW" dirty="0"/>
              <a:t>這個日子，似乎藏有秘密～開始吧！</a:t>
            </a:r>
            <a:endParaRPr lang="en-US" altLang="zh-TW" sz="2000" dirty="0" smtClean="0"/>
          </a:p>
          <a:p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13890"/>
          <a:stretch/>
        </p:blipFill>
        <p:spPr>
          <a:xfrm>
            <a:off x="9415317" y="4384670"/>
            <a:ext cx="2673102" cy="24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4800" y="5464063"/>
            <a:ext cx="8534400" cy="148478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0603</a:t>
            </a:r>
            <a:r>
              <a:rPr lang="zh-TW" altLang="en-US" dirty="0" smtClean="0"/>
              <a:t>的秘密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>
          <a:xfrm>
            <a:off x="0" y="724963"/>
            <a:ext cx="9144000" cy="439736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547654" y="1194486"/>
            <a:ext cx="24384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0603</a:t>
            </a:r>
            <a:r>
              <a:rPr lang="zh-TW" altLang="en-US" dirty="0" smtClean="0"/>
              <a:t>是個值得紀念的日子，但當時也興起了如風暴般的轉變，到底這天是哪位歷史人物的宣示舉動震撼了中外呢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r>
              <a:rPr lang="zh-TW" altLang="en-US" sz="2800" dirty="0" smtClean="0">
                <a:solidFill>
                  <a:srgbClr val="800000"/>
                </a:solidFill>
              </a:rPr>
              <a:t>猜一位</a:t>
            </a:r>
            <a:endParaRPr lang="en-US" altLang="zh-TW" sz="2800" dirty="0" smtClean="0">
              <a:solidFill>
                <a:srgbClr val="800000"/>
              </a:solidFill>
            </a:endParaRPr>
          </a:p>
          <a:p>
            <a:r>
              <a:rPr lang="zh-TW" altLang="en-US" sz="2800" dirty="0" smtClean="0">
                <a:solidFill>
                  <a:srgbClr val="800000"/>
                </a:solidFill>
              </a:rPr>
              <a:t>歷史人物</a:t>
            </a:r>
            <a:endParaRPr lang="en-US" altLang="zh-TW" sz="2800" dirty="0" smtClean="0">
              <a:solidFill>
                <a:srgbClr val="80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75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恭喜你得到了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指引，也因此發現ㄚ ㄚ 書包裡的秘密袋子，上面寫著武林秘技，裡面藏有什麼呢？好像發現了什麼？！</a:t>
            </a:r>
            <a:endParaRPr kumimoji="1"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18461" b="32568"/>
          <a:stretch/>
        </p:blipFill>
        <p:spPr>
          <a:xfrm>
            <a:off x="3728719" y="1123837"/>
            <a:ext cx="6685620" cy="51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5281" cy="460118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上述歷史上的這天所銷毀物品與右圖植物有淵源。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我記得歷史老師說過右圖的這</a:t>
            </a:r>
            <a:r>
              <a:rPr lang="zh-TW" altLang="en-US" dirty="0"/>
              <a:t>朵「死亡之花」跟晚清的滅亡有關！你能揭露它的名稱嗎</a:t>
            </a:r>
            <a:r>
              <a:rPr lang="zh-TW" altLang="en-US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800000"/>
                </a:solidFill>
              </a:rPr>
              <a:t>猜</a:t>
            </a:r>
            <a:r>
              <a:rPr lang="zh-TW" altLang="en-US" dirty="0">
                <a:solidFill>
                  <a:srgbClr val="800000"/>
                </a:solidFill>
              </a:rPr>
              <a:t>一植物名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583" y="0"/>
            <a:ext cx="5752817" cy="6903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44757" y="6488668"/>
            <a:ext cx="511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:https</a:t>
            </a:r>
            <a:r>
              <a:rPr lang="en-US" altLang="zh-TW" dirty="0"/>
              <a:t>://</a:t>
            </a:r>
            <a:r>
              <a:rPr lang="en-US" altLang="zh-TW" dirty="0" err="1"/>
              <a:t>ss.net.tw</a:t>
            </a:r>
            <a:r>
              <a:rPr lang="en-US" altLang="zh-TW" dirty="0"/>
              <a:t>/paint-151_113-</a:t>
            </a:r>
            <a:r>
              <a:rPr lang="en-US" altLang="zh-TW" dirty="0" err="1"/>
              <a:t>7502.html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0" y="-127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 smtClean="0"/>
              <a:t>武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2136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22168" y="2013266"/>
            <a:ext cx="6889981" cy="1171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7200" dirty="0"/>
              <a:t>姜太公釣魚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46883" y="1114665"/>
            <a:ext cx="289668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/>
              <a:t>你能夠解讀歷史的典故，證明你也是個有心想知道真相的人，但我必須清楚你的心意與能耐，我才放心把我知道的一切告訴你，嘗試破解看看右邊的謎題吧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2518" y="3415257"/>
            <a:ext cx="3616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射二字數學名詞</a:t>
            </a:r>
            <a:endParaRPr lang="zh-TW" altLang="en-US" dirty="0">
              <a:solidFill>
                <a:schemeClr val="tx1"/>
              </a:solidFill>
              <a:latin typeface="Noto Sans T Chinese Light" panose="020B0300000000000000" pitchFamily="34" charset="-120"/>
              <a:ea typeface="Noto Sans T Chinese Light" panose="020B0300000000000000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-127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 smtClean="0"/>
              <a:t>林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05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</a:t>
            </a:r>
            <a:r>
              <a:rPr lang="zh-TW" altLang="en-US" dirty="0" smtClean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射三字毒品名詞</a:t>
            </a:r>
            <a:endParaRPr lang="zh-TW" altLang="en-US" dirty="0">
              <a:latin typeface="Noto Sans T Chinese Light" panose="020B0300000000000000" pitchFamily="34" charset="-120"/>
              <a:ea typeface="Noto Sans T Chinese Light" panose="020B03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0800" y="1825625"/>
            <a:ext cx="7810740" cy="288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新細明體" charset="0"/>
                <a:ea typeface="新細明體" charset="0"/>
              </a:rPr>
              <a:t>預祝早日復原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32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 </a:t>
            </a:r>
            <a:r>
              <a:rPr lang="zh-TW" altLang="en-US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射三字數學名詞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3932" y="1825625"/>
            <a:ext cx="7399867" cy="288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7200" dirty="0">
                <a:latin typeface="Noto Sans T Chinese Light" panose="020B0300000000000000" pitchFamily="34" charset="-120"/>
                <a:ea typeface="Noto Sans T Chinese Light" panose="020B0300000000000000" pitchFamily="34" charset="-120"/>
              </a:rPr>
              <a:t>考試不作弊</a:t>
            </a:r>
          </a:p>
        </p:txBody>
      </p:sp>
    </p:spTree>
    <p:extLst>
      <p:ext uri="{BB962C8B-B14F-4D97-AF65-F5344CB8AC3E}">
        <p14:creationId xmlns:p14="http://schemas.microsoft.com/office/powerpoint/2010/main" val="7883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1411</TotalTime>
  <Words>871</Words>
  <Application>Microsoft Office PowerPoint</Application>
  <PresentationFormat>寬螢幕</PresentationFormat>
  <Paragraphs>64</Paragraphs>
  <Slides>22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Noto Sans T Chinese Light</vt:lpstr>
      <vt:lpstr>微軟正黑體</vt:lpstr>
      <vt:lpstr>新細明體</vt:lpstr>
      <vt:lpstr>Arial</vt:lpstr>
      <vt:lpstr>Calibri</vt:lpstr>
      <vt:lpstr>Corbel</vt:lpstr>
      <vt:lpstr>Wingdings 2</vt:lpstr>
      <vt:lpstr>框架</vt:lpstr>
      <vt:lpstr>文件</vt:lpstr>
      <vt:lpstr>密室逃脫 </vt:lpstr>
      <vt:lpstr>規則</vt:lpstr>
      <vt:lpstr>PowerPoint 簡報</vt:lpstr>
      <vt:lpstr>PowerPoint 簡報</vt:lpstr>
      <vt:lpstr>恭喜你得到了 指引，也因此發現ㄚ ㄚ 書包裡的秘密袋子，上面寫著武林秘技，裡面藏有什麼呢？好像發現了什麼？！</vt:lpstr>
      <vt:lpstr>上述歷史上的這天所銷毀物品與右圖植物有淵源。 我記得歷史老師說過右圖的這朵「死亡之花」跟晚清的滅亡有關！你能揭露它的名稱嗎？  猜一植物名</vt:lpstr>
      <vt:lpstr>PowerPoint 簡報</vt:lpstr>
      <vt:lpstr> 射三字毒品名詞</vt:lpstr>
      <vt:lpstr> 射三字數學名詞</vt:lpstr>
      <vt:lpstr> 射三字毒品</vt:lpstr>
      <vt:lpstr> 射五字數學名詞</vt:lpstr>
      <vt:lpstr>沈甸甸的，裡面裝著是什麼啊！倒出來看看，難怪最近這麼愛吃糖果，這些糖果好像長得不太一樣</vt:lpstr>
      <vt:lpstr>四位數字的密碼，趕快把它解出來吧！ 然後打開寶箱 拿到“技”</vt:lpstr>
      <vt:lpstr>請將色卡們拼成長方形，上藏有中文字，對照中文字所屬的級別，由左至右得到四個數字</vt:lpstr>
      <vt:lpstr>將色塊放置表內適當位置取得下一把鑰匙</vt:lpstr>
      <vt:lpstr>毒品分級表- 中樞神經抑制劑</vt:lpstr>
      <vt:lpstr>毒品分級表- 中樞神經抑制劑</vt:lpstr>
      <vt:lpstr>毒品分級表- 中樞神經興奮劑 中樞神經迷幻劑</vt:lpstr>
      <vt:lpstr>PowerPoint 簡報</vt:lpstr>
      <vt:lpstr>PowerPoint 簡報</vt:lpstr>
      <vt:lpstr>PowerPoint 簡報</vt:lpstr>
      <vt:lpstr>後記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350</dc:creator>
  <cp:lastModifiedBy>ASUS_BM6635</cp:lastModifiedBy>
  <cp:revision>52</cp:revision>
  <cp:lastPrinted>2019-10-24T00:51:34Z</cp:lastPrinted>
  <dcterms:created xsi:type="dcterms:W3CDTF">2019-08-18T13:45:44Z</dcterms:created>
  <dcterms:modified xsi:type="dcterms:W3CDTF">2020-06-05T07:08:44Z</dcterms:modified>
</cp:coreProperties>
</file>