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handoutMasterIdLst>
    <p:handoutMasterId r:id="rId49"/>
  </p:handoutMasterIdLst>
  <p:sldIdLst>
    <p:sldId id="257" r:id="rId2"/>
    <p:sldId id="283" r:id="rId3"/>
    <p:sldId id="262" r:id="rId4"/>
    <p:sldId id="263" r:id="rId5"/>
    <p:sldId id="264" r:id="rId6"/>
    <p:sldId id="265" r:id="rId7"/>
    <p:sldId id="266" r:id="rId8"/>
    <p:sldId id="267" r:id="rId9"/>
    <p:sldId id="268" r:id="rId10"/>
    <p:sldId id="269" r:id="rId11"/>
    <p:sldId id="270" r:id="rId12"/>
    <p:sldId id="259" r:id="rId13"/>
    <p:sldId id="271" r:id="rId14"/>
    <p:sldId id="272" r:id="rId15"/>
    <p:sldId id="273" r:id="rId16"/>
    <p:sldId id="274" r:id="rId17"/>
    <p:sldId id="275"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300" r:id="rId34"/>
    <p:sldId id="301" r:id="rId35"/>
    <p:sldId id="302" r:id="rId36"/>
    <p:sldId id="303" r:id="rId37"/>
    <p:sldId id="304" r:id="rId38"/>
    <p:sldId id="305" r:id="rId39"/>
    <p:sldId id="307" r:id="rId40"/>
    <p:sldId id="308" r:id="rId41"/>
    <p:sldId id="309" r:id="rId42"/>
    <p:sldId id="310" r:id="rId43"/>
    <p:sldId id="311" r:id="rId44"/>
    <p:sldId id="312" r:id="rId45"/>
    <p:sldId id="313" r:id="rId46"/>
    <p:sldId id="306" r:id="rId47"/>
  </p:sldIdLst>
  <p:sldSz cx="12192000" cy="6858000"/>
  <p:notesSz cx="6858000" cy="9144000"/>
  <p:defaultTextStyle>
    <a:defPPr rtl="0">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E3FDE45-AF77-4B5C-9715-49D594BDF05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9" d="100"/>
          <a:sy n="69" d="100"/>
        </p:scale>
        <p:origin x="564" y="48"/>
      </p:cViewPr>
      <p:guideLst>
        <p:guide orient="horz" pos="2160"/>
        <p:guide pos="3840"/>
      </p:guideLst>
    </p:cSldViewPr>
  </p:slideViewPr>
  <p:notesTextViewPr>
    <p:cViewPr>
      <p:scale>
        <a:sx n="1" d="1"/>
        <a:sy n="1" d="1"/>
      </p:scale>
      <p:origin x="0" y="0"/>
    </p:cViewPr>
  </p:notesTextViewPr>
  <p:notesViewPr>
    <p:cSldViewPr snapToGrid="0">
      <p:cViewPr varScale="1">
        <p:scale>
          <a:sx n="89" d="100"/>
          <a:sy n="89" d="100"/>
        </p:scale>
        <p:origin x="377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預留位置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TW" altLang="en-US">
              <a:latin typeface="Microsoft JhengHei UI" panose="020B0604030504040204" pitchFamily="34" charset="-120"/>
              <a:ea typeface="Microsoft JhengHei UI" panose="020B0604030504040204" pitchFamily="34" charset="-120"/>
            </a:endParaRPr>
          </a:p>
        </p:txBody>
      </p:sp>
      <p:sp>
        <p:nvSpPr>
          <p:cNvPr id="3" name="日期版面配置區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D6AC6AF-652C-4AA5-B4D8-00C1EDAB4567}" type="datetime1">
              <a:rPr lang="zh-TW" altLang="en-US" smtClean="0">
                <a:latin typeface="Microsoft JhengHei UI" panose="020B0604030504040204" pitchFamily="34" charset="-120"/>
                <a:ea typeface="Microsoft JhengHei UI" panose="020B0604030504040204" pitchFamily="34" charset="-120"/>
              </a:rPr>
              <a:t>2023/8/1</a:t>
            </a:fld>
            <a:endParaRPr lang="zh-TW" altLang="en-US">
              <a:latin typeface="Microsoft JhengHei UI" panose="020B0604030504040204" pitchFamily="34" charset="-120"/>
              <a:ea typeface="Microsoft JhengHei UI" panose="020B0604030504040204" pitchFamily="34" charset="-120"/>
            </a:endParaRPr>
          </a:p>
        </p:txBody>
      </p:sp>
      <p:sp>
        <p:nvSpPr>
          <p:cNvPr id="4" name="頁尾版面配置區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TW" altLang="en-US">
              <a:latin typeface="Microsoft JhengHei UI" panose="020B0604030504040204" pitchFamily="34" charset="-120"/>
              <a:ea typeface="Microsoft JhengHei UI" panose="020B0604030504040204" pitchFamily="34" charset="-120"/>
            </a:endParaRPr>
          </a:p>
        </p:txBody>
      </p:sp>
      <p:sp>
        <p:nvSpPr>
          <p:cNvPr id="5" name="投影片編號預留位置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2C33ADDF-418B-4AEE-81B9-E77B3218F8B3}" type="slidenum">
              <a:rPr lang="en-US" altLang="zh-TW" smtClean="0">
                <a:latin typeface="Microsoft JhengHei UI" panose="020B0604030504040204" pitchFamily="34" charset="-120"/>
                <a:ea typeface="Microsoft JhengHei UI" panose="020B0604030504040204" pitchFamily="34" charset="-120"/>
              </a:rPr>
              <a:t>‹#›</a:t>
            </a:fld>
            <a:endParaRPr lang="zh-TW" altLang="en-US">
              <a:latin typeface="Microsoft JhengHei UI" panose="020B0604030504040204" pitchFamily="34" charset="-120"/>
              <a:ea typeface="Microsoft JhengHei UI" panose="020B0604030504040204" pitchFamily="34" charset="-120"/>
            </a:endParaRPr>
          </a:p>
        </p:txBody>
      </p:sp>
    </p:spTree>
    <p:extLst>
      <p:ext uri="{BB962C8B-B14F-4D97-AF65-F5344CB8AC3E}">
        <p14:creationId xmlns:p14="http://schemas.microsoft.com/office/powerpoint/2010/main" val="41489590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預留位置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JhengHei UI" panose="020B0604030504040204" pitchFamily="34" charset="-120"/>
                <a:ea typeface="Microsoft JhengHei UI" panose="020B0604030504040204" pitchFamily="34" charset="-120"/>
              </a:defRPr>
            </a:lvl1pPr>
          </a:lstStyle>
          <a:p>
            <a:endParaRPr lang="zh-TW" altLang="en-US" noProof="0"/>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JhengHei UI" panose="020B0604030504040204" pitchFamily="34" charset="-120"/>
                <a:ea typeface="Microsoft JhengHei UI" panose="020B0604030504040204" pitchFamily="34" charset="-120"/>
              </a:defRPr>
            </a:lvl1pPr>
          </a:lstStyle>
          <a:p>
            <a:fld id="{255F571F-261B-4B14-A1ED-014F71ED4D82}" type="datetime1">
              <a:rPr lang="zh-TW" altLang="en-US" noProof="0" smtClean="0"/>
              <a:t>2023/8/1</a:t>
            </a:fld>
            <a:endParaRPr lang="zh-TW" altLang="en-US" noProof="0" dirty="0"/>
          </a:p>
        </p:txBody>
      </p:sp>
      <p:sp>
        <p:nvSpPr>
          <p:cNvPr id="4" name="投影片影像預留位置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TW" altLang="en-US" noProof="0"/>
          </a:p>
        </p:txBody>
      </p:sp>
      <p:sp>
        <p:nvSpPr>
          <p:cNvPr id="5" name="備忘稿預留位置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6" name="頁尾預留位置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JhengHei UI" panose="020B0604030504040204" pitchFamily="34" charset="-120"/>
                <a:ea typeface="Microsoft JhengHei UI" panose="020B0604030504040204" pitchFamily="34" charset="-120"/>
              </a:defRPr>
            </a:lvl1pPr>
          </a:lstStyle>
          <a:p>
            <a:endParaRPr lang="zh-TW" altLang="en-US" noProof="0"/>
          </a:p>
        </p:txBody>
      </p:sp>
      <p:sp>
        <p:nvSpPr>
          <p:cNvPr id="7" name="投影片編號預留位置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JhengHei UI" panose="020B0604030504040204" pitchFamily="34" charset="-120"/>
                <a:ea typeface="Microsoft JhengHei UI" panose="020B0604030504040204" pitchFamily="34" charset="-120"/>
              </a:defRPr>
            </a:lvl1pPr>
          </a:lstStyle>
          <a:p>
            <a:fld id="{2275029A-2D1E-47A5-9598-4A9AC47B3AC1}" type="slidenum">
              <a:rPr lang="en-US" altLang="zh-TW" noProof="0" smtClean="0"/>
              <a:pPr/>
              <a:t>‹#›</a:t>
            </a:fld>
            <a:endParaRPr lang="zh-TW" altLang="en-US" noProof="0"/>
          </a:p>
        </p:txBody>
      </p:sp>
    </p:spTree>
    <p:extLst>
      <p:ext uri="{BB962C8B-B14F-4D97-AF65-F5344CB8AC3E}">
        <p14:creationId xmlns:p14="http://schemas.microsoft.com/office/powerpoint/2010/main" val="203077041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icrosoft JhengHei UI" panose="020B0604030504040204" pitchFamily="34" charset="-120"/>
        <a:ea typeface="Microsoft JhengHei UI" panose="020B0604030504040204" pitchFamily="34" charset="-120"/>
        <a:cs typeface="+mn-cs"/>
      </a:defRPr>
    </a:lvl1pPr>
    <a:lvl2pPr marL="457200" algn="l" defTabSz="914400" rtl="0" eaLnBrk="1" latinLnBrk="0" hangingPunct="1">
      <a:defRPr sz="1200" kern="1200">
        <a:solidFill>
          <a:schemeClr val="tx1"/>
        </a:solidFill>
        <a:latin typeface="Microsoft JhengHei UI" panose="020B0604030504040204" pitchFamily="34" charset="-120"/>
        <a:ea typeface="Microsoft JhengHei UI" panose="020B0604030504040204" pitchFamily="34" charset="-120"/>
        <a:cs typeface="+mn-cs"/>
      </a:defRPr>
    </a:lvl2pPr>
    <a:lvl3pPr marL="914400" algn="l" defTabSz="914400" rtl="0" eaLnBrk="1" latinLnBrk="0" hangingPunct="1">
      <a:defRPr sz="1200" kern="1200">
        <a:solidFill>
          <a:schemeClr val="tx1"/>
        </a:solidFill>
        <a:latin typeface="Microsoft JhengHei UI" panose="020B0604030504040204" pitchFamily="34" charset="-120"/>
        <a:ea typeface="Microsoft JhengHei UI" panose="020B0604030504040204" pitchFamily="34" charset="-120"/>
        <a:cs typeface="+mn-cs"/>
      </a:defRPr>
    </a:lvl3pPr>
    <a:lvl4pPr marL="1371600" algn="l" defTabSz="914400" rtl="0" eaLnBrk="1" latinLnBrk="0" hangingPunct="1">
      <a:defRPr sz="1200" kern="1200">
        <a:solidFill>
          <a:schemeClr val="tx1"/>
        </a:solidFill>
        <a:latin typeface="Microsoft JhengHei UI" panose="020B0604030504040204" pitchFamily="34" charset="-120"/>
        <a:ea typeface="Microsoft JhengHei UI" panose="020B0604030504040204" pitchFamily="34" charset="-120"/>
        <a:cs typeface="+mn-cs"/>
      </a:defRPr>
    </a:lvl4pPr>
    <a:lvl5pPr marL="1828800" algn="l" defTabSz="914400" rtl="0" eaLnBrk="1" latinLnBrk="0" hangingPunct="1">
      <a:defRPr sz="1200" kern="1200">
        <a:solidFill>
          <a:schemeClr val="tx1"/>
        </a:solidFill>
        <a:latin typeface="Microsoft JhengHei UI" panose="020B0604030504040204" pitchFamily="34" charset="-120"/>
        <a:ea typeface="Microsoft JhengHei UI" panose="020B0604030504040204" pitchFamily="34"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2275029A-2D1E-47A5-9598-4A9AC47B3AC1}" type="slidenum">
              <a:rPr lang="en-US" altLang="zh-TW" smtClean="0"/>
              <a:pPr/>
              <a:t>1</a:t>
            </a:fld>
            <a:endParaRPr lang="zh-TW" altLang="en-US"/>
          </a:p>
        </p:txBody>
      </p:sp>
    </p:spTree>
    <p:extLst>
      <p:ext uri="{BB962C8B-B14F-4D97-AF65-F5344CB8AC3E}">
        <p14:creationId xmlns:p14="http://schemas.microsoft.com/office/powerpoint/2010/main" val="415331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新細明體" panose="02020500000000000000" pitchFamily="18" charset="-120"/>
              </a:defRPr>
            </a:lvl1pPr>
            <a:lvl2pPr marL="742950" indent="-285750">
              <a:spcBef>
                <a:spcPct val="30000"/>
              </a:spcBef>
              <a:defRPr sz="1200">
                <a:solidFill>
                  <a:schemeClr val="tx1"/>
                </a:solidFill>
                <a:latin typeface="Calibri" panose="020F0502020204030204" pitchFamily="34" charset="0"/>
                <a:ea typeface="新細明體" panose="02020500000000000000" pitchFamily="18" charset="-120"/>
              </a:defRPr>
            </a:lvl2pPr>
            <a:lvl3pPr marL="1143000" indent="-228600">
              <a:spcBef>
                <a:spcPct val="30000"/>
              </a:spcBef>
              <a:defRPr sz="1200">
                <a:solidFill>
                  <a:schemeClr val="tx1"/>
                </a:solidFill>
                <a:latin typeface="Calibri" panose="020F0502020204030204" pitchFamily="34" charset="0"/>
                <a:ea typeface="新細明體" panose="02020500000000000000" pitchFamily="18" charset="-120"/>
              </a:defRPr>
            </a:lvl3pPr>
            <a:lvl4pPr marL="1600200" indent="-228600">
              <a:spcBef>
                <a:spcPct val="30000"/>
              </a:spcBef>
              <a:defRPr sz="1200">
                <a:solidFill>
                  <a:schemeClr val="tx1"/>
                </a:solidFill>
                <a:latin typeface="Calibri" panose="020F0502020204030204" pitchFamily="34" charset="0"/>
                <a:ea typeface="新細明體" panose="02020500000000000000" pitchFamily="18" charset="-120"/>
              </a:defRPr>
            </a:lvl4pPr>
            <a:lvl5pPr marL="2057400" indent="-228600">
              <a:spcBef>
                <a:spcPct val="30000"/>
              </a:spcBef>
              <a:defRPr sz="12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9pPr>
          </a:lstStyle>
          <a:p>
            <a:pPr>
              <a:spcBef>
                <a:spcPct val="0"/>
              </a:spcBef>
            </a:pPr>
            <a:fld id="{04DCB8D0-8C17-43AC-9CE6-5EF8A9854671}" type="slidenum">
              <a:rPr lang="en-US" altLang="zh-TW">
                <a:latin typeface="Arial" panose="020B0604020202020204" pitchFamily="34" charset="0"/>
              </a:rPr>
              <a:pPr>
                <a:spcBef>
                  <a:spcPct val="0"/>
                </a:spcBef>
              </a:pPr>
              <a:t>30</a:t>
            </a:fld>
            <a:endParaRPr lang="en-US" altLang="zh-TW">
              <a:latin typeface="Arial" panose="020B0604020202020204" pitchFamily="34" charset="0"/>
            </a:endParaRPr>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zh-TW"/>
          </a:p>
        </p:txBody>
      </p:sp>
    </p:spTree>
    <p:extLst>
      <p:ext uri="{BB962C8B-B14F-4D97-AF65-F5344CB8AC3E}">
        <p14:creationId xmlns:p14="http://schemas.microsoft.com/office/powerpoint/2010/main" val="1557977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新細明體" panose="02020500000000000000" pitchFamily="18" charset="-120"/>
              </a:defRPr>
            </a:lvl1pPr>
            <a:lvl2pPr marL="742950" indent="-285750">
              <a:spcBef>
                <a:spcPct val="30000"/>
              </a:spcBef>
              <a:defRPr sz="1200">
                <a:solidFill>
                  <a:schemeClr val="tx1"/>
                </a:solidFill>
                <a:latin typeface="Calibri" panose="020F0502020204030204" pitchFamily="34" charset="0"/>
                <a:ea typeface="新細明體" panose="02020500000000000000" pitchFamily="18" charset="-120"/>
              </a:defRPr>
            </a:lvl2pPr>
            <a:lvl3pPr marL="1143000" indent="-228600">
              <a:spcBef>
                <a:spcPct val="30000"/>
              </a:spcBef>
              <a:defRPr sz="1200">
                <a:solidFill>
                  <a:schemeClr val="tx1"/>
                </a:solidFill>
                <a:latin typeface="Calibri" panose="020F0502020204030204" pitchFamily="34" charset="0"/>
                <a:ea typeface="新細明體" panose="02020500000000000000" pitchFamily="18" charset="-120"/>
              </a:defRPr>
            </a:lvl3pPr>
            <a:lvl4pPr marL="1600200" indent="-228600">
              <a:spcBef>
                <a:spcPct val="30000"/>
              </a:spcBef>
              <a:defRPr sz="1200">
                <a:solidFill>
                  <a:schemeClr val="tx1"/>
                </a:solidFill>
                <a:latin typeface="Calibri" panose="020F0502020204030204" pitchFamily="34" charset="0"/>
                <a:ea typeface="新細明體" panose="02020500000000000000" pitchFamily="18" charset="-120"/>
              </a:defRPr>
            </a:lvl4pPr>
            <a:lvl5pPr marL="2057400" indent="-228600">
              <a:spcBef>
                <a:spcPct val="30000"/>
              </a:spcBef>
              <a:defRPr sz="12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9pPr>
          </a:lstStyle>
          <a:p>
            <a:pPr>
              <a:spcBef>
                <a:spcPct val="0"/>
              </a:spcBef>
            </a:pPr>
            <a:fld id="{025FA145-EAEC-4158-AE75-918839662DAF}" type="slidenum">
              <a:rPr lang="en-US" altLang="zh-TW">
                <a:latin typeface="Arial" panose="020B0604020202020204" pitchFamily="34" charset="0"/>
              </a:rPr>
              <a:pPr>
                <a:spcBef>
                  <a:spcPct val="0"/>
                </a:spcBef>
              </a:pPr>
              <a:t>31</a:t>
            </a:fld>
            <a:endParaRPr lang="en-US" altLang="zh-TW">
              <a:latin typeface="Arial" panose="020B0604020202020204" pitchFamily="34" charset="0"/>
            </a:endParaRPr>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zh-TW"/>
          </a:p>
        </p:txBody>
      </p:sp>
    </p:spTree>
    <p:extLst>
      <p:ext uri="{BB962C8B-B14F-4D97-AF65-F5344CB8AC3E}">
        <p14:creationId xmlns:p14="http://schemas.microsoft.com/office/powerpoint/2010/main" val="1877705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新細明體" panose="02020500000000000000" pitchFamily="18" charset="-120"/>
              </a:defRPr>
            </a:lvl1pPr>
            <a:lvl2pPr marL="742950" indent="-285750">
              <a:spcBef>
                <a:spcPct val="30000"/>
              </a:spcBef>
              <a:defRPr sz="1200">
                <a:solidFill>
                  <a:schemeClr val="tx1"/>
                </a:solidFill>
                <a:latin typeface="Calibri" panose="020F0502020204030204" pitchFamily="34" charset="0"/>
                <a:ea typeface="新細明體" panose="02020500000000000000" pitchFamily="18" charset="-120"/>
              </a:defRPr>
            </a:lvl2pPr>
            <a:lvl3pPr marL="1143000" indent="-228600">
              <a:spcBef>
                <a:spcPct val="30000"/>
              </a:spcBef>
              <a:defRPr sz="1200">
                <a:solidFill>
                  <a:schemeClr val="tx1"/>
                </a:solidFill>
                <a:latin typeface="Calibri" panose="020F0502020204030204" pitchFamily="34" charset="0"/>
                <a:ea typeface="新細明體" panose="02020500000000000000" pitchFamily="18" charset="-120"/>
              </a:defRPr>
            </a:lvl3pPr>
            <a:lvl4pPr marL="1600200" indent="-228600">
              <a:spcBef>
                <a:spcPct val="30000"/>
              </a:spcBef>
              <a:defRPr sz="1200">
                <a:solidFill>
                  <a:schemeClr val="tx1"/>
                </a:solidFill>
                <a:latin typeface="Calibri" panose="020F0502020204030204" pitchFamily="34" charset="0"/>
                <a:ea typeface="新細明體" panose="02020500000000000000" pitchFamily="18" charset="-120"/>
              </a:defRPr>
            </a:lvl4pPr>
            <a:lvl5pPr marL="2057400" indent="-228600">
              <a:spcBef>
                <a:spcPct val="30000"/>
              </a:spcBef>
              <a:defRPr sz="12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9pPr>
          </a:lstStyle>
          <a:p>
            <a:pPr>
              <a:spcBef>
                <a:spcPct val="0"/>
              </a:spcBef>
            </a:pPr>
            <a:fld id="{31D621AC-FAB3-4989-A6D3-BD6AD7920C58}" type="slidenum">
              <a:rPr lang="en-US" altLang="zh-TW">
                <a:latin typeface="Arial" panose="020B0604020202020204" pitchFamily="34" charset="0"/>
              </a:rPr>
              <a:pPr>
                <a:spcBef>
                  <a:spcPct val="0"/>
                </a:spcBef>
              </a:pPr>
              <a:t>35</a:t>
            </a:fld>
            <a:endParaRPr lang="en-US" altLang="zh-TW">
              <a:latin typeface="Arial" panose="020B0604020202020204" pitchFamily="34" charset="0"/>
            </a:endParaRPr>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zh-TW"/>
          </a:p>
        </p:txBody>
      </p:sp>
    </p:spTree>
    <p:extLst>
      <p:ext uri="{BB962C8B-B14F-4D97-AF65-F5344CB8AC3E}">
        <p14:creationId xmlns:p14="http://schemas.microsoft.com/office/powerpoint/2010/main" val="3477330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新細明體" panose="02020500000000000000" pitchFamily="18" charset="-120"/>
              </a:defRPr>
            </a:lvl1pPr>
            <a:lvl2pPr marL="742950" indent="-285750">
              <a:spcBef>
                <a:spcPct val="30000"/>
              </a:spcBef>
              <a:defRPr sz="1200">
                <a:solidFill>
                  <a:schemeClr val="tx1"/>
                </a:solidFill>
                <a:latin typeface="Calibri" panose="020F0502020204030204" pitchFamily="34" charset="0"/>
                <a:ea typeface="新細明體" panose="02020500000000000000" pitchFamily="18" charset="-120"/>
              </a:defRPr>
            </a:lvl2pPr>
            <a:lvl3pPr marL="1143000" indent="-228600">
              <a:spcBef>
                <a:spcPct val="30000"/>
              </a:spcBef>
              <a:defRPr sz="1200">
                <a:solidFill>
                  <a:schemeClr val="tx1"/>
                </a:solidFill>
                <a:latin typeface="Calibri" panose="020F0502020204030204" pitchFamily="34" charset="0"/>
                <a:ea typeface="新細明體" panose="02020500000000000000" pitchFamily="18" charset="-120"/>
              </a:defRPr>
            </a:lvl3pPr>
            <a:lvl4pPr marL="1600200" indent="-228600">
              <a:spcBef>
                <a:spcPct val="30000"/>
              </a:spcBef>
              <a:defRPr sz="1200">
                <a:solidFill>
                  <a:schemeClr val="tx1"/>
                </a:solidFill>
                <a:latin typeface="Calibri" panose="020F0502020204030204" pitchFamily="34" charset="0"/>
                <a:ea typeface="新細明體" panose="02020500000000000000" pitchFamily="18" charset="-120"/>
              </a:defRPr>
            </a:lvl4pPr>
            <a:lvl5pPr marL="2057400" indent="-228600">
              <a:spcBef>
                <a:spcPct val="30000"/>
              </a:spcBef>
              <a:defRPr sz="12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9pPr>
          </a:lstStyle>
          <a:p>
            <a:pPr>
              <a:spcBef>
                <a:spcPct val="0"/>
              </a:spcBef>
            </a:pPr>
            <a:fld id="{81744927-C0F2-45C4-A4FD-4B2836C400EE}" type="slidenum">
              <a:rPr lang="en-US" altLang="zh-TW">
                <a:latin typeface="Arial" panose="020B0604020202020204" pitchFamily="34" charset="0"/>
              </a:rPr>
              <a:pPr>
                <a:spcBef>
                  <a:spcPct val="0"/>
                </a:spcBef>
              </a:pPr>
              <a:t>36</a:t>
            </a:fld>
            <a:endParaRPr lang="en-US" altLang="zh-TW">
              <a:latin typeface="Arial" panose="020B0604020202020204" pitchFamily="34" charset="0"/>
            </a:endParaRPr>
          </a:p>
        </p:txBody>
      </p:sp>
      <p:sp>
        <p:nvSpPr>
          <p:cNvPr id="38915"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38916"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endParaRPr lang="zh-TW" altLang="zh-TW"/>
          </a:p>
        </p:txBody>
      </p:sp>
    </p:spTree>
    <p:extLst>
      <p:ext uri="{BB962C8B-B14F-4D97-AF65-F5344CB8AC3E}">
        <p14:creationId xmlns:p14="http://schemas.microsoft.com/office/powerpoint/2010/main" val="2803395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新細明體" panose="02020500000000000000" pitchFamily="18" charset="-120"/>
              </a:defRPr>
            </a:lvl1pPr>
            <a:lvl2pPr marL="742950" indent="-285750">
              <a:spcBef>
                <a:spcPct val="30000"/>
              </a:spcBef>
              <a:defRPr sz="1200">
                <a:solidFill>
                  <a:schemeClr val="tx1"/>
                </a:solidFill>
                <a:latin typeface="Calibri" panose="020F0502020204030204" pitchFamily="34" charset="0"/>
                <a:ea typeface="新細明體" panose="02020500000000000000" pitchFamily="18" charset="-120"/>
              </a:defRPr>
            </a:lvl2pPr>
            <a:lvl3pPr marL="1143000" indent="-228600">
              <a:spcBef>
                <a:spcPct val="30000"/>
              </a:spcBef>
              <a:defRPr sz="1200">
                <a:solidFill>
                  <a:schemeClr val="tx1"/>
                </a:solidFill>
                <a:latin typeface="Calibri" panose="020F0502020204030204" pitchFamily="34" charset="0"/>
                <a:ea typeface="新細明體" panose="02020500000000000000" pitchFamily="18" charset="-120"/>
              </a:defRPr>
            </a:lvl3pPr>
            <a:lvl4pPr marL="1600200" indent="-228600">
              <a:spcBef>
                <a:spcPct val="30000"/>
              </a:spcBef>
              <a:defRPr sz="1200">
                <a:solidFill>
                  <a:schemeClr val="tx1"/>
                </a:solidFill>
                <a:latin typeface="Calibri" panose="020F0502020204030204" pitchFamily="34" charset="0"/>
                <a:ea typeface="新細明體" panose="02020500000000000000" pitchFamily="18" charset="-120"/>
              </a:defRPr>
            </a:lvl4pPr>
            <a:lvl5pPr marL="2057400" indent="-228600">
              <a:spcBef>
                <a:spcPct val="30000"/>
              </a:spcBef>
              <a:defRPr sz="12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9pPr>
          </a:lstStyle>
          <a:p>
            <a:pPr>
              <a:spcBef>
                <a:spcPct val="0"/>
              </a:spcBef>
            </a:pPr>
            <a:fld id="{71B9BE88-A354-4DC7-B896-C138379A584A}" type="slidenum">
              <a:rPr lang="en-US" altLang="zh-TW">
                <a:latin typeface="Arial" panose="020B0604020202020204" pitchFamily="34" charset="0"/>
              </a:rPr>
              <a:pPr>
                <a:spcBef>
                  <a:spcPct val="0"/>
                </a:spcBef>
              </a:pPr>
              <a:t>46</a:t>
            </a:fld>
            <a:endParaRPr lang="en-US" altLang="zh-TW">
              <a:latin typeface="Arial" panose="020B0604020202020204" pitchFamily="34" charset="0"/>
            </a:endParaRPr>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zh-TW"/>
          </a:p>
        </p:txBody>
      </p:sp>
    </p:spTree>
    <p:extLst>
      <p:ext uri="{BB962C8B-B14F-4D97-AF65-F5344CB8AC3E}">
        <p14:creationId xmlns:p14="http://schemas.microsoft.com/office/powerpoint/2010/main" val="291865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2275029A-2D1E-47A5-9598-4A9AC47B3AC1}" type="slidenum">
              <a:rPr lang="en-US" altLang="zh-TW" smtClean="0"/>
              <a:pPr/>
              <a:t>12</a:t>
            </a:fld>
            <a:endParaRPr lang="zh-TW" altLang="en-US"/>
          </a:p>
        </p:txBody>
      </p:sp>
    </p:spTree>
    <p:extLst>
      <p:ext uri="{BB962C8B-B14F-4D97-AF65-F5344CB8AC3E}">
        <p14:creationId xmlns:p14="http://schemas.microsoft.com/office/powerpoint/2010/main" val="122774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2275029A-2D1E-47A5-9598-4A9AC47B3AC1}" type="slidenum">
              <a:rPr lang="en-US" altLang="zh-TW" smtClean="0"/>
              <a:pPr/>
              <a:t>13</a:t>
            </a:fld>
            <a:endParaRPr lang="zh-TW" altLang="en-US"/>
          </a:p>
        </p:txBody>
      </p:sp>
    </p:spTree>
    <p:extLst>
      <p:ext uri="{BB962C8B-B14F-4D97-AF65-F5344CB8AC3E}">
        <p14:creationId xmlns:p14="http://schemas.microsoft.com/office/powerpoint/2010/main" val="2382211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2275029A-2D1E-47A5-9598-4A9AC47B3AC1}" type="slidenum">
              <a:rPr lang="en-US" altLang="zh-TW" smtClean="0"/>
              <a:pPr/>
              <a:t>14</a:t>
            </a:fld>
            <a:endParaRPr lang="zh-TW" altLang="en-US"/>
          </a:p>
        </p:txBody>
      </p:sp>
    </p:spTree>
    <p:extLst>
      <p:ext uri="{BB962C8B-B14F-4D97-AF65-F5344CB8AC3E}">
        <p14:creationId xmlns:p14="http://schemas.microsoft.com/office/powerpoint/2010/main" val="2902060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2275029A-2D1E-47A5-9598-4A9AC47B3AC1}" type="slidenum">
              <a:rPr lang="en-US" altLang="zh-TW" smtClean="0"/>
              <a:pPr/>
              <a:t>15</a:t>
            </a:fld>
            <a:endParaRPr lang="zh-TW" altLang="en-US"/>
          </a:p>
        </p:txBody>
      </p:sp>
    </p:spTree>
    <p:extLst>
      <p:ext uri="{BB962C8B-B14F-4D97-AF65-F5344CB8AC3E}">
        <p14:creationId xmlns:p14="http://schemas.microsoft.com/office/powerpoint/2010/main" val="141782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2275029A-2D1E-47A5-9598-4A9AC47B3AC1}" type="slidenum">
              <a:rPr lang="en-US" altLang="zh-TW" smtClean="0"/>
              <a:pPr/>
              <a:t>16</a:t>
            </a:fld>
            <a:endParaRPr lang="zh-TW" altLang="en-US"/>
          </a:p>
        </p:txBody>
      </p:sp>
    </p:spTree>
    <p:extLst>
      <p:ext uri="{BB962C8B-B14F-4D97-AF65-F5344CB8AC3E}">
        <p14:creationId xmlns:p14="http://schemas.microsoft.com/office/powerpoint/2010/main" val="1648938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2275029A-2D1E-47A5-9598-4A9AC47B3AC1}" type="slidenum">
              <a:rPr lang="en-US" altLang="zh-TW" smtClean="0"/>
              <a:pPr/>
              <a:t>17</a:t>
            </a:fld>
            <a:endParaRPr lang="zh-TW" altLang="en-US"/>
          </a:p>
        </p:txBody>
      </p:sp>
    </p:spTree>
    <p:extLst>
      <p:ext uri="{BB962C8B-B14F-4D97-AF65-F5344CB8AC3E}">
        <p14:creationId xmlns:p14="http://schemas.microsoft.com/office/powerpoint/2010/main" val="56026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新細明體" panose="02020500000000000000" pitchFamily="18" charset="-120"/>
              </a:defRPr>
            </a:lvl1pPr>
            <a:lvl2pPr marL="742950" indent="-285750">
              <a:spcBef>
                <a:spcPct val="30000"/>
              </a:spcBef>
              <a:defRPr sz="1200">
                <a:solidFill>
                  <a:schemeClr val="tx1"/>
                </a:solidFill>
                <a:latin typeface="Calibri" panose="020F0502020204030204" pitchFamily="34" charset="0"/>
                <a:ea typeface="新細明體" panose="02020500000000000000" pitchFamily="18" charset="-120"/>
              </a:defRPr>
            </a:lvl2pPr>
            <a:lvl3pPr marL="1143000" indent="-228600">
              <a:spcBef>
                <a:spcPct val="30000"/>
              </a:spcBef>
              <a:defRPr sz="1200">
                <a:solidFill>
                  <a:schemeClr val="tx1"/>
                </a:solidFill>
                <a:latin typeface="Calibri" panose="020F0502020204030204" pitchFamily="34" charset="0"/>
                <a:ea typeface="新細明體" panose="02020500000000000000" pitchFamily="18" charset="-120"/>
              </a:defRPr>
            </a:lvl3pPr>
            <a:lvl4pPr marL="1600200" indent="-228600">
              <a:spcBef>
                <a:spcPct val="30000"/>
              </a:spcBef>
              <a:defRPr sz="1200">
                <a:solidFill>
                  <a:schemeClr val="tx1"/>
                </a:solidFill>
                <a:latin typeface="Calibri" panose="020F0502020204030204" pitchFamily="34" charset="0"/>
                <a:ea typeface="新細明體" panose="02020500000000000000" pitchFamily="18" charset="-120"/>
              </a:defRPr>
            </a:lvl4pPr>
            <a:lvl5pPr marL="2057400" indent="-228600">
              <a:spcBef>
                <a:spcPct val="30000"/>
              </a:spcBef>
              <a:defRPr sz="12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9pPr>
          </a:lstStyle>
          <a:p>
            <a:pPr>
              <a:spcBef>
                <a:spcPct val="0"/>
              </a:spcBef>
            </a:pPr>
            <a:fld id="{74C2C5AD-960A-4B36-A303-6D8A7E47DD81}" type="slidenum">
              <a:rPr lang="en-US" altLang="zh-TW">
                <a:latin typeface="Arial" panose="020B0604020202020204" pitchFamily="34" charset="0"/>
              </a:rPr>
              <a:pPr>
                <a:spcBef>
                  <a:spcPct val="0"/>
                </a:spcBef>
              </a:pPr>
              <a:t>28</a:t>
            </a:fld>
            <a:endParaRPr lang="en-US" altLang="zh-TW">
              <a:latin typeface="Arial" panose="020B0604020202020204" pitchFamily="34" charset="0"/>
            </a:endParaRPr>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zh-TW"/>
          </a:p>
        </p:txBody>
      </p:sp>
    </p:spTree>
    <p:extLst>
      <p:ext uri="{BB962C8B-B14F-4D97-AF65-F5344CB8AC3E}">
        <p14:creationId xmlns:p14="http://schemas.microsoft.com/office/powerpoint/2010/main" val="1154602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新細明體" panose="02020500000000000000" pitchFamily="18" charset="-120"/>
              </a:defRPr>
            </a:lvl1pPr>
            <a:lvl2pPr marL="742950" indent="-285750">
              <a:spcBef>
                <a:spcPct val="30000"/>
              </a:spcBef>
              <a:defRPr sz="1200">
                <a:solidFill>
                  <a:schemeClr val="tx1"/>
                </a:solidFill>
                <a:latin typeface="Calibri" panose="020F0502020204030204" pitchFamily="34" charset="0"/>
                <a:ea typeface="新細明體" panose="02020500000000000000" pitchFamily="18" charset="-120"/>
              </a:defRPr>
            </a:lvl2pPr>
            <a:lvl3pPr marL="1143000" indent="-228600">
              <a:spcBef>
                <a:spcPct val="30000"/>
              </a:spcBef>
              <a:defRPr sz="1200">
                <a:solidFill>
                  <a:schemeClr val="tx1"/>
                </a:solidFill>
                <a:latin typeface="Calibri" panose="020F0502020204030204" pitchFamily="34" charset="0"/>
                <a:ea typeface="新細明體" panose="02020500000000000000" pitchFamily="18" charset="-120"/>
              </a:defRPr>
            </a:lvl3pPr>
            <a:lvl4pPr marL="1600200" indent="-228600">
              <a:spcBef>
                <a:spcPct val="30000"/>
              </a:spcBef>
              <a:defRPr sz="1200">
                <a:solidFill>
                  <a:schemeClr val="tx1"/>
                </a:solidFill>
                <a:latin typeface="Calibri" panose="020F0502020204030204" pitchFamily="34" charset="0"/>
                <a:ea typeface="新細明體" panose="02020500000000000000" pitchFamily="18" charset="-120"/>
              </a:defRPr>
            </a:lvl4pPr>
            <a:lvl5pPr marL="2057400" indent="-228600">
              <a:spcBef>
                <a:spcPct val="30000"/>
              </a:spcBef>
              <a:defRPr sz="12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新細明體" panose="02020500000000000000" pitchFamily="18" charset="-120"/>
              </a:defRPr>
            </a:lvl9pPr>
          </a:lstStyle>
          <a:p>
            <a:pPr>
              <a:spcBef>
                <a:spcPct val="0"/>
              </a:spcBef>
            </a:pPr>
            <a:fld id="{886D6FBE-7F19-4F64-AA10-5504078F6036}" type="slidenum">
              <a:rPr lang="en-US" altLang="zh-TW">
                <a:latin typeface="Arial" panose="020B0604020202020204" pitchFamily="34" charset="0"/>
              </a:rPr>
              <a:pPr>
                <a:spcBef>
                  <a:spcPct val="0"/>
                </a:spcBef>
              </a:pPr>
              <a:t>29</a:t>
            </a:fld>
            <a:endParaRPr lang="en-US" altLang="zh-TW">
              <a:latin typeface="Arial" panose="020B0604020202020204" pitchFamily="34" charset="0"/>
            </a:endParaRPr>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zh-TW"/>
          </a:p>
        </p:txBody>
      </p:sp>
    </p:spTree>
    <p:extLst>
      <p:ext uri="{BB962C8B-B14F-4D97-AF65-F5344CB8AC3E}">
        <p14:creationId xmlns:p14="http://schemas.microsoft.com/office/powerpoint/2010/main" val="139197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041400"/>
            <a:ext cx="9144000" cy="2387600"/>
          </a:xfrm>
        </p:spPr>
        <p:txBody>
          <a:bodyPr rtlCol="0" anchor="b"/>
          <a:lstStyle>
            <a:lvl1pPr algn="l">
              <a:defRPr sz="6000">
                <a:solidFill>
                  <a:schemeClr val="tx2"/>
                </a:solidFill>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副標題 2"/>
          <p:cNvSpPr>
            <a:spLocks noGrp="1"/>
          </p:cNvSpPr>
          <p:nvPr>
            <p:ph type="subTitle" idx="1" hasCustomPrompt="1"/>
          </p:nvPr>
        </p:nvSpPr>
        <p:spPr>
          <a:xfrm>
            <a:off x="1524000" y="3602038"/>
            <a:ext cx="9144000" cy="1655762"/>
          </a:xfrm>
        </p:spPr>
        <p:txBody>
          <a:bodyPr rtlCol="0"/>
          <a:lstStyle>
            <a:lvl1pPr marL="0" indent="0" algn="l">
              <a:buNone/>
              <a:defRPr sz="2400">
                <a:solidFill>
                  <a:schemeClr val="accent2">
                    <a:lumMod val="50000"/>
                  </a:schemeClr>
                </a:solidFill>
                <a:latin typeface="Microsoft JhengHei UI" panose="020B0604030504040204" pitchFamily="34" charset="-120"/>
                <a:ea typeface="Microsoft JhengHei UI" panose="020B0604030504040204"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zh-TW" altLang="en-US" noProof="0"/>
              <a:t>按一下以編輯母片副標題樣式</a:t>
            </a:r>
          </a:p>
        </p:txBody>
      </p:sp>
      <p:sp>
        <p:nvSpPr>
          <p:cNvPr id="4" name="日期版面配置區 3"/>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781567A2-7192-4DEF-88E1-8912A45D510B}" type="datetime1">
              <a:rPr lang="zh-TW" altLang="en-US" noProof="0" smtClean="0"/>
              <a:t>2023/8/1</a:t>
            </a:fld>
            <a:endParaRPr lang="zh-TW" altLang="en-US" noProof="0"/>
          </a:p>
        </p:txBody>
      </p:sp>
      <p:sp>
        <p:nvSpPr>
          <p:cNvPr id="5" name="頁尾版面配置區 4"/>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2483261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直排文字預留位置 2"/>
          <p:cNvSpPr>
            <a:spLocks noGrp="1"/>
          </p:cNvSpPr>
          <p:nvPr>
            <p:ph type="body" orient="vert" idx="1" hasCustomPrompt="1"/>
          </p:nvPr>
        </p:nvSpPr>
        <p:spPr/>
        <p:txBody>
          <a:bodyPr vert="eaVert" rtlCol="0"/>
          <a:lstStyle>
            <a:lvl1pPr>
              <a:defRPr>
                <a:latin typeface="Microsoft JhengHei UI" panose="020B0604030504040204" pitchFamily="34" charset="-120"/>
                <a:ea typeface="Microsoft JhengHei UI" panose="020B0604030504040204" pitchFamily="34" charset="-120"/>
              </a:defRPr>
            </a:lvl1pPr>
            <a:lvl2pPr>
              <a:defRPr>
                <a:latin typeface="Microsoft JhengHei UI" panose="020B0604030504040204" pitchFamily="34" charset="-120"/>
                <a:ea typeface="Microsoft JhengHei UI" panose="020B0604030504040204" pitchFamily="34" charset="-120"/>
              </a:defRPr>
            </a:lvl2pPr>
            <a:lvl3pPr>
              <a:defRPr>
                <a:latin typeface="Microsoft JhengHei UI" panose="020B0604030504040204" pitchFamily="34" charset="-120"/>
                <a:ea typeface="Microsoft JhengHei UI" panose="020B0604030504040204" pitchFamily="34" charset="-120"/>
              </a:defRPr>
            </a:lvl3pPr>
            <a:lvl4pPr>
              <a:defRPr>
                <a:latin typeface="Microsoft JhengHei UI" panose="020B0604030504040204" pitchFamily="34" charset="-120"/>
                <a:ea typeface="Microsoft JhengHei UI" panose="020B0604030504040204" pitchFamily="34" charset="-120"/>
              </a:defRPr>
            </a:lvl4pPr>
            <a:lvl5pPr>
              <a:defRPr>
                <a:latin typeface="Microsoft JhengHei UI" panose="020B0604030504040204" pitchFamily="34" charset="-120"/>
                <a:ea typeface="Microsoft JhengHei UI" panose="020B0604030504040204" pitchFamily="34" charset="-120"/>
              </a:defRPr>
            </a:lvl5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日期版面配置區 3"/>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FB56ABDB-C423-4DA8-AE4F-E049A17971A2}" type="datetime1">
              <a:rPr lang="zh-TW" altLang="en-US" noProof="0" smtClean="0"/>
              <a:t>2023/8/1</a:t>
            </a:fld>
            <a:endParaRPr lang="zh-TW" altLang="en-US" noProof="0" dirty="0"/>
          </a:p>
        </p:txBody>
      </p:sp>
      <p:sp>
        <p:nvSpPr>
          <p:cNvPr id="5" name="頁尾版面配置區 4"/>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63179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直排文字預留位置 2"/>
          <p:cNvSpPr>
            <a:spLocks noGrp="1"/>
          </p:cNvSpPr>
          <p:nvPr>
            <p:ph type="body" orient="vert" idx="1" hasCustomPrompt="1"/>
          </p:nvPr>
        </p:nvSpPr>
        <p:spPr>
          <a:xfrm>
            <a:off x="838200" y="365125"/>
            <a:ext cx="7734300" cy="5811838"/>
          </a:xfrm>
        </p:spPr>
        <p:txBody>
          <a:bodyPr vert="eaVert" rtlCol="0"/>
          <a:lstStyle>
            <a:lvl1pPr>
              <a:defRPr>
                <a:latin typeface="Microsoft JhengHei UI" panose="020B0604030504040204" pitchFamily="34" charset="-120"/>
                <a:ea typeface="Microsoft JhengHei UI" panose="020B0604030504040204" pitchFamily="34" charset="-120"/>
              </a:defRPr>
            </a:lvl1pPr>
            <a:lvl2pPr>
              <a:defRPr>
                <a:latin typeface="Microsoft JhengHei UI" panose="020B0604030504040204" pitchFamily="34" charset="-120"/>
                <a:ea typeface="Microsoft JhengHei UI" panose="020B0604030504040204" pitchFamily="34" charset="-120"/>
              </a:defRPr>
            </a:lvl2pPr>
            <a:lvl3pPr>
              <a:defRPr>
                <a:latin typeface="Microsoft JhengHei UI" panose="020B0604030504040204" pitchFamily="34" charset="-120"/>
                <a:ea typeface="Microsoft JhengHei UI" panose="020B0604030504040204" pitchFamily="34" charset="-120"/>
              </a:defRPr>
            </a:lvl3pPr>
            <a:lvl4pPr>
              <a:defRPr>
                <a:latin typeface="Microsoft JhengHei UI" panose="020B0604030504040204" pitchFamily="34" charset="-120"/>
                <a:ea typeface="Microsoft JhengHei UI" panose="020B0604030504040204" pitchFamily="34" charset="-120"/>
              </a:defRPr>
            </a:lvl4pPr>
            <a:lvl5pPr>
              <a:defRPr>
                <a:latin typeface="Microsoft JhengHei UI" panose="020B0604030504040204" pitchFamily="34" charset="-120"/>
                <a:ea typeface="Microsoft JhengHei UI" panose="020B0604030504040204" pitchFamily="34" charset="-120"/>
              </a:defRPr>
            </a:lvl5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日期版面配置區 3"/>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1DD4366C-51B4-479B-9C81-508CB45142A8}" type="datetime1">
              <a:rPr lang="zh-TW" altLang="en-US" noProof="0" smtClean="0"/>
              <a:t>2023/8/1</a:t>
            </a:fld>
            <a:endParaRPr lang="zh-TW" altLang="en-US" noProof="0" dirty="0"/>
          </a:p>
        </p:txBody>
      </p:sp>
      <p:sp>
        <p:nvSpPr>
          <p:cNvPr id="5" name="頁尾版面配置區 4"/>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2446235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609600" y="277814"/>
            <a:ext cx="10972800" cy="1139825"/>
          </a:xfrm>
        </p:spPr>
        <p:txBody>
          <a:bodyPr/>
          <a:lstStyle/>
          <a:p>
            <a:r>
              <a:rPr lang="zh-TW" altLang="en-US"/>
              <a:t>按一下以編輯母片標題樣式</a:t>
            </a:r>
          </a:p>
        </p:txBody>
      </p:sp>
      <p:sp>
        <p:nvSpPr>
          <p:cNvPr id="3" name="表格版面配置區 2"/>
          <p:cNvSpPr>
            <a:spLocks noGrp="1"/>
          </p:cNvSpPr>
          <p:nvPr>
            <p:ph type="tbl" idx="1"/>
          </p:nvPr>
        </p:nvSpPr>
        <p:spPr>
          <a:xfrm>
            <a:off x="609600" y="1600201"/>
            <a:ext cx="10972800" cy="4530725"/>
          </a:xfrm>
        </p:spPr>
        <p:txBody>
          <a:bodyPr/>
          <a:lstStyle/>
          <a:p>
            <a:pPr lvl="0"/>
            <a:endParaRPr lang="zh-TW" altLang="en-US" noProof="0"/>
          </a:p>
        </p:txBody>
      </p:sp>
      <p:sp>
        <p:nvSpPr>
          <p:cNvPr id="4" name="Rectangle 40"/>
          <p:cNvSpPr>
            <a:spLocks noGrp="1" noChangeArrowheads="1"/>
          </p:cNvSpPr>
          <p:nvPr>
            <p:ph type="dt" sz="half" idx="10"/>
          </p:nvPr>
        </p:nvSpPr>
        <p:spPr/>
        <p:txBody>
          <a:bodyPr/>
          <a:lstStyle>
            <a:lvl1pPr>
              <a:defRPr/>
            </a:lvl1pPr>
          </a:lstStyle>
          <a:p>
            <a:pPr>
              <a:defRPr/>
            </a:pPr>
            <a:endParaRPr lang="en-US" altLang="zh-TW"/>
          </a:p>
        </p:txBody>
      </p:sp>
      <p:sp>
        <p:nvSpPr>
          <p:cNvPr id="5" name="Rectangle 41"/>
          <p:cNvSpPr>
            <a:spLocks noGrp="1" noChangeArrowheads="1"/>
          </p:cNvSpPr>
          <p:nvPr>
            <p:ph type="ftr" sz="quarter" idx="11"/>
          </p:nvPr>
        </p:nvSpPr>
        <p:spPr/>
        <p:txBody>
          <a:bodyPr/>
          <a:lstStyle>
            <a:lvl1pPr>
              <a:defRPr/>
            </a:lvl1pPr>
          </a:lstStyle>
          <a:p>
            <a:pPr>
              <a:defRPr/>
            </a:pPr>
            <a:endParaRPr lang="en-US" altLang="zh-TW"/>
          </a:p>
        </p:txBody>
      </p:sp>
      <p:sp>
        <p:nvSpPr>
          <p:cNvPr id="6" name="Rectangle 42"/>
          <p:cNvSpPr>
            <a:spLocks noGrp="1" noChangeArrowheads="1"/>
          </p:cNvSpPr>
          <p:nvPr>
            <p:ph type="sldNum" sz="quarter" idx="12"/>
          </p:nvPr>
        </p:nvSpPr>
        <p:spPr/>
        <p:txBody>
          <a:bodyPr/>
          <a:lstStyle>
            <a:lvl1pPr>
              <a:defRPr smtClean="0"/>
            </a:lvl1pPr>
          </a:lstStyle>
          <a:p>
            <a:pPr>
              <a:defRPr/>
            </a:pPr>
            <a:fld id="{6754D1CA-C191-46D6-AD28-86FA47EEACD6}" type="slidenum">
              <a:rPr lang="en-US" altLang="zh-TW"/>
              <a:pPr>
                <a:defRPr/>
              </a:pPr>
              <a:t>‹#›</a:t>
            </a:fld>
            <a:endParaRPr lang="en-US" altLang="zh-TW"/>
          </a:p>
        </p:txBody>
      </p:sp>
    </p:spTree>
    <p:extLst>
      <p:ext uri="{BB962C8B-B14F-4D97-AF65-F5344CB8AC3E}">
        <p14:creationId xmlns:p14="http://schemas.microsoft.com/office/powerpoint/2010/main" val="1951809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內容預留位置 2"/>
          <p:cNvSpPr>
            <a:spLocks noGrp="1"/>
          </p:cNvSpPr>
          <p:nvPr>
            <p:ph idx="1" hasCustomPrompt="1"/>
          </p:nvPr>
        </p:nvSpPr>
        <p:spPr/>
        <p:txBody>
          <a:bodyPr rtlCol="0"/>
          <a:lstStyle>
            <a:lvl1pPr>
              <a:defRPr>
                <a:latin typeface="Microsoft JhengHei UI" panose="020B0604030504040204" pitchFamily="34" charset="-120"/>
                <a:ea typeface="Microsoft JhengHei UI" panose="020B0604030504040204" pitchFamily="34" charset="-120"/>
              </a:defRPr>
            </a:lvl1pPr>
            <a:lvl2pPr>
              <a:defRPr>
                <a:latin typeface="Microsoft JhengHei UI" panose="020B0604030504040204" pitchFamily="34" charset="-120"/>
                <a:ea typeface="Microsoft JhengHei UI" panose="020B0604030504040204" pitchFamily="34" charset="-120"/>
              </a:defRPr>
            </a:lvl2pPr>
            <a:lvl3pPr>
              <a:defRPr>
                <a:latin typeface="Microsoft JhengHei UI" panose="020B0604030504040204" pitchFamily="34" charset="-120"/>
                <a:ea typeface="Microsoft JhengHei UI" panose="020B0604030504040204" pitchFamily="34" charset="-120"/>
              </a:defRPr>
            </a:lvl3pPr>
            <a:lvl4pPr>
              <a:defRPr>
                <a:latin typeface="Microsoft JhengHei UI" panose="020B0604030504040204" pitchFamily="34" charset="-120"/>
                <a:ea typeface="Microsoft JhengHei UI" panose="020B0604030504040204" pitchFamily="34" charset="-120"/>
              </a:defRPr>
            </a:lvl4pPr>
            <a:lvl5pPr>
              <a:defRPr>
                <a:latin typeface="Microsoft JhengHei UI" panose="020B0604030504040204" pitchFamily="34" charset="-120"/>
                <a:ea typeface="Microsoft JhengHei UI" panose="020B0604030504040204" pitchFamily="34" charset="-120"/>
              </a:defRPr>
            </a:lvl5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日期版面配置區 3"/>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8ADF3BB5-469C-4ED9-9431-3D87C93A0FAE}" type="datetime1">
              <a:rPr lang="zh-TW" altLang="en-US" noProof="0" smtClean="0"/>
              <a:t>2023/8/1</a:t>
            </a:fld>
            <a:endParaRPr lang="zh-TW" altLang="en-US" noProof="0" dirty="0"/>
          </a:p>
        </p:txBody>
      </p:sp>
      <p:sp>
        <p:nvSpPr>
          <p:cNvPr id="5" name="頁尾版面配置區 4"/>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1702466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62262"/>
          </a:xfrm>
        </p:spPr>
        <p:txBody>
          <a:bodyPr rtlCol="0" anchor="b"/>
          <a:lstStyle>
            <a:lvl1pPr>
              <a:defRPr sz="6000">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文字預留位置 2"/>
          <p:cNvSpPr>
            <a:spLocks noGrp="1"/>
          </p:cNvSpPr>
          <p:nvPr>
            <p:ph type="body" idx="1" hasCustomPrompt="1"/>
          </p:nvPr>
        </p:nvSpPr>
        <p:spPr>
          <a:xfrm>
            <a:off x="831850" y="4589463"/>
            <a:ext cx="10515600" cy="1500187"/>
          </a:xfrm>
        </p:spPr>
        <p:txBody>
          <a:bodyPr rtlCol="0"/>
          <a:lstStyle>
            <a:lvl1pPr marL="0" indent="0">
              <a:buNone/>
              <a:defRPr sz="2400">
                <a:latin typeface="Microsoft JhengHei UI" panose="020B0604030504040204" pitchFamily="34" charset="-120"/>
                <a:ea typeface="Microsoft JhengHei UI" panose="020B0604030504040204" pitchFamily="34" charset="-120"/>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rtl="0"/>
            <a:r>
              <a:rPr lang="zh-TW" altLang="en-US" noProof="0"/>
              <a:t>按一下以編輯母片文字樣式</a:t>
            </a:r>
          </a:p>
        </p:txBody>
      </p:sp>
      <p:sp>
        <p:nvSpPr>
          <p:cNvPr id="4" name="日期版面配置區 3"/>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6A7D21EB-D55C-4416-918A-8D48D12F3CAA}" type="datetime1">
              <a:rPr lang="zh-TW" altLang="en-US" noProof="0" smtClean="0"/>
              <a:t>2023/8/1</a:t>
            </a:fld>
            <a:endParaRPr lang="zh-TW" altLang="en-US" noProof="0" dirty="0"/>
          </a:p>
        </p:txBody>
      </p:sp>
      <p:sp>
        <p:nvSpPr>
          <p:cNvPr id="5" name="頁尾版面配置區 4"/>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1233611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內容預留位置 2"/>
          <p:cNvSpPr>
            <a:spLocks noGrp="1"/>
          </p:cNvSpPr>
          <p:nvPr>
            <p:ph sz="half" idx="1" hasCustomPrompt="1"/>
          </p:nvPr>
        </p:nvSpPr>
        <p:spPr>
          <a:xfrm>
            <a:off x="838200" y="1825625"/>
            <a:ext cx="5181600" cy="4351338"/>
          </a:xfrm>
        </p:spPr>
        <p:txBody>
          <a:bodyPr rtlCol="0"/>
          <a:lstStyle>
            <a:lvl1pPr>
              <a:defRPr sz="2800">
                <a:latin typeface="Microsoft JhengHei UI" panose="020B0604030504040204" pitchFamily="34" charset="-120"/>
                <a:ea typeface="Microsoft JhengHei UI" panose="020B0604030504040204" pitchFamily="34" charset="-120"/>
              </a:defRPr>
            </a:lvl1pPr>
            <a:lvl2pPr>
              <a:defRPr sz="2400">
                <a:latin typeface="Microsoft JhengHei UI" panose="020B0604030504040204" pitchFamily="34" charset="-120"/>
                <a:ea typeface="Microsoft JhengHei UI" panose="020B0604030504040204" pitchFamily="34" charset="-120"/>
              </a:defRPr>
            </a:lvl2pPr>
            <a:lvl3pPr>
              <a:defRPr sz="2000">
                <a:latin typeface="Microsoft JhengHei UI" panose="020B0604030504040204" pitchFamily="34" charset="-120"/>
                <a:ea typeface="Microsoft JhengHei UI" panose="020B0604030504040204" pitchFamily="34" charset="-120"/>
              </a:defRPr>
            </a:lvl3pPr>
            <a:lvl4pPr>
              <a:defRPr sz="1800">
                <a:latin typeface="Microsoft JhengHei UI" panose="020B0604030504040204" pitchFamily="34" charset="-120"/>
                <a:ea typeface="Microsoft JhengHei UI" panose="020B0604030504040204" pitchFamily="34" charset="-120"/>
              </a:defRPr>
            </a:lvl4pPr>
            <a:lvl5pPr>
              <a:defRPr sz="1800">
                <a:latin typeface="Microsoft JhengHei UI" panose="020B0604030504040204" pitchFamily="34" charset="-120"/>
                <a:ea typeface="Microsoft JhengHei UI" panose="020B0604030504040204" pitchFamily="34" charset="-120"/>
              </a:defRPr>
            </a:lvl5pPr>
            <a:lvl6pPr>
              <a:defRPr sz="1800"/>
            </a:lvl6pPr>
            <a:lvl7pPr>
              <a:defRPr sz="1800"/>
            </a:lvl7pPr>
            <a:lvl8pPr>
              <a:defRPr sz="1800"/>
            </a:lvl8pPr>
            <a:lvl9pPr>
              <a:defRPr sz="18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內容預留位置 3"/>
          <p:cNvSpPr>
            <a:spLocks noGrp="1"/>
          </p:cNvSpPr>
          <p:nvPr>
            <p:ph sz="half" idx="2" hasCustomPrompt="1"/>
          </p:nvPr>
        </p:nvSpPr>
        <p:spPr>
          <a:xfrm>
            <a:off x="6172200" y="1825625"/>
            <a:ext cx="5181600" cy="4351338"/>
          </a:xfrm>
        </p:spPr>
        <p:txBody>
          <a:bodyPr rtlCol="0"/>
          <a:lstStyle>
            <a:lvl1pPr>
              <a:defRPr sz="2800">
                <a:latin typeface="Microsoft JhengHei UI" panose="020B0604030504040204" pitchFamily="34" charset="-120"/>
                <a:ea typeface="Microsoft JhengHei UI" panose="020B0604030504040204" pitchFamily="34" charset="-120"/>
              </a:defRPr>
            </a:lvl1pPr>
            <a:lvl2pPr>
              <a:defRPr sz="2400">
                <a:latin typeface="Microsoft JhengHei UI" panose="020B0604030504040204" pitchFamily="34" charset="-120"/>
                <a:ea typeface="Microsoft JhengHei UI" panose="020B0604030504040204" pitchFamily="34" charset="-120"/>
              </a:defRPr>
            </a:lvl2pPr>
            <a:lvl3pPr>
              <a:defRPr sz="2000">
                <a:latin typeface="Microsoft JhengHei UI" panose="020B0604030504040204" pitchFamily="34" charset="-120"/>
                <a:ea typeface="Microsoft JhengHei UI" panose="020B0604030504040204" pitchFamily="34" charset="-120"/>
              </a:defRPr>
            </a:lvl3pPr>
            <a:lvl4pPr>
              <a:defRPr sz="1800">
                <a:latin typeface="Microsoft JhengHei UI" panose="020B0604030504040204" pitchFamily="34" charset="-120"/>
                <a:ea typeface="Microsoft JhengHei UI" panose="020B0604030504040204" pitchFamily="34" charset="-120"/>
              </a:defRPr>
            </a:lvl4pPr>
            <a:lvl5pPr>
              <a:defRPr sz="1800">
                <a:latin typeface="Microsoft JhengHei UI" panose="020B0604030504040204" pitchFamily="34" charset="-120"/>
                <a:ea typeface="Microsoft JhengHei UI" panose="020B0604030504040204" pitchFamily="34" charset="-120"/>
              </a:defRPr>
            </a:lvl5pPr>
            <a:lvl6pPr>
              <a:defRPr sz="1800"/>
            </a:lvl6pPr>
            <a:lvl7pPr>
              <a:defRPr sz="1800"/>
            </a:lvl7pPr>
            <a:lvl8pPr>
              <a:defRPr sz="1800"/>
            </a:lvl8pPr>
            <a:lvl9pPr>
              <a:defRPr sz="18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5" name="日期版面配置區 4"/>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1BA78721-99FC-4213-BF80-B7A3B1822F49}" type="datetime1">
              <a:rPr lang="zh-TW" altLang="en-US" noProof="0" smtClean="0"/>
              <a:t>2023/8/1</a:t>
            </a:fld>
            <a:endParaRPr lang="zh-TW" altLang="en-US" noProof="0" dirty="0"/>
          </a:p>
        </p:txBody>
      </p:sp>
      <p:sp>
        <p:nvSpPr>
          <p:cNvPr id="6" name="頁尾版面配置區 5"/>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7" name="投影片編號預留位置 6"/>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1521872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p:cNvSpPr>
            <a:spLocks noGrp="1"/>
          </p:cNvSpPr>
          <p:nvPr>
            <p:ph type="title"/>
          </p:nvPr>
        </p:nvSpPr>
        <p:spPr>
          <a:xfrm>
            <a:off x="831850" y="274638"/>
            <a:ext cx="10515600" cy="1143000"/>
          </a:xfrm>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文字預留位置 2"/>
          <p:cNvSpPr>
            <a:spLocks noGrp="1"/>
          </p:cNvSpPr>
          <p:nvPr>
            <p:ph type="body" idx="1" hasCustomPrompt="1"/>
          </p:nvPr>
        </p:nvSpPr>
        <p:spPr>
          <a:xfrm>
            <a:off x="831850" y="1489075"/>
            <a:ext cx="5156200" cy="641350"/>
          </a:xfrm>
        </p:spPr>
        <p:txBody>
          <a:bodyPr rtlCol="0" anchor="b"/>
          <a:lstStyle>
            <a:lvl1pPr marL="0" indent="0">
              <a:buNone/>
              <a:defRPr sz="2400" b="1">
                <a:latin typeface="Microsoft JhengHei UI" panose="020B0604030504040204" pitchFamily="34" charset="-120"/>
                <a:ea typeface="Microsoft JhengHei UI"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TW" altLang="en-US" noProof="0"/>
              <a:t>按一下以編輯母片文字樣式</a:t>
            </a:r>
          </a:p>
        </p:txBody>
      </p:sp>
      <p:sp>
        <p:nvSpPr>
          <p:cNvPr id="4" name="內容預留位置 3"/>
          <p:cNvSpPr>
            <a:spLocks noGrp="1"/>
          </p:cNvSpPr>
          <p:nvPr>
            <p:ph sz="half" idx="2" hasCustomPrompt="1"/>
          </p:nvPr>
        </p:nvSpPr>
        <p:spPr>
          <a:xfrm>
            <a:off x="831850" y="2193925"/>
            <a:ext cx="5156200" cy="3978275"/>
          </a:xfrm>
        </p:spPr>
        <p:txBody>
          <a:bodyPr rtlCol="0"/>
          <a:lstStyle>
            <a:lvl1pPr>
              <a:defRPr sz="2400">
                <a:latin typeface="Microsoft JhengHei UI" panose="020B0604030504040204" pitchFamily="34" charset="-120"/>
                <a:ea typeface="Microsoft JhengHei UI" panose="020B0604030504040204" pitchFamily="34" charset="-120"/>
              </a:defRPr>
            </a:lvl1pPr>
            <a:lvl2pPr>
              <a:defRPr sz="2000">
                <a:latin typeface="Microsoft JhengHei UI" panose="020B0604030504040204" pitchFamily="34" charset="-120"/>
                <a:ea typeface="Microsoft JhengHei UI" panose="020B0604030504040204" pitchFamily="34" charset="-120"/>
              </a:defRPr>
            </a:lvl2pPr>
            <a:lvl3pPr>
              <a:defRPr sz="1800">
                <a:latin typeface="Microsoft JhengHei UI" panose="020B0604030504040204" pitchFamily="34" charset="-120"/>
                <a:ea typeface="Microsoft JhengHei UI" panose="020B0604030504040204" pitchFamily="34" charset="-120"/>
              </a:defRPr>
            </a:lvl3pPr>
            <a:lvl4pPr>
              <a:defRPr sz="1600">
                <a:latin typeface="Microsoft JhengHei UI" panose="020B0604030504040204" pitchFamily="34" charset="-120"/>
                <a:ea typeface="Microsoft JhengHei UI" panose="020B0604030504040204" pitchFamily="34" charset="-120"/>
              </a:defRPr>
            </a:lvl4pPr>
            <a:lvl5pPr>
              <a:defRPr sz="1600">
                <a:latin typeface="Microsoft JhengHei UI" panose="020B0604030504040204" pitchFamily="34" charset="-120"/>
                <a:ea typeface="Microsoft JhengHei UI" panose="020B0604030504040204" pitchFamily="34" charset="-120"/>
              </a:defRPr>
            </a:lvl5pPr>
            <a:lvl6pPr>
              <a:defRPr sz="1600"/>
            </a:lvl6pPr>
            <a:lvl7pPr>
              <a:defRPr sz="1600"/>
            </a:lvl7pPr>
            <a:lvl8pPr>
              <a:defRPr sz="1600"/>
            </a:lvl8pPr>
            <a:lvl9pPr>
              <a:defRPr sz="16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5" name="文字預留位置 4"/>
          <p:cNvSpPr>
            <a:spLocks noGrp="1"/>
          </p:cNvSpPr>
          <p:nvPr>
            <p:ph type="body" sz="quarter" idx="3" hasCustomPrompt="1"/>
          </p:nvPr>
        </p:nvSpPr>
        <p:spPr>
          <a:xfrm>
            <a:off x="6189663" y="1489075"/>
            <a:ext cx="5157787" cy="641350"/>
          </a:xfrm>
        </p:spPr>
        <p:txBody>
          <a:bodyPr rtlCol="0" anchor="b"/>
          <a:lstStyle>
            <a:lvl1pPr marL="0" indent="0">
              <a:buNone/>
              <a:defRPr sz="2400" b="1">
                <a:latin typeface="Microsoft JhengHei UI" panose="020B0604030504040204" pitchFamily="34" charset="-120"/>
                <a:ea typeface="Microsoft JhengHei UI" panose="020B0604030504040204" pitchFamily="34"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TW" altLang="en-US" noProof="0"/>
              <a:t>按一下以編輯母片文字樣式</a:t>
            </a:r>
          </a:p>
        </p:txBody>
      </p:sp>
      <p:sp>
        <p:nvSpPr>
          <p:cNvPr id="6" name="內容預留位置 5"/>
          <p:cNvSpPr>
            <a:spLocks noGrp="1"/>
          </p:cNvSpPr>
          <p:nvPr>
            <p:ph sz="quarter" idx="4" hasCustomPrompt="1"/>
          </p:nvPr>
        </p:nvSpPr>
        <p:spPr>
          <a:xfrm>
            <a:off x="6189663" y="2193925"/>
            <a:ext cx="5157787" cy="3978275"/>
          </a:xfrm>
        </p:spPr>
        <p:txBody>
          <a:bodyPr rtlCol="0"/>
          <a:lstStyle>
            <a:lvl1pPr>
              <a:defRPr sz="2400">
                <a:latin typeface="Microsoft JhengHei UI" panose="020B0604030504040204" pitchFamily="34" charset="-120"/>
                <a:ea typeface="Microsoft JhengHei UI" panose="020B0604030504040204" pitchFamily="34" charset="-120"/>
              </a:defRPr>
            </a:lvl1pPr>
            <a:lvl2pPr>
              <a:defRPr sz="2000">
                <a:latin typeface="Microsoft JhengHei UI" panose="020B0604030504040204" pitchFamily="34" charset="-120"/>
                <a:ea typeface="Microsoft JhengHei UI" panose="020B0604030504040204" pitchFamily="34" charset="-120"/>
              </a:defRPr>
            </a:lvl2pPr>
            <a:lvl3pPr>
              <a:defRPr sz="1800">
                <a:latin typeface="Microsoft JhengHei UI" panose="020B0604030504040204" pitchFamily="34" charset="-120"/>
                <a:ea typeface="Microsoft JhengHei UI" panose="020B0604030504040204" pitchFamily="34" charset="-120"/>
              </a:defRPr>
            </a:lvl3pPr>
            <a:lvl4pPr>
              <a:defRPr sz="1600">
                <a:latin typeface="Microsoft JhengHei UI" panose="020B0604030504040204" pitchFamily="34" charset="-120"/>
                <a:ea typeface="Microsoft JhengHei UI" panose="020B0604030504040204" pitchFamily="34" charset="-120"/>
              </a:defRPr>
            </a:lvl4pPr>
            <a:lvl5pPr>
              <a:defRPr sz="1600">
                <a:latin typeface="Microsoft JhengHei UI" panose="020B0604030504040204" pitchFamily="34" charset="-120"/>
                <a:ea typeface="Microsoft JhengHei UI" panose="020B0604030504040204" pitchFamily="34" charset="-120"/>
              </a:defRPr>
            </a:lvl5pPr>
            <a:lvl6pPr>
              <a:defRPr sz="1600"/>
            </a:lvl6pPr>
            <a:lvl7pPr>
              <a:defRPr sz="1600"/>
            </a:lvl7pPr>
            <a:lvl8pPr>
              <a:defRPr sz="1600"/>
            </a:lvl8pPr>
            <a:lvl9pPr>
              <a:defRPr sz="16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7" name="日期版面配置區 6"/>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28E02746-5346-47A2-9CC5-F7F5FD490F06}" type="datetime1">
              <a:rPr lang="zh-TW" altLang="en-US" noProof="0" smtClean="0"/>
              <a:t>2023/8/1</a:t>
            </a:fld>
            <a:endParaRPr lang="zh-TW" altLang="en-US" noProof="0" dirty="0"/>
          </a:p>
        </p:txBody>
      </p:sp>
      <p:sp>
        <p:nvSpPr>
          <p:cNvPr id="8" name="頁尾版面配置區 7"/>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9" name="投影片編號預留位置 8"/>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1100924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日期版面配置區 2"/>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F5D39131-8542-455E-83D4-4B91CB69BD87}" type="datetime1">
              <a:rPr lang="zh-TW" altLang="en-US" noProof="0" smtClean="0"/>
              <a:t>2023/8/1</a:t>
            </a:fld>
            <a:endParaRPr lang="zh-TW" altLang="en-US" noProof="0" dirty="0"/>
          </a:p>
        </p:txBody>
      </p:sp>
      <p:sp>
        <p:nvSpPr>
          <p:cNvPr id="4" name="頁尾版面配置區 3"/>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5" name="投影片編號預留位置 4"/>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918406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B0FA01A4-F206-47E8-B4AA-FC1DDD66E535}" type="datetime1">
              <a:rPr lang="zh-TW" altLang="en-US" noProof="0" smtClean="0"/>
              <a:t>2023/8/1</a:t>
            </a:fld>
            <a:endParaRPr lang="zh-TW" altLang="en-US" noProof="0" dirty="0"/>
          </a:p>
        </p:txBody>
      </p:sp>
      <p:sp>
        <p:nvSpPr>
          <p:cNvPr id="3" name="頁尾版面配置區 2"/>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4" name="投影片編號預留位置 3"/>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2497625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rtlCol="0" anchor="b"/>
          <a:lstStyle>
            <a:lvl1pPr>
              <a:defRPr sz="3200">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內容預留位置 2"/>
          <p:cNvSpPr>
            <a:spLocks noGrp="1"/>
          </p:cNvSpPr>
          <p:nvPr>
            <p:ph idx="1" hasCustomPrompt="1"/>
          </p:nvPr>
        </p:nvSpPr>
        <p:spPr>
          <a:xfrm>
            <a:off x="5183188" y="987425"/>
            <a:ext cx="6172200" cy="4873625"/>
          </a:xfrm>
        </p:spPr>
        <p:txBody>
          <a:bodyPr rtlCol="0"/>
          <a:lstStyle>
            <a:lvl1pPr>
              <a:defRPr sz="3200">
                <a:latin typeface="Microsoft JhengHei UI" panose="020B0604030504040204" pitchFamily="34" charset="-120"/>
                <a:ea typeface="Microsoft JhengHei UI" panose="020B0604030504040204" pitchFamily="34" charset="-120"/>
              </a:defRPr>
            </a:lvl1pPr>
            <a:lvl2pPr>
              <a:defRPr sz="2800">
                <a:latin typeface="Microsoft JhengHei UI" panose="020B0604030504040204" pitchFamily="34" charset="-120"/>
                <a:ea typeface="Microsoft JhengHei UI" panose="020B0604030504040204" pitchFamily="34" charset="-120"/>
              </a:defRPr>
            </a:lvl2pPr>
            <a:lvl3pPr>
              <a:defRPr sz="2400">
                <a:latin typeface="Microsoft JhengHei UI" panose="020B0604030504040204" pitchFamily="34" charset="-120"/>
                <a:ea typeface="Microsoft JhengHei UI" panose="020B0604030504040204" pitchFamily="34" charset="-120"/>
              </a:defRPr>
            </a:lvl3pPr>
            <a:lvl4pPr>
              <a:defRPr sz="2000">
                <a:latin typeface="Microsoft JhengHei UI" panose="020B0604030504040204" pitchFamily="34" charset="-120"/>
                <a:ea typeface="Microsoft JhengHei UI" panose="020B0604030504040204" pitchFamily="34" charset="-120"/>
              </a:defRPr>
            </a:lvl4pPr>
            <a:lvl5pPr>
              <a:defRPr sz="2000">
                <a:latin typeface="Microsoft JhengHei UI" panose="020B0604030504040204" pitchFamily="34" charset="-120"/>
                <a:ea typeface="Microsoft JhengHei UI" panose="020B0604030504040204" pitchFamily="34" charset="-120"/>
              </a:defRPr>
            </a:lvl5pPr>
            <a:lvl6pPr>
              <a:defRPr sz="2000"/>
            </a:lvl6pPr>
            <a:lvl7pPr>
              <a:defRPr sz="2000"/>
            </a:lvl7pPr>
            <a:lvl8pPr>
              <a:defRPr sz="2000"/>
            </a:lvl8pPr>
            <a:lvl9pPr>
              <a:defRPr sz="20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文字預留位置 3"/>
          <p:cNvSpPr>
            <a:spLocks noGrp="1"/>
          </p:cNvSpPr>
          <p:nvPr>
            <p:ph type="body" sz="half" idx="2" hasCustomPrompt="1"/>
          </p:nvPr>
        </p:nvSpPr>
        <p:spPr>
          <a:xfrm>
            <a:off x="839788" y="2101850"/>
            <a:ext cx="3932237" cy="3759200"/>
          </a:xfrm>
        </p:spPr>
        <p:txBody>
          <a:bodyPr rtlCol="0"/>
          <a:lstStyle>
            <a:lvl1pPr marL="0" indent="0">
              <a:buNone/>
              <a:defRPr sz="1600">
                <a:latin typeface="Microsoft JhengHei UI" panose="020B0604030504040204" pitchFamily="34" charset="-120"/>
                <a:ea typeface="Microsoft JhengHei UI" panose="020B0604030504040204" pitchFamily="34" charset="-12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zh-TW" altLang="en-US" noProof="0"/>
              <a:t>按一下以編輯母片文字樣式</a:t>
            </a:r>
          </a:p>
        </p:txBody>
      </p:sp>
      <p:sp>
        <p:nvSpPr>
          <p:cNvPr id="5" name="日期版面配置區 4"/>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54C2AD45-5C9A-412D-96CA-1A96CFA31548}" type="datetime1">
              <a:rPr lang="zh-TW" altLang="en-US" noProof="0" smtClean="0"/>
              <a:t>2023/8/1</a:t>
            </a:fld>
            <a:endParaRPr lang="zh-TW" altLang="en-US" noProof="0" dirty="0"/>
          </a:p>
        </p:txBody>
      </p:sp>
      <p:sp>
        <p:nvSpPr>
          <p:cNvPr id="6" name="頁尾版面配置區 5"/>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7" name="投影片編號預留位置 6"/>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943659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rtlCol="0" anchor="b"/>
          <a:lstStyle>
            <a:lvl1pPr>
              <a:defRPr sz="3200">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圖片預留位置 2"/>
          <p:cNvSpPr>
            <a:spLocks noGrp="1"/>
          </p:cNvSpPr>
          <p:nvPr>
            <p:ph type="pic" idx="1"/>
          </p:nvPr>
        </p:nvSpPr>
        <p:spPr>
          <a:xfrm>
            <a:off x="5183188" y="987425"/>
            <a:ext cx="6172200" cy="4873625"/>
          </a:xfrm>
        </p:spPr>
        <p:txBody>
          <a:bodyPr rtlCol="0"/>
          <a:lstStyle>
            <a:lvl1pPr marL="0" indent="0">
              <a:buNone/>
              <a:defRPr sz="3200">
                <a:latin typeface="Microsoft JhengHei UI" panose="020B0604030504040204" pitchFamily="34" charset="-120"/>
                <a:ea typeface="Microsoft JhengHei UI" panose="020B0604030504040204" pitchFamily="34"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TW" altLang="en-US" noProof="0"/>
              <a:t>按一下圖示以新增圖片</a:t>
            </a:r>
          </a:p>
        </p:txBody>
      </p:sp>
      <p:sp>
        <p:nvSpPr>
          <p:cNvPr id="4" name="文字預留位置 3"/>
          <p:cNvSpPr>
            <a:spLocks noGrp="1"/>
          </p:cNvSpPr>
          <p:nvPr>
            <p:ph type="body" sz="half" idx="2" hasCustomPrompt="1"/>
          </p:nvPr>
        </p:nvSpPr>
        <p:spPr>
          <a:xfrm>
            <a:off x="839788" y="2101850"/>
            <a:ext cx="3932237" cy="3759200"/>
          </a:xfrm>
        </p:spPr>
        <p:txBody>
          <a:bodyPr rtlCol="0"/>
          <a:lstStyle>
            <a:lvl1pPr marL="0" indent="0">
              <a:buNone/>
              <a:defRPr sz="1600">
                <a:latin typeface="Microsoft JhengHei UI" panose="020B0604030504040204" pitchFamily="34" charset="-120"/>
                <a:ea typeface="Microsoft JhengHei UI" panose="020B0604030504040204" pitchFamily="34" charset="-12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zh-TW" altLang="en-US" noProof="0"/>
              <a:t>按一下以編輯母片文字樣式</a:t>
            </a:r>
          </a:p>
        </p:txBody>
      </p:sp>
      <p:sp>
        <p:nvSpPr>
          <p:cNvPr id="5" name="日期版面配置區 4"/>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4BB8F17D-5000-4A2D-934E-7935E5AAA7D5}" type="datetime1">
              <a:rPr lang="zh-TW" altLang="en-US" noProof="0" smtClean="0"/>
              <a:t>2023/8/1</a:t>
            </a:fld>
            <a:endParaRPr lang="zh-TW" altLang="en-US" noProof="0" dirty="0"/>
          </a:p>
        </p:txBody>
      </p:sp>
      <p:sp>
        <p:nvSpPr>
          <p:cNvPr id="6" name="頁尾版面配置區 5"/>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7" name="投影片編號預留位置 6"/>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2522290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TW" altLang="en-US" noProof="0"/>
              <a:t>按一下以編輯母片標題樣式</a:t>
            </a:r>
          </a:p>
        </p:txBody>
      </p:sp>
      <p:sp>
        <p:nvSpPr>
          <p:cNvPr id="3" name="文字預留位置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日期版面配置區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tx1">
                    <a:lumMod val="75000"/>
                    <a:lumOff val="25000"/>
                  </a:schemeClr>
                </a:solidFill>
                <a:latin typeface="Microsoft JhengHei UI" panose="020B0604030504040204" pitchFamily="34" charset="-120"/>
                <a:ea typeface="Microsoft JhengHei UI" panose="020B0604030504040204" pitchFamily="34" charset="-120"/>
              </a:defRPr>
            </a:lvl1pPr>
          </a:lstStyle>
          <a:p>
            <a:fld id="{FF471B75-184D-4C7B-8560-17B4A1BAF2A4}" type="datetime1">
              <a:rPr lang="zh-TW" altLang="en-US" noProof="0" smtClean="0"/>
              <a:t>2023/8/1</a:t>
            </a:fld>
            <a:endParaRPr lang="zh-TW" altLang="en-US" noProof="0"/>
          </a:p>
        </p:txBody>
      </p:sp>
      <p:sp>
        <p:nvSpPr>
          <p:cNvPr id="5" name="頁尾版面配置區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lumMod val="75000"/>
                    <a:lumOff val="25000"/>
                  </a:schemeClr>
                </a:solidFill>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lumMod val="75000"/>
                    <a:lumOff val="25000"/>
                  </a:schemeClr>
                </a:solidFill>
                <a:latin typeface="Microsoft JhengHei UI" panose="020B0604030504040204" pitchFamily="34" charset="-120"/>
                <a:ea typeface="Microsoft JhengHei UI" panose="020B0604030504040204" pitchFamily="34" charset="-120"/>
              </a:defRPr>
            </a:lvl1pPr>
          </a:lstStyle>
          <a:p>
            <a:fld id="{062D6987-FB6D-4DB8-81B8-AD0F35E3BB5F}" type="slidenum">
              <a:rPr lang="en-US" altLang="zh-TW" noProof="0" smtClean="0"/>
              <a:pPr/>
              <a:t>‹#›</a:t>
            </a:fld>
            <a:endParaRPr lang="zh-TW" altLang="en-US" noProof="0"/>
          </a:p>
        </p:txBody>
      </p:sp>
    </p:spTree>
    <p:extLst>
      <p:ext uri="{BB962C8B-B14F-4D97-AF65-F5344CB8AC3E}">
        <p14:creationId xmlns:p14="http://schemas.microsoft.com/office/powerpoint/2010/main" val="9815629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914400" rtl="0" eaLnBrk="1" latinLnBrk="0" hangingPunct="1">
        <a:spcBef>
          <a:spcPct val="0"/>
        </a:spcBef>
        <a:buNone/>
        <a:defRPr sz="4400" kern="1200">
          <a:solidFill>
            <a:schemeClr val="tx1"/>
          </a:solidFill>
          <a:latin typeface="Microsoft JhengHei UI" panose="020B0604030504040204" pitchFamily="34" charset="-120"/>
          <a:ea typeface="Microsoft JhengHei UI" panose="020B0604030504040204" pitchFamily="34" charset="-120"/>
          <a:cs typeface="+mj-cs"/>
        </a:defRPr>
      </a:lvl1pPr>
    </p:titleStyle>
    <p:body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icrosoft JhengHei UI" panose="020B0604030504040204" pitchFamily="34" charset="-120"/>
          <a:ea typeface="Microsoft JhengHei UI" panose="020B0604030504040204" pitchFamily="34" charset="-120"/>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icrosoft JhengHei UI" panose="020B0604030504040204" pitchFamily="34" charset="-120"/>
          <a:ea typeface="Microsoft JhengHei UI" panose="020B0604030504040204" pitchFamily="34" charset="-120"/>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icrosoft JhengHei UI" panose="020B0604030504040204" pitchFamily="34" charset="-120"/>
          <a:ea typeface="Microsoft JhengHei UI" panose="020B0604030504040204" pitchFamily="34" charset="-120"/>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icrosoft JhengHei UI" panose="020B0604030504040204" pitchFamily="34" charset="-120"/>
          <a:ea typeface="Microsoft JhengHei UI" panose="020B0604030504040204" pitchFamily="34" charset="-120"/>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icrosoft JhengHei UI" panose="020B0604030504040204" pitchFamily="34" charset="-120"/>
          <a:ea typeface="Microsoft JhengHei UI" panose="020B0604030504040204" pitchFamily="34" charset="-120"/>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4Ru4W_g4amo&amp;index=19&amp;list=PLFjCFU4gKT529YIcsaBhVopm9N1WKdg1Y" TargetMode="External"/><Relationship Id="rId2" Type="http://schemas.openxmlformats.org/officeDocument/2006/relationships/hyperlink" Target="https://www.youtube.com/watch?v=ZOumv-Vu98E&amp;index=1&amp;list=PLFjCFU4gKT529YIcsaBhVopm9N1WKdg1Y"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wmf"/></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9.xml"/><Relationship Id="rId4" Type="http://schemas.openxmlformats.org/officeDocument/2006/relationships/hyperlink" Target="(360p).mp4"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AzLSe0bLLZ8&amp;index=3&amp;list=PL9mSN4rzdnu_XKDGDDIvzapWNbHtZvHA3" TargetMode="External"/><Relationship Id="rId2" Type="http://schemas.openxmlformats.org/officeDocument/2006/relationships/hyperlink" Target="https://www.youtube.com/watch?v=OxAZ8_fII9w"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3aPxtXsZS90" TargetMode="External"/><Relationship Id="rId2" Type="http://schemas.openxmlformats.org/officeDocument/2006/relationships/hyperlink" Target="https://www.youtube.com/watch?v=oN_CciYAklM"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hyperlink" Target="https://www.youtube.com/watch?v=HXtCbpRzrwA"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rtlCol="0">
            <a:normAutofit/>
          </a:bodyPr>
          <a:lstStyle/>
          <a:p>
            <a:r>
              <a:rPr lang="zh-TW" altLang="zh-TW" dirty="0"/>
              <a:t>從</a:t>
            </a:r>
            <a:r>
              <a:rPr lang="zh-TW" altLang="en-US" dirty="0"/>
              <a:t>修復式正義角度</a:t>
            </a:r>
            <a:r>
              <a:rPr lang="zh-TW" altLang="zh-TW" dirty="0"/>
              <a:t>與校園</a:t>
            </a:r>
            <a:r>
              <a:rPr lang="zh-TW" altLang="en-US" dirty="0"/>
              <a:t>事件</a:t>
            </a:r>
            <a:r>
              <a:rPr lang="zh-TW" altLang="zh-TW" dirty="0"/>
              <a:t>看學生問題</a:t>
            </a:r>
            <a:endParaRPr lang="zh-TW" altLang="en-US" dirty="0">
              <a:latin typeface="Microsoft JhengHei UI" panose="020B0604030504040204" pitchFamily="34" charset="-120"/>
              <a:ea typeface="Microsoft JhengHei UI" panose="020B0604030504040204" pitchFamily="34" charset="-120"/>
            </a:endParaRPr>
          </a:p>
        </p:txBody>
      </p:sp>
      <p:sp>
        <p:nvSpPr>
          <p:cNvPr id="3" name="副標題 2"/>
          <p:cNvSpPr>
            <a:spLocks noGrp="1"/>
          </p:cNvSpPr>
          <p:nvPr>
            <p:ph type="subTitle" idx="1"/>
          </p:nvPr>
        </p:nvSpPr>
        <p:spPr/>
        <p:txBody>
          <a:bodyPr rtlCol="0">
            <a:normAutofit/>
          </a:bodyPr>
          <a:lstStyle/>
          <a:p>
            <a:pPr rtl="0"/>
            <a:r>
              <a:rPr lang="en-US" altLang="zh-TW" sz="4000" dirty="0" smtClean="0"/>
              <a:t>---</a:t>
            </a:r>
            <a:r>
              <a:rPr lang="zh-TW" altLang="en-US" sz="4000" dirty="0" smtClean="0">
                <a:latin typeface="Microsoft JhengHei UI" panose="020B0604030504040204" pitchFamily="34" charset="-120"/>
                <a:ea typeface="Microsoft JhengHei UI" panose="020B0604030504040204" pitchFamily="34" charset="-120"/>
              </a:rPr>
              <a:t>辨視學生衝突事件及處理</a:t>
            </a:r>
            <a:endParaRPr lang="zh-TW" altLang="en-US" sz="4000" dirty="0">
              <a:latin typeface="Microsoft JhengHei UI" panose="020B0604030504040204" pitchFamily="34" charset="-120"/>
              <a:ea typeface="Microsoft JhengHei UI" panose="020B0604030504040204" pitchFamily="34" charset="-120"/>
            </a:endParaRPr>
          </a:p>
        </p:txBody>
      </p:sp>
    </p:spTree>
    <p:extLst>
      <p:ext uri="{BB962C8B-B14F-4D97-AF65-F5344CB8AC3E}">
        <p14:creationId xmlns:p14="http://schemas.microsoft.com/office/powerpoint/2010/main" val="17561361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1047559" y="1690688"/>
            <a:ext cx="10230041" cy="3777283"/>
          </a:xfrm>
        </p:spPr>
        <p:txBody>
          <a:bodyPr>
            <a:noAutofit/>
          </a:bodyPr>
          <a:lstStyle/>
          <a:p>
            <a:r>
              <a:rPr lang="zh-TW" altLang="en-US" sz="3200" dirty="0"/>
              <a:t>衝突的因應策略歸納為以下五種</a:t>
            </a:r>
            <a:r>
              <a:rPr lang="en-US" altLang="zh-TW" sz="3200" dirty="0"/>
              <a:t>(</a:t>
            </a:r>
            <a:r>
              <a:rPr lang="zh-TW" altLang="en-US" sz="3200" dirty="0"/>
              <a:t>曾瑞真、曾瑞珉譯，</a:t>
            </a:r>
            <a:r>
              <a:rPr lang="en-US" altLang="zh-TW" sz="3200" dirty="0"/>
              <a:t>1996)</a:t>
            </a:r>
            <a:r>
              <a:rPr lang="zh-TW" altLang="en-US" sz="3200" dirty="0"/>
              <a:t>：</a:t>
            </a:r>
          </a:p>
          <a:p>
            <a:pPr lvl="1"/>
            <a:r>
              <a:rPr lang="zh-TW" altLang="en-US" sz="2800" dirty="0" smtClean="0"/>
              <a:t>退縮</a:t>
            </a:r>
            <a:r>
              <a:rPr lang="en-US" altLang="zh-TW" sz="2800" dirty="0"/>
              <a:t>(withdrawal)</a:t>
            </a:r>
          </a:p>
          <a:p>
            <a:pPr lvl="1"/>
            <a:r>
              <a:rPr lang="zh-TW" altLang="en-US" sz="2800" dirty="0" smtClean="0"/>
              <a:t>投降</a:t>
            </a:r>
            <a:r>
              <a:rPr lang="en-US" altLang="zh-TW" sz="2800" dirty="0"/>
              <a:t>(surrender)</a:t>
            </a:r>
          </a:p>
          <a:p>
            <a:pPr lvl="1"/>
            <a:r>
              <a:rPr lang="zh-TW" altLang="en-US" sz="2800" dirty="0" smtClean="0"/>
              <a:t>攻擊</a:t>
            </a:r>
            <a:r>
              <a:rPr lang="en-US" altLang="zh-TW" sz="2800" dirty="0"/>
              <a:t>(aggression)</a:t>
            </a:r>
          </a:p>
          <a:p>
            <a:pPr lvl="1"/>
            <a:r>
              <a:rPr lang="zh-TW" altLang="en-US" sz="2800" dirty="0" smtClean="0"/>
              <a:t>說服</a:t>
            </a:r>
            <a:r>
              <a:rPr lang="en-US" altLang="zh-TW" sz="2800" dirty="0"/>
              <a:t>(persuasion)</a:t>
            </a:r>
          </a:p>
          <a:p>
            <a:pPr lvl="1"/>
            <a:r>
              <a:rPr lang="zh-TW" altLang="en-US" sz="2800" dirty="0" smtClean="0"/>
              <a:t>討論</a:t>
            </a:r>
            <a:r>
              <a:rPr lang="en-US" altLang="zh-TW" sz="2800" dirty="0"/>
              <a:t>(discussion)</a:t>
            </a:r>
          </a:p>
          <a:p>
            <a:endParaRPr lang="zh-TW" altLang="en-US" sz="3200" dirty="0"/>
          </a:p>
        </p:txBody>
      </p:sp>
      <p:sp>
        <p:nvSpPr>
          <p:cNvPr id="3" name="標題 2"/>
          <p:cNvSpPr>
            <a:spLocks noGrp="1"/>
          </p:cNvSpPr>
          <p:nvPr>
            <p:ph type="title"/>
          </p:nvPr>
        </p:nvSpPr>
        <p:spPr/>
        <p:txBody>
          <a:bodyPr/>
          <a:lstStyle/>
          <a:p>
            <a:r>
              <a:rPr lang="zh-TW" altLang="en-US" b="1" dirty="0"/>
              <a:t>面對衝突時的因應方式</a:t>
            </a:r>
            <a:endParaRPr lang="zh-TW" altLang="en-US" dirty="0"/>
          </a:p>
        </p:txBody>
      </p:sp>
    </p:spTree>
    <p:extLst>
      <p:ext uri="{BB962C8B-B14F-4D97-AF65-F5344CB8AC3E}">
        <p14:creationId xmlns:p14="http://schemas.microsoft.com/office/powerpoint/2010/main" val="2040031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1392381" y="1816389"/>
            <a:ext cx="10515600" cy="4351338"/>
          </a:xfrm>
        </p:spPr>
        <p:txBody>
          <a:bodyPr>
            <a:normAutofit/>
          </a:bodyPr>
          <a:lstStyle/>
          <a:p>
            <a:r>
              <a:rPr lang="zh-TW" altLang="en-US" sz="3600" dirty="0" smtClean="0"/>
              <a:t>雙方</a:t>
            </a:r>
            <a:r>
              <a:rPr lang="zh-TW" altLang="en-US" sz="3600" dirty="0"/>
              <a:t>有意願處理衝突</a:t>
            </a:r>
          </a:p>
          <a:p>
            <a:r>
              <a:rPr lang="zh-TW" altLang="en-US" sz="3600" dirty="0" smtClean="0"/>
              <a:t>尊重</a:t>
            </a:r>
            <a:r>
              <a:rPr lang="zh-TW" altLang="en-US" sz="3600" dirty="0"/>
              <a:t>、了解、直接溝通</a:t>
            </a:r>
          </a:p>
          <a:p>
            <a:r>
              <a:rPr lang="zh-TW" altLang="en-US" sz="3600" dirty="0" smtClean="0"/>
              <a:t>思考</a:t>
            </a:r>
            <a:r>
              <a:rPr lang="zh-TW" altLang="en-US" sz="3600" dirty="0"/>
              <a:t>解決衝突的策略</a:t>
            </a:r>
          </a:p>
          <a:p>
            <a:r>
              <a:rPr lang="zh-TW" altLang="en-US" sz="3600" dirty="0" smtClean="0"/>
              <a:t>尋求</a:t>
            </a:r>
            <a:r>
              <a:rPr lang="zh-TW" altLang="en-US" sz="3600" dirty="0"/>
              <a:t>第三者的協助</a:t>
            </a:r>
          </a:p>
          <a:p>
            <a:r>
              <a:rPr lang="zh-TW" altLang="en-US" sz="3600" dirty="0" smtClean="0"/>
              <a:t>保持</a:t>
            </a:r>
            <a:r>
              <a:rPr lang="zh-TW" altLang="en-US" sz="3600" dirty="0"/>
              <a:t>幽默感</a:t>
            </a:r>
          </a:p>
          <a:p>
            <a:endParaRPr lang="zh-TW" altLang="en-US" sz="3600" dirty="0"/>
          </a:p>
        </p:txBody>
      </p:sp>
      <p:sp>
        <p:nvSpPr>
          <p:cNvPr id="3" name="標題 2"/>
          <p:cNvSpPr>
            <a:spLocks noGrp="1"/>
          </p:cNvSpPr>
          <p:nvPr>
            <p:ph type="title"/>
          </p:nvPr>
        </p:nvSpPr>
        <p:spPr/>
        <p:txBody>
          <a:bodyPr/>
          <a:lstStyle/>
          <a:p>
            <a:r>
              <a:rPr lang="zh-TW" altLang="en-US" b="1" dirty="0"/>
              <a:t>建設性處理衝突的原則</a:t>
            </a:r>
            <a:endParaRPr lang="zh-TW" altLang="en-US" dirty="0"/>
          </a:p>
        </p:txBody>
      </p:sp>
    </p:spTree>
    <p:extLst>
      <p:ext uri="{BB962C8B-B14F-4D97-AF65-F5344CB8AC3E}">
        <p14:creationId xmlns:p14="http://schemas.microsoft.com/office/powerpoint/2010/main" val="2030027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title="標題及含圖表的內容版面配置"/>
          <p:cNvSpPr>
            <a:spLocks noGrp="1"/>
          </p:cNvSpPr>
          <p:nvPr>
            <p:ph type="ctrTitle"/>
          </p:nvPr>
        </p:nvSpPr>
        <p:spPr/>
        <p:txBody>
          <a:bodyPr rtlCol="0">
            <a:normAutofit/>
          </a:bodyPr>
          <a:lstStyle/>
          <a:p>
            <a:r>
              <a:rPr lang="zh-TW" altLang="en-US" sz="4400" dirty="0"/>
              <a:t>校園霸凌的定義、成因與影響</a:t>
            </a:r>
          </a:p>
        </p:txBody>
      </p:sp>
      <p:sp>
        <p:nvSpPr>
          <p:cNvPr id="4" name="副標題 3"/>
          <p:cNvSpPr>
            <a:spLocks noGrp="1"/>
          </p:cNvSpPr>
          <p:nvPr>
            <p:ph type="subTitle" idx="1"/>
          </p:nvPr>
        </p:nvSpPr>
        <p:spPr/>
        <p:txBody>
          <a:bodyPr/>
          <a:lstStyle/>
          <a:p>
            <a:endParaRPr lang="zh-TW" altLang="en-US"/>
          </a:p>
        </p:txBody>
      </p:sp>
    </p:spTree>
    <p:extLst>
      <p:ext uri="{BB962C8B-B14F-4D97-AF65-F5344CB8AC3E}">
        <p14:creationId xmlns:p14="http://schemas.microsoft.com/office/powerpoint/2010/main" val="1177092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title="標題及含圖表的內容版面配置"/>
          <p:cNvSpPr>
            <a:spLocks noGrp="1"/>
          </p:cNvSpPr>
          <p:nvPr>
            <p:ph type="title"/>
          </p:nvPr>
        </p:nvSpPr>
        <p:spPr/>
        <p:txBody>
          <a:bodyPr rtlCol="0"/>
          <a:lstStyle/>
          <a:p>
            <a:r>
              <a:rPr lang="zh-TW" altLang="en-US" dirty="0"/>
              <a:t>校園霸凌之定義與內涵</a:t>
            </a:r>
            <a:endParaRPr lang="zh-TW" altLang="en-US" dirty="0">
              <a:latin typeface="Microsoft JhengHei UI" panose="020B0604030504040204" pitchFamily="34" charset="-120"/>
              <a:ea typeface="Microsoft JhengHei UI" panose="020B0604030504040204" pitchFamily="34" charset="-120"/>
            </a:endParaRPr>
          </a:p>
        </p:txBody>
      </p:sp>
      <p:sp>
        <p:nvSpPr>
          <p:cNvPr id="3" name="內容版面配置區 2"/>
          <p:cNvSpPr>
            <a:spLocks noGrp="1"/>
          </p:cNvSpPr>
          <p:nvPr>
            <p:ph idx="1"/>
          </p:nvPr>
        </p:nvSpPr>
        <p:spPr/>
        <p:txBody>
          <a:bodyPr>
            <a:normAutofit fontScale="92500" lnSpcReduction="10000"/>
          </a:bodyPr>
          <a:lstStyle/>
          <a:p>
            <a:r>
              <a:rPr lang="zh-TW" altLang="en-US" dirty="0"/>
              <a:t>教育部對校園霸凌的定義為「具有欺負他人之行為」、「具有故意傷害之意圖」、「造成生理或心理上之傷害」、「兩造勢力（地位）不對等」、及「其他經校園霸凌因應小組討論後認定者」等五項臺灣校園霸凌事件及其危機管理機制之探討</a:t>
            </a:r>
            <a:endParaRPr lang="en-US" altLang="zh-TW" dirty="0"/>
          </a:p>
          <a:p>
            <a:r>
              <a:rPr lang="zh-TW" altLang="en-US" dirty="0"/>
              <a:t>校園霸凌指在校園中，一個人或一群人對他人的欺凌現象，主要包含肢體（</a:t>
            </a:r>
            <a:r>
              <a:rPr lang="en-US" altLang="zh-TW" dirty="0"/>
              <a:t>physical</a:t>
            </a:r>
            <a:r>
              <a:rPr lang="zh-TW" altLang="en-US" dirty="0"/>
              <a:t>）霸凌、言語（</a:t>
            </a:r>
            <a:r>
              <a:rPr lang="en-US" altLang="zh-TW" dirty="0"/>
              <a:t>verbal</a:t>
            </a:r>
            <a:r>
              <a:rPr lang="zh-TW" altLang="en-US" dirty="0"/>
              <a:t>）霸凌、關係（</a:t>
            </a:r>
            <a:r>
              <a:rPr lang="en-US" altLang="zh-TW" dirty="0"/>
              <a:t>relational</a:t>
            </a:r>
            <a:r>
              <a:rPr lang="zh-TW" altLang="en-US" dirty="0"/>
              <a:t>）霸凌等三種形式（</a:t>
            </a:r>
            <a:r>
              <a:rPr lang="en-US" altLang="zh-TW" dirty="0"/>
              <a:t>Jacobsen &amp; Bauman, 2007</a:t>
            </a:r>
            <a:r>
              <a:rPr lang="zh-TW" altLang="en-US" dirty="0"/>
              <a:t>）。</a:t>
            </a:r>
            <a:endParaRPr lang="en-US" altLang="zh-TW" dirty="0"/>
          </a:p>
          <a:p>
            <a:r>
              <a:rPr lang="zh-TW" altLang="en-US" dirty="0"/>
              <a:t>霸</a:t>
            </a:r>
          </a:p>
          <a:p>
            <a:r>
              <a:rPr lang="zh-TW" altLang="en-US" dirty="0"/>
              <a:t>凌受害者常因體型或心理上的畏懼而不敢反抗，霸凌發生的時候，通</a:t>
            </a:r>
          </a:p>
          <a:p>
            <a:r>
              <a:rPr lang="zh-TW" altLang="en-US" dirty="0"/>
              <a:t>常牽涉到需要通知家長處理（</a:t>
            </a:r>
            <a:r>
              <a:rPr lang="en-US" altLang="zh-TW" dirty="0" err="1"/>
              <a:t>Owleus</a:t>
            </a:r>
            <a:r>
              <a:rPr lang="en-US" altLang="zh-TW" dirty="0"/>
              <a:t>, 1993; Smith, </a:t>
            </a:r>
            <a:r>
              <a:rPr lang="en-US" altLang="zh-TW" dirty="0" err="1"/>
              <a:t>Obsborn</a:t>
            </a:r>
            <a:r>
              <a:rPr lang="en-US" altLang="zh-TW" dirty="0"/>
              <a:t>, &amp; </a:t>
            </a:r>
            <a:r>
              <a:rPr lang="en-US" altLang="zh-TW" dirty="0" err="1"/>
              <a:t>Samara,2008</a:t>
            </a:r>
            <a:r>
              <a:rPr lang="zh-TW" altLang="en-US" dirty="0"/>
              <a:t>）。</a:t>
            </a:r>
          </a:p>
        </p:txBody>
      </p:sp>
    </p:spTree>
    <p:extLst>
      <p:ext uri="{BB962C8B-B14F-4D97-AF65-F5344CB8AC3E}">
        <p14:creationId xmlns:p14="http://schemas.microsoft.com/office/powerpoint/2010/main" val="1545384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title="標題及含圖表的內容版面配置"/>
          <p:cNvSpPr>
            <a:spLocks noGrp="1"/>
          </p:cNvSpPr>
          <p:nvPr>
            <p:ph type="title"/>
          </p:nvPr>
        </p:nvSpPr>
        <p:spPr/>
        <p:txBody>
          <a:bodyPr rtlCol="0"/>
          <a:lstStyle/>
          <a:p>
            <a:r>
              <a:rPr lang="zh-TW" altLang="en-US" dirty="0"/>
              <a:t>霸凌跟玩耍或嬉鬧有何差異？</a:t>
            </a:r>
            <a:endParaRPr lang="zh-TW" altLang="en-US" dirty="0">
              <a:latin typeface="Microsoft JhengHei UI" panose="020B0604030504040204" pitchFamily="34" charset="-120"/>
              <a:ea typeface="Microsoft JhengHei UI" panose="020B0604030504040204" pitchFamily="34" charset="-120"/>
            </a:endParaRPr>
          </a:p>
        </p:txBody>
      </p:sp>
      <p:sp>
        <p:nvSpPr>
          <p:cNvPr id="3" name="內容版面配置區 2"/>
          <p:cNvSpPr>
            <a:spLocks noGrp="1"/>
          </p:cNvSpPr>
          <p:nvPr>
            <p:ph idx="1"/>
          </p:nvPr>
        </p:nvSpPr>
        <p:spPr/>
        <p:txBody>
          <a:bodyPr/>
          <a:lstStyle/>
          <a:p>
            <a:r>
              <a:rPr lang="zh-TW" altLang="en-US" dirty="0"/>
              <a:t>一般來說，玩耍或嬉鬧是沒有惡意的，屬於學生之間自然發生的行為，但霸凌則是惡意的、具有攻擊性，且通常會持續一段時間（許文宗，</a:t>
            </a:r>
            <a:r>
              <a:rPr lang="en-US" altLang="zh-TW" dirty="0"/>
              <a:t>2010</a:t>
            </a:r>
            <a:r>
              <a:rPr lang="zh-TW" altLang="en-US" dirty="0"/>
              <a:t>；</a:t>
            </a:r>
            <a:r>
              <a:rPr lang="en-US" altLang="zh-TW" dirty="0" err="1"/>
              <a:t>Hazelden</a:t>
            </a:r>
            <a:r>
              <a:rPr lang="en-US" altLang="zh-TW" dirty="0"/>
              <a:t> Foundation, 2007; Price &amp; Dodge, 2000</a:t>
            </a:r>
            <a:r>
              <a:rPr lang="zh-TW" altLang="en-US" dirty="0"/>
              <a:t>）。</a:t>
            </a:r>
            <a:endParaRPr lang="en-US" altLang="zh-TW" dirty="0"/>
          </a:p>
          <a:p>
            <a:r>
              <a:rPr lang="zh-TW" altLang="en-US" dirty="0"/>
              <a:t>，霸凌的場所已經從實體校園擴大到網路虛擬世界，霸凌的形式亦愈來愈多樣化，學校在面對這樣的情況，應以更敏銳的方式加以預防及因應。</a:t>
            </a:r>
          </a:p>
        </p:txBody>
      </p:sp>
    </p:spTree>
    <p:extLst>
      <p:ext uri="{BB962C8B-B14F-4D97-AF65-F5344CB8AC3E}">
        <p14:creationId xmlns:p14="http://schemas.microsoft.com/office/powerpoint/2010/main" val="2061011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title="標題及含圖表的內容版面配置"/>
          <p:cNvSpPr>
            <a:spLocks noGrp="1"/>
          </p:cNvSpPr>
          <p:nvPr>
            <p:ph type="title"/>
          </p:nvPr>
        </p:nvSpPr>
        <p:spPr/>
        <p:txBody>
          <a:bodyPr rtlCol="0"/>
          <a:lstStyle/>
          <a:p>
            <a:r>
              <a:rPr lang="zh-TW" altLang="en-US" dirty="0"/>
              <a:t>霸凌跟玩耍或嬉鬧有何差異？</a:t>
            </a:r>
            <a:endParaRPr lang="zh-TW" altLang="en-US" dirty="0">
              <a:latin typeface="Microsoft JhengHei UI" panose="020B0604030504040204" pitchFamily="34" charset="-120"/>
              <a:ea typeface="Microsoft JhengHei UI" panose="020B0604030504040204" pitchFamily="34" charset="-120"/>
            </a:endParaRPr>
          </a:p>
        </p:txBody>
      </p:sp>
      <p:sp>
        <p:nvSpPr>
          <p:cNvPr id="3" name="內容版面配置區 2"/>
          <p:cNvSpPr>
            <a:spLocks noGrp="1"/>
          </p:cNvSpPr>
          <p:nvPr>
            <p:ph idx="1"/>
          </p:nvPr>
        </p:nvSpPr>
        <p:spPr/>
        <p:txBody>
          <a:bodyPr>
            <a:normAutofit/>
          </a:bodyPr>
          <a:lstStyle/>
          <a:p>
            <a:r>
              <a:rPr lang="zh-TW" altLang="en-US" dirty="0"/>
              <a:t>會從心理及社會因素來探究校園霸凌行為之成因，包含個人背景因素（性別、種族等）、人格特質（如暴力傾向、自我中心、情緒控制）、人際關係、家庭互動（如父母教養、家庭親密度等）、校園方面（如教師管教、學校支持、學習適應）、交友以及媒體影響（楊宜學，</a:t>
            </a:r>
            <a:r>
              <a:rPr lang="en-US" altLang="zh-TW" dirty="0"/>
              <a:t>2009</a:t>
            </a:r>
            <a:r>
              <a:rPr lang="zh-TW" altLang="en-US" dirty="0"/>
              <a:t>）等因素。</a:t>
            </a:r>
            <a:endParaRPr lang="en-US" altLang="zh-TW" dirty="0"/>
          </a:p>
          <a:p>
            <a:r>
              <a:rPr lang="zh-TW" altLang="en-US" dirty="0"/>
              <a:t>校園霸凌行為的成因是全面性的，而非單一因素可以解釋，包括學校支持、學生學習適應、與教師管教皆是不容忽視的影響因素，校園霸凌的危機管理亦可重視前述三個面向，因為這些是學校方面可以事先掌握與改進的。</a:t>
            </a:r>
          </a:p>
        </p:txBody>
      </p:sp>
    </p:spTree>
    <p:extLst>
      <p:ext uri="{BB962C8B-B14F-4D97-AF65-F5344CB8AC3E}">
        <p14:creationId xmlns:p14="http://schemas.microsoft.com/office/powerpoint/2010/main" val="3349510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title="標題及含圖表的內容版面配置"/>
          <p:cNvSpPr>
            <a:spLocks noGrp="1"/>
          </p:cNvSpPr>
          <p:nvPr>
            <p:ph type="title"/>
          </p:nvPr>
        </p:nvSpPr>
        <p:spPr/>
        <p:txBody>
          <a:bodyPr rtlCol="0"/>
          <a:lstStyle/>
          <a:p>
            <a:r>
              <a:rPr lang="zh-TW" altLang="en-US" dirty="0"/>
              <a:t>校園霸凌行為的影響</a:t>
            </a:r>
            <a:endParaRPr lang="zh-TW" altLang="en-US" dirty="0">
              <a:latin typeface="Microsoft JhengHei UI" panose="020B0604030504040204" pitchFamily="34" charset="-120"/>
              <a:ea typeface="Microsoft JhengHei UI" panose="020B0604030504040204" pitchFamily="34" charset="-120"/>
            </a:endParaRPr>
          </a:p>
        </p:txBody>
      </p:sp>
      <p:sp>
        <p:nvSpPr>
          <p:cNvPr id="3" name="內容版面配置區 2"/>
          <p:cNvSpPr>
            <a:spLocks noGrp="1"/>
          </p:cNvSpPr>
          <p:nvPr>
            <p:ph idx="1"/>
          </p:nvPr>
        </p:nvSpPr>
        <p:spPr/>
        <p:txBody>
          <a:bodyPr/>
          <a:lstStyle/>
          <a:p>
            <a:r>
              <a:rPr lang="zh-TW" altLang="en-US" dirty="0"/>
              <a:t>青少年時的霸凌經驗與青年時期憂鬱症狀有顯著的相關，且幼時家庭社經地位較低的人，被霸凌之後對心理健康產生的影響較幼時家庭社經地位較富有的人來得大；校園霸凌可能會造成青少年心理壓力，嚴重者甚至會出現拒絕上學的行為。</a:t>
            </a:r>
            <a:endParaRPr lang="en-US" altLang="zh-TW" dirty="0"/>
          </a:p>
          <a:p>
            <a:endParaRPr lang="zh-TW" altLang="en-US" dirty="0"/>
          </a:p>
        </p:txBody>
      </p:sp>
    </p:spTree>
    <p:extLst>
      <p:ext uri="{BB962C8B-B14F-4D97-AF65-F5344CB8AC3E}">
        <p14:creationId xmlns:p14="http://schemas.microsoft.com/office/powerpoint/2010/main" val="1772893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title="標題及含圖表的內容版面配置"/>
          <p:cNvSpPr>
            <a:spLocks noGrp="1"/>
          </p:cNvSpPr>
          <p:nvPr>
            <p:ph type="ctrTitle"/>
          </p:nvPr>
        </p:nvSpPr>
        <p:spPr/>
        <p:txBody>
          <a:bodyPr rtlCol="0">
            <a:normAutofit/>
          </a:bodyPr>
          <a:lstStyle/>
          <a:p>
            <a:r>
              <a:rPr lang="zh-TW" altLang="en-US" sz="4000" dirty="0"/>
              <a:t>老師的用心</a:t>
            </a:r>
          </a:p>
        </p:txBody>
      </p:sp>
      <p:sp>
        <p:nvSpPr>
          <p:cNvPr id="4" name="副標題 3"/>
          <p:cNvSpPr>
            <a:spLocks noGrp="1"/>
          </p:cNvSpPr>
          <p:nvPr>
            <p:ph type="subTitle" idx="1"/>
          </p:nvPr>
        </p:nvSpPr>
        <p:spPr/>
        <p:txBody>
          <a:bodyPr/>
          <a:lstStyle/>
          <a:p>
            <a:endParaRPr lang="zh-TW" altLang="en-US"/>
          </a:p>
        </p:txBody>
      </p:sp>
    </p:spTree>
    <p:extLst>
      <p:ext uri="{BB962C8B-B14F-4D97-AF65-F5344CB8AC3E}">
        <p14:creationId xmlns:p14="http://schemas.microsoft.com/office/powerpoint/2010/main" val="3885129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endParaRPr lang="zh-TW" altLang="en-US" sz="6600" dirty="0"/>
          </a:p>
        </p:txBody>
      </p:sp>
      <p:sp>
        <p:nvSpPr>
          <p:cNvPr id="12291" name="內容版面配置區 2"/>
          <p:cNvSpPr>
            <a:spLocks noGrp="1"/>
          </p:cNvSpPr>
          <p:nvPr>
            <p:ph sz="quarter" idx="1"/>
          </p:nvPr>
        </p:nvSpPr>
        <p:spPr>
          <a:xfrm>
            <a:off x="1981200" y="1600201"/>
            <a:ext cx="7467600" cy="4873625"/>
          </a:xfrm>
        </p:spPr>
        <p:txBody>
          <a:bodyPr/>
          <a:lstStyle/>
          <a:p>
            <a:pPr eaLnBrk="1" hangingPunct="1"/>
            <a:r>
              <a:rPr lang="zh-TW" altLang="en-US" sz="3200" dirty="0">
                <a:hlinkClick r:id="rId2"/>
              </a:rPr>
              <a:t>真人真事－老師真的足以影響一個人的一生！</a:t>
            </a:r>
            <a:endParaRPr lang="zh-TW" altLang="en-US" sz="3200" dirty="0"/>
          </a:p>
          <a:p>
            <a:pPr lvl="1" eaLnBrk="1" hangingPunct="1"/>
            <a:r>
              <a:rPr lang="zh-TW" altLang="en-US" sz="2900" dirty="0"/>
              <a:t>他的痛你看到了嗎</a:t>
            </a:r>
            <a:r>
              <a:rPr lang="en-US" altLang="zh-TW" sz="2900" dirty="0"/>
              <a:t>﹖</a:t>
            </a:r>
            <a:endParaRPr lang="en-US" altLang="zh-TW" sz="2900" dirty="0">
              <a:hlinkClick r:id="rId3"/>
            </a:endParaRPr>
          </a:p>
          <a:p>
            <a:pPr lvl="1" eaLnBrk="1" hangingPunct="1"/>
            <a:r>
              <a:rPr lang="zh-TW" altLang="en-US" sz="2900" dirty="0"/>
              <a:t>他的呼求你聽到了嗎</a:t>
            </a:r>
            <a:r>
              <a:rPr lang="en-US" altLang="zh-TW" sz="2900" dirty="0"/>
              <a:t>﹖</a:t>
            </a:r>
            <a:endParaRPr lang="en-US" altLang="zh-TW" sz="2900" dirty="0">
              <a:hlinkClick r:id="rId3"/>
            </a:endParaRPr>
          </a:p>
          <a:p>
            <a:pPr lvl="1" eaLnBrk="1" hangingPunct="1"/>
            <a:endParaRPr lang="en-US" altLang="zh-TW" sz="2900" dirty="0">
              <a:hlinkClick r:id="rId3"/>
            </a:endParaRPr>
          </a:p>
          <a:p>
            <a:pPr eaLnBrk="1" hangingPunct="1"/>
            <a:r>
              <a:rPr lang="zh-TW" altLang="en-US" sz="3200" dirty="0">
                <a:hlinkClick r:id="rId3"/>
              </a:rPr>
              <a:t>別急於批評眼前看到的事物</a:t>
            </a:r>
            <a:endParaRPr lang="en-US" altLang="zh-TW" sz="3200" dirty="0"/>
          </a:p>
          <a:p>
            <a:pPr lvl="1" eaLnBrk="1" hangingPunct="1"/>
            <a:r>
              <a:rPr lang="zh-TW" altLang="en-US" sz="2900" dirty="0"/>
              <a:t>眼見為真</a:t>
            </a:r>
            <a:r>
              <a:rPr lang="en-US" altLang="zh-TW" sz="2900" dirty="0"/>
              <a:t>,</a:t>
            </a:r>
            <a:r>
              <a:rPr lang="zh-TW" altLang="en-US" sz="2900" dirty="0"/>
              <a:t>耳聽為實</a:t>
            </a:r>
            <a:r>
              <a:rPr lang="en-US" altLang="zh-TW" sz="2900" dirty="0"/>
              <a:t>….. ﹖</a:t>
            </a:r>
          </a:p>
          <a:p>
            <a:pPr lvl="1" eaLnBrk="1" hangingPunct="1"/>
            <a:r>
              <a:rPr lang="zh-TW" altLang="en-US" sz="2900" dirty="0"/>
              <a:t>讓話傳達出來</a:t>
            </a:r>
            <a:r>
              <a:rPr lang="en-US" altLang="zh-TW" sz="2900" dirty="0"/>
              <a:t>…..</a:t>
            </a:r>
            <a:r>
              <a:rPr lang="zh-TW" altLang="en-US" sz="2900" dirty="0"/>
              <a:t>有什麼方法呢</a:t>
            </a:r>
            <a:r>
              <a:rPr lang="en-US" altLang="zh-TW" sz="2900" dirty="0"/>
              <a:t>﹖</a:t>
            </a:r>
            <a:endParaRPr lang="zh-TW" altLang="en-US" sz="2900" dirty="0"/>
          </a:p>
          <a:p>
            <a:pPr eaLnBrk="1" hangingPunct="1"/>
            <a:endParaRPr lang="zh-TW" altLang="en-US" dirty="0"/>
          </a:p>
        </p:txBody>
      </p:sp>
    </p:spTree>
    <p:extLst>
      <p:ext uri="{BB962C8B-B14F-4D97-AF65-F5344CB8AC3E}">
        <p14:creationId xmlns:p14="http://schemas.microsoft.com/office/powerpoint/2010/main" val="14249937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4800" dirty="0"/>
              <a:t>衝突何來</a:t>
            </a:r>
          </a:p>
        </p:txBody>
      </p:sp>
      <p:sp>
        <p:nvSpPr>
          <p:cNvPr id="13315" name="內容版面配置區 2"/>
          <p:cNvSpPr>
            <a:spLocks noGrp="1"/>
          </p:cNvSpPr>
          <p:nvPr>
            <p:ph idx="1"/>
          </p:nvPr>
        </p:nvSpPr>
        <p:spPr>
          <a:xfrm>
            <a:off x="2351089" y="1844675"/>
            <a:ext cx="6777037" cy="2978150"/>
          </a:xfrm>
        </p:spPr>
        <p:txBody>
          <a:bodyPr>
            <a:noAutofit/>
          </a:bodyPr>
          <a:lstStyle/>
          <a:p>
            <a:r>
              <a:rPr lang="zh-TW" altLang="en-US" sz="4000" dirty="0"/>
              <a:t>玩樂</a:t>
            </a:r>
            <a:r>
              <a:rPr lang="zh-TW" altLang="en-US" sz="4000" dirty="0">
                <a:latin typeface="微軟正黑體" panose="020B0604030504040204" pitchFamily="34" charset="-120"/>
                <a:ea typeface="微軟正黑體" panose="020B0604030504040204" pitchFamily="34" charset="-120"/>
              </a:rPr>
              <a:t>→過火</a:t>
            </a:r>
            <a:endParaRPr lang="en-US" altLang="zh-TW" sz="40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人際上的摩擦</a:t>
            </a:r>
            <a:endParaRPr lang="en-US" altLang="zh-TW" sz="40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認知的不同</a:t>
            </a:r>
            <a:endParaRPr lang="en-US" altLang="zh-TW" sz="40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家庭背景的不同</a:t>
            </a:r>
            <a:endParaRPr lang="en-US" altLang="zh-TW" sz="4000" dirty="0">
              <a:latin typeface="微軟正黑體" panose="020B0604030504040204" pitchFamily="34" charset="-120"/>
              <a:ea typeface="微軟正黑體" panose="020B0604030504040204" pitchFamily="34" charset="-120"/>
            </a:endParaRPr>
          </a:p>
          <a:p>
            <a:r>
              <a:rPr lang="zh-TW" altLang="en-US" sz="4000" dirty="0"/>
              <a:t>貧富的差距</a:t>
            </a:r>
            <a:endParaRPr lang="en-US" altLang="zh-TW" sz="4000" dirty="0"/>
          </a:p>
          <a:p>
            <a:r>
              <a:rPr lang="zh-TW" altLang="en-US" sz="4000" dirty="0"/>
              <a:t>心理的怯懦</a:t>
            </a:r>
          </a:p>
        </p:txBody>
      </p:sp>
    </p:spTree>
    <p:extLst>
      <p:ext uri="{BB962C8B-B14F-4D97-AF65-F5344CB8AC3E}">
        <p14:creationId xmlns:p14="http://schemas.microsoft.com/office/powerpoint/2010/main" val="141697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ctrTitle"/>
          </p:nvPr>
        </p:nvSpPr>
        <p:spPr/>
        <p:txBody>
          <a:bodyPr>
            <a:normAutofit/>
          </a:bodyPr>
          <a:lstStyle/>
          <a:p>
            <a:r>
              <a:rPr lang="zh-TW" altLang="zh-TW" sz="4400" dirty="0"/>
              <a:t>學生問題</a:t>
            </a:r>
            <a:endParaRPr lang="zh-TW" altLang="en-US" sz="4400" dirty="0"/>
          </a:p>
        </p:txBody>
      </p:sp>
      <p:sp>
        <p:nvSpPr>
          <p:cNvPr id="5" name="副標題 4"/>
          <p:cNvSpPr>
            <a:spLocks noGrp="1"/>
          </p:cNvSpPr>
          <p:nvPr>
            <p:ph type="subTitle" idx="1"/>
          </p:nvPr>
        </p:nvSpPr>
        <p:spPr/>
        <p:txBody>
          <a:bodyPr/>
          <a:lstStyle/>
          <a:p>
            <a:endParaRPr lang="zh-TW" altLang="en-US"/>
          </a:p>
        </p:txBody>
      </p:sp>
    </p:spTree>
    <p:extLst>
      <p:ext uri="{BB962C8B-B14F-4D97-AF65-F5344CB8AC3E}">
        <p14:creationId xmlns:p14="http://schemas.microsoft.com/office/powerpoint/2010/main" val="2384144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defRPr/>
            </a:pPr>
            <a:r>
              <a:rPr lang="zh-TW" altLang="en-US" sz="4800" dirty="0"/>
              <a:t>有了衝突怎麼辦</a:t>
            </a:r>
            <a:r>
              <a:rPr lang="en-US" altLang="zh-TW" sz="4800" dirty="0"/>
              <a:t>….</a:t>
            </a:r>
            <a:endParaRPr lang="zh-TW" altLang="en-US" sz="4800" dirty="0"/>
          </a:p>
        </p:txBody>
      </p:sp>
      <p:sp>
        <p:nvSpPr>
          <p:cNvPr id="14339" name="內容版面配置區 2"/>
          <p:cNvSpPr>
            <a:spLocks noGrp="1"/>
          </p:cNvSpPr>
          <p:nvPr>
            <p:ph sz="quarter" idx="1"/>
          </p:nvPr>
        </p:nvSpPr>
        <p:spPr>
          <a:xfrm>
            <a:off x="1981200" y="1600201"/>
            <a:ext cx="7467600" cy="4873625"/>
          </a:xfrm>
        </p:spPr>
        <p:txBody>
          <a:bodyPr/>
          <a:lstStyle/>
          <a:p>
            <a:r>
              <a:rPr lang="zh-TW" altLang="en-US" sz="3600" b="1"/>
              <a:t>導師處理</a:t>
            </a:r>
            <a:r>
              <a:rPr lang="en-US" altLang="zh-TW" sz="3600" b="1"/>
              <a:t>……</a:t>
            </a:r>
          </a:p>
          <a:p>
            <a:pPr algn="ctr"/>
            <a:r>
              <a:rPr lang="zh-TW" altLang="en-US"/>
              <a:t>處理了</a:t>
            </a:r>
            <a:r>
              <a:rPr lang="en-US" altLang="zh-TW"/>
              <a:t>….</a:t>
            </a:r>
            <a:r>
              <a:rPr lang="zh-TW" altLang="en-US"/>
              <a:t>但又來了</a:t>
            </a:r>
            <a:r>
              <a:rPr lang="en-US" altLang="zh-TW"/>
              <a:t>…..</a:t>
            </a:r>
          </a:p>
          <a:p>
            <a:r>
              <a:rPr lang="zh-TW" altLang="en-US" sz="1800"/>
              <a:t>導師再處理</a:t>
            </a:r>
            <a:r>
              <a:rPr lang="en-US" altLang="zh-TW" sz="1800"/>
              <a:t>…..</a:t>
            </a:r>
          </a:p>
          <a:p>
            <a:endParaRPr lang="en-US" altLang="zh-TW" sz="1800"/>
          </a:p>
          <a:p>
            <a:endParaRPr lang="en-US" altLang="zh-TW" sz="3600" b="1"/>
          </a:p>
          <a:p>
            <a:r>
              <a:rPr lang="zh-TW" altLang="en-US" sz="3600" b="1"/>
              <a:t>跨班</a:t>
            </a:r>
            <a:r>
              <a:rPr lang="en-US" altLang="zh-TW" sz="3600" b="1"/>
              <a:t>…..</a:t>
            </a:r>
            <a:r>
              <a:rPr lang="zh-TW" altLang="en-US" sz="3600" b="1"/>
              <a:t>教官來</a:t>
            </a:r>
            <a:r>
              <a:rPr lang="en-US" altLang="zh-TW" sz="3600" b="1"/>
              <a:t>…..</a:t>
            </a:r>
          </a:p>
          <a:p>
            <a:pPr algn="ctr"/>
            <a:r>
              <a:rPr lang="zh-TW" altLang="en-US"/>
              <a:t>處理了</a:t>
            </a:r>
            <a:r>
              <a:rPr lang="en-US" altLang="zh-TW"/>
              <a:t>….</a:t>
            </a:r>
            <a:r>
              <a:rPr lang="zh-TW" altLang="en-US"/>
              <a:t>但又來了</a:t>
            </a:r>
            <a:r>
              <a:rPr lang="en-US" altLang="zh-TW"/>
              <a:t>…..</a:t>
            </a:r>
          </a:p>
          <a:p>
            <a:r>
              <a:rPr lang="zh-TW" altLang="en-US" sz="1800"/>
              <a:t>教官再處理</a:t>
            </a:r>
            <a:r>
              <a:rPr lang="en-US" altLang="zh-TW" sz="1800"/>
              <a:t>…..</a:t>
            </a:r>
          </a:p>
          <a:p>
            <a:endParaRPr lang="zh-TW" altLang="en-US" sz="3600" b="1"/>
          </a:p>
        </p:txBody>
      </p:sp>
    </p:spTree>
    <p:extLst>
      <p:ext uri="{BB962C8B-B14F-4D97-AF65-F5344CB8AC3E}">
        <p14:creationId xmlns:p14="http://schemas.microsoft.com/office/powerpoint/2010/main" val="12198767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4000" dirty="0"/>
              <a:t>為何會在學校用到修復式正義</a:t>
            </a:r>
          </a:p>
        </p:txBody>
      </p:sp>
      <p:sp>
        <p:nvSpPr>
          <p:cNvPr id="3" name="內容版面配置區 2"/>
          <p:cNvSpPr>
            <a:spLocks noGrp="1"/>
          </p:cNvSpPr>
          <p:nvPr>
            <p:ph idx="1"/>
          </p:nvPr>
        </p:nvSpPr>
        <p:spPr>
          <a:xfrm>
            <a:off x="2566989" y="2324101"/>
            <a:ext cx="6777037" cy="1033463"/>
          </a:xfrm>
        </p:spPr>
        <p:txBody>
          <a:bodyPr>
            <a:normAutofit fontScale="92500" lnSpcReduction="20000"/>
          </a:bodyPr>
          <a:lstStyle/>
          <a:p>
            <a:pPr>
              <a:defRPr/>
            </a:pPr>
            <a:r>
              <a:rPr lang="zh-TW" altLang="en-US" dirty="0"/>
              <a:t>有</a:t>
            </a:r>
            <a:r>
              <a:rPr lang="en-US" altLang="zh-TW" dirty="0">
                <a:latin typeface="標楷體"/>
                <a:ea typeface="標楷體"/>
              </a:rPr>
              <a:t>『</a:t>
            </a:r>
            <a:r>
              <a:rPr lang="zh-TW" altLang="en-US" dirty="0"/>
              <a:t>人</a:t>
            </a:r>
            <a:r>
              <a:rPr lang="en-US" altLang="zh-TW" dirty="0">
                <a:latin typeface="標楷體"/>
                <a:ea typeface="標楷體"/>
              </a:rPr>
              <a:t>』</a:t>
            </a:r>
            <a:r>
              <a:rPr lang="zh-TW" altLang="en-US" dirty="0"/>
              <a:t>的地方就有</a:t>
            </a:r>
            <a:r>
              <a:rPr lang="en-US" altLang="zh-TW" dirty="0">
                <a:latin typeface="標楷體"/>
                <a:ea typeface="標楷體"/>
              </a:rPr>
              <a:t>『</a:t>
            </a:r>
            <a:r>
              <a:rPr lang="zh-TW" altLang="en-US" sz="3600" b="1" dirty="0"/>
              <a:t>江湖</a:t>
            </a:r>
            <a:r>
              <a:rPr lang="en-US" altLang="zh-TW" dirty="0">
                <a:latin typeface="標楷體"/>
                <a:ea typeface="標楷體"/>
              </a:rPr>
              <a:t>』</a:t>
            </a:r>
          </a:p>
          <a:p>
            <a:pPr>
              <a:defRPr/>
            </a:pPr>
            <a:r>
              <a:rPr lang="zh-TW" altLang="en-US" dirty="0">
                <a:latin typeface="+mn-ea"/>
              </a:rPr>
              <a:t>而</a:t>
            </a:r>
            <a:r>
              <a:rPr lang="en-US" altLang="zh-TW" dirty="0">
                <a:latin typeface="+mn-ea"/>
              </a:rPr>
              <a:t>『</a:t>
            </a:r>
            <a:r>
              <a:rPr lang="zh-TW" altLang="en-US" b="1" dirty="0">
                <a:latin typeface="+mn-ea"/>
              </a:rPr>
              <a:t>江湖</a:t>
            </a:r>
            <a:r>
              <a:rPr lang="en-US" altLang="zh-TW" dirty="0">
                <a:latin typeface="+mn-ea"/>
              </a:rPr>
              <a:t>』=『</a:t>
            </a:r>
            <a:r>
              <a:rPr lang="zh-TW" altLang="en-US" sz="3600" b="1" dirty="0">
                <a:latin typeface="+mn-ea"/>
              </a:rPr>
              <a:t>社會</a:t>
            </a:r>
            <a:r>
              <a:rPr lang="en-US" altLang="zh-TW" dirty="0">
                <a:latin typeface="+mn-ea"/>
              </a:rPr>
              <a:t>』</a:t>
            </a:r>
          </a:p>
        </p:txBody>
      </p:sp>
      <p:pic>
        <p:nvPicPr>
          <p:cNvPr id="15364" name="Picture 2" descr="「建興國中學生」的圖片搜尋結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8213" y="3573464"/>
            <a:ext cx="3986212"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4" descr="「建興國中學生玩」的圖片搜尋結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3339" y="3444876"/>
            <a:ext cx="3724275"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81959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2135188" y="1268413"/>
            <a:ext cx="7467600" cy="1143000"/>
          </a:xfrm>
        </p:spPr>
        <p:txBody>
          <a:bodyPr/>
          <a:lstStyle/>
          <a:p>
            <a:pPr algn="ctr">
              <a:defRPr/>
            </a:pPr>
            <a:r>
              <a:rPr lang="zh-TW" altLang="en-US" sz="5000" dirty="0"/>
              <a:t>讓我們先來了解</a:t>
            </a:r>
          </a:p>
        </p:txBody>
      </p:sp>
      <p:sp>
        <p:nvSpPr>
          <p:cNvPr id="10" name="標題 3"/>
          <p:cNvSpPr txBox="1">
            <a:spLocks/>
          </p:cNvSpPr>
          <p:nvPr/>
        </p:nvSpPr>
        <p:spPr>
          <a:xfrm>
            <a:off x="2305050" y="3495675"/>
            <a:ext cx="7467600" cy="1143000"/>
          </a:xfrm>
          <a:prstGeom prst="rect">
            <a:avLst/>
          </a:prstGeom>
        </p:spPr>
        <p:txBody>
          <a:bodyPr anchor="b"/>
          <a:lst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ea typeface="新細明體" pitchFamily="18" charset="-120"/>
              </a:defRPr>
            </a:lvl2pPr>
            <a:lvl3pPr algn="l" rtl="0" eaLnBrk="0" fontAlgn="base" hangingPunct="0">
              <a:spcBef>
                <a:spcPct val="0"/>
              </a:spcBef>
              <a:spcAft>
                <a:spcPct val="0"/>
              </a:spcAft>
              <a:defRPr sz="3000">
                <a:solidFill>
                  <a:schemeClr val="tx2"/>
                </a:solidFill>
                <a:latin typeface="Century Schoolbook" pitchFamily="18" charset="0"/>
                <a:ea typeface="新細明體" pitchFamily="18" charset="-120"/>
              </a:defRPr>
            </a:lvl3pPr>
            <a:lvl4pPr algn="l" rtl="0" eaLnBrk="0" fontAlgn="base" hangingPunct="0">
              <a:spcBef>
                <a:spcPct val="0"/>
              </a:spcBef>
              <a:spcAft>
                <a:spcPct val="0"/>
              </a:spcAft>
              <a:defRPr sz="3000">
                <a:solidFill>
                  <a:schemeClr val="tx2"/>
                </a:solidFill>
                <a:latin typeface="Century Schoolbook" pitchFamily="18" charset="0"/>
                <a:ea typeface="新細明體" pitchFamily="18" charset="-120"/>
              </a:defRPr>
            </a:lvl4pPr>
            <a:lvl5pPr algn="l" rtl="0" eaLnBrk="0" fontAlgn="base" hangingPunct="0">
              <a:spcBef>
                <a:spcPct val="0"/>
              </a:spcBef>
              <a:spcAft>
                <a:spcPct val="0"/>
              </a:spcAft>
              <a:defRPr sz="3000">
                <a:solidFill>
                  <a:schemeClr val="tx2"/>
                </a:solidFill>
                <a:latin typeface="Century Schoolbook" pitchFamily="18" charset="0"/>
                <a:ea typeface="新細明體" pitchFamily="18" charset="-120"/>
              </a:defRPr>
            </a:lvl5pPr>
            <a:lvl6pPr marL="457200" algn="l" rtl="0" fontAlgn="base">
              <a:spcBef>
                <a:spcPct val="0"/>
              </a:spcBef>
              <a:spcAft>
                <a:spcPct val="0"/>
              </a:spcAft>
              <a:defRPr sz="3000">
                <a:solidFill>
                  <a:schemeClr val="tx2"/>
                </a:solidFill>
                <a:latin typeface="Century Schoolbook" pitchFamily="18" charset="0"/>
                <a:ea typeface="新細明體" pitchFamily="18" charset="-120"/>
              </a:defRPr>
            </a:lvl6pPr>
            <a:lvl7pPr marL="914400" algn="l" rtl="0" fontAlgn="base">
              <a:spcBef>
                <a:spcPct val="0"/>
              </a:spcBef>
              <a:spcAft>
                <a:spcPct val="0"/>
              </a:spcAft>
              <a:defRPr sz="3000">
                <a:solidFill>
                  <a:schemeClr val="tx2"/>
                </a:solidFill>
                <a:latin typeface="Century Schoolbook" pitchFamily="18" charset="0"/>
                <a:ea typeface="新細明體" pitchFamily="18" charset="-120"/>
              </a:defRPr>
            </a:lvl7pPr>
            <a:lvl8pPr marL="1371600" algn="l" rtl="0" fontAlgn="base">
              <a:spcBef>
                <a:spcPct val="0"/>
              </a:spcBef>
              <a:spcAft>
                <a:spcPct val="0"/>
              </a:spcAft>
              <a:defRPr sz="3000">
                <a:solidFill>
                  <a:schemeClr val="tx2"/>
                </a:solidFill>
                <a:latin typeface="Century Schoolbook" pitchFamily="18" charset="0"/>
                <a:ea typeface="新細明體" pitchFamily="18" charset="-120"/>
              </a:defRPr>
            </a:lvl8pPr>
            <a:lvl9pPr marL="1828800" algn="l" rtl="0" fontAlgn="base">
              <a:spcBef>
                <a:spcPct val="0"/>
              </a:spcBef>
              <a:spcAft>
                <a:spcPct val="0"/>
              </a:spcAft>
              <a:defRPr sz="3000">
                <a:solidFill>
                  <a:schemeClr val="tx2"/>
                </a:solidFill>
                <a:latin typeface="Century Schoolbook" pitchFamily="18" charset="0"/>
                <a:ea typeface="新細明體" pitchFamily="18" charset="-120"/>
              </a:defRPr>
            </a:lvl9pPr>
          </a:lstStyle>
          <a:p>
            <a:pPr algn="ctr">
              <a:defRPr/>
            </a:pPr>
            <a:r>
              <a:rPr lang="zh-TW" altLang="en-US" sz="8000" dirty="0"/>
              <a:t>修復式正義</a:t>
            </a:r>
            <a:r>
              <a:rPr lang="en-US" altLang="zh-TW" sz="8000" dirty="0"/>
              <a:t>…</a:t>
            </a:r>
            <a:endParaRPr lang="zh-TW" altLang="en-US" sz="8000" dirty="0"/>
          </a:p>
        </p:txBody>
      </p:sp>
    </p:spTree>
    <p:extLst>
      <p:ext uri="{BB962C8B-B14F-4D97-AF65-F5344CB8AC3E}">
        <p14:creationId xmlns:p14="http://schemas.microsoft.com/office/powerpoint/2010/main" val="2979564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0326" y="5373688"/>
            <a:ext cx="2987675" cy="14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標題 4"/>
          <p:cNvSpPr>
            <a:spLocks noGrp="1"/>
          </p:cNvSpPr>
          <p:nvPr>
            <p:ph type="title"/>
          </p:nvPr>
        </p:nvSpPr>
        <p:spPr>
          <a:xfrm>
            <a:off x="1970088" y="53975"/>
            <a:ext cx="8229600" cy="1143000"/>
          </a:xfrm>
        </p:spPr>
        <p:txBody>
          <a:bodyPr/>
          <a:lstStyle/>
          <a:p>
            <a:pPr>
              <a:defRPr/>
            </a:pPr>
            <a:r>
              <a:rPr lang="zh-TW" altLang="en-US" b="1" dirty="0">
                <a:ea typeface="標楷體" pitchFamily="65" charset="-120"/>
              </a:rPr>
              <a:t>當代的司法特色</a:t>
            </a:r>
          </a:p>
        </p:txBody>
      </p:sp>
      <p:sp>
        <p:nvSpPr>
          <p:cNvPr id="17412" name="內容版面配置區 2"/>
          <p:cNvSpPr>
            <a:spLocks noGrp="1"/>
          </p:cNvSpPr>
          <p:nvPr>
            <p:ph sz="quarter" idx="1"/>
          </p:nvPr>
        </p:nvSpPr>
        <p:spPr>
          <a:xfrm>
            <a:off x="1847850" y="1268413"/>
            <a:ext cx="8229600" cy="3960812"/>
          </a:xfrm>
        </p:spPr>
        <p:txBody>
          <a:bodyPr>
            <a:normAutofit fontScale="92500"/>
          </a:bodyPr>
          <a:lstStyle/>
          <a:p>
            <a:pPr>
              <a:lnSpc>
                <a:spcPts val="5000"/>
              </a:lnSpc>
              <a:buNone/>
            </a:pPr>
            <a:r>
              <a:rPr lang="zh-TW" altLang="en-US" b="1">
                <a:latin typeface="標楷體" panose="03000509000000000000" pitchFamily="65" charset="-120"/>
                <a:ea typeface="標楷體" panose="03000509000000000000" pitchFamily="65" charset="-120"/>
              </a:rPr>
              <a:t>約當到了</a:t>
            </a:r>
            <a:r>
              <a:rPr lang="en-US" altLang="zh-TW" b="1">
                <a:latin typeface="標楷體" panose="03000509000000000000" pitchFamily="65" charset="-120"/>
                <a:ea typeface="標楷體" panose="03000509000000000000" pitchFamily="65" charset="-120"/>
              </a:rPr>
              <a:t>18</a:t>
            </a:r>
            <a:r>
              <a:rPr lang="zh-TW" altLang="en-US" b="1">
                <a:latin typeface="標楷體" panose="03000509000000000000" pitchFamily="65" charset="-120"/>
                <a:ea typeface="標楷體" panose="03000509000000000000" pitchFamily="65" charset="-120"/>
              </a:rPr>
              <a:t>世紀後，人類放棄原有對被害人賠償修復的觀念。</a:t>
            </a:r>
            <a:endParaRPr lang="en-US" altLang="zh-TW" b="1">
              <a:latin typeface="標楷體" panose="03000509000000000000" pitchFamily="65" charset="-120"/>
              <a:ea typeface="標楷體" panose="03000509000000000000" pitchFamily="65" charset="-120"/>
            </a:endParaRPr>
          </a:p>
          <a:p>
            <a:pPr>
              <a:lnSpc>
                <a:spcPts val="5000"/>
              </a:lnSpc>
              <a:buNone/>
            </a:pPr>
            <a:r>
              <a:rPr lang="zh-TW" altLang="en-US" b="1">
                <a:latin typeface="標楷體" panose="03000509000000000000" pitchFamily="65" charset="-120"/>
                <a:ea typeface="標楷體" panose="03000509000000000000" pitchFamily="65" charset="-120"/>
              </a:rPr>
              <a:t>而將犯罪變成是違反國家法律秩序之行為。因此，犯罪的處理重心，</a:t>
            </a:r>
            <a:r>
              <a:rPr lang="zh-TW" altLang="en-US" b="1" u="sng">
                <a:solidFill>
                  <a:srgbClr val="FF0000"/>
                </a:solidFill>
                <a:latin typeface="標楷體" panose="03000509000000000000" pitchFamily="65" charset="-120"/>
                <a:ea typeface="標楷體" panose="03000509000000000000" pitchFamily="65" charset="-120"/>
              </a:rPr>
              <a:t>不再放在對被害人創傷損害之彌平</a:t>
            </a:r>
            <a:r>
              <a:rPr lang="zh-TW" altLang="en-US" b="1">
                <a:latin typeface="標楷體" panose="03000509000000000000" pitchFamily="65" charset="-120"/>
                <a:ea typeface="標楷體" panose="03000509000000000000" pitchFamily="65" charset="-120"/>
              </a:rPr>
              <a:t>，而是走向以國家刑罰之</a:t>
            </a:r>
            <a:r>
              <a:rPr lang="zh-TW" altLang="en-US" b="1">
                <a:solidFill>
                  <a:srgbClr val="FF0000"/>
                </a:solidFill>
                <a:latin typeface="標楷體" panose="03000509000000000000" pitchFamily="65" charset="-120"/>
                <a:ea typeface="標楷體" panose="03000509000000000000" pitchFamily="65" charset="-120"/>
              </a:rPr>
              <a:t>制裁</a:t>
            </a:r>
            <a:r>
              <a:rPr lang="zh-TW" altLang="en-US" b="1">
                <a:latin typeface="標楷體" panose="03000509000000000000" pitchFamily="65" charset="-120"/>
                <a:ea typeface="標楷體" panose="03000509000000000000" pitchFamily="65" charset="-120"/>
              </a:rPr>
              <a:t>，以及</a:t>
            </a:r>
            <a:r>
              <a:rPr lang="zh-TW" altLang="en-US" b="1">
                <a:solidFill>
                  <a:srgbClr val="FF0000"/>
                </a:solidFill>
                <a:latin typeface="標楷體" panose="03000509000000000000" pitchFamily="65" charset="-120"/>
                <a:ea typeface="標楷體" panose="03000509000000000000" pitchFamily="65" charset="-120"/>
              </a:rPr>
              <a:t>處罰加害人為重心</a:t>
            </a:r>
            <a:r>
              <a:rPr lang="zh-TW" altLang="en-US" b="1">
                <a:latin typeface="標楷體" panose="03000509000000000000" pitchFamily="65" charset="-120"/>
                <a:ea typeface="標楷體" panose="03000509000000000000" pitchFamily="65" charset="-120"/>
              </a:rPr>
              <a:t>。</a:t>
            </a:r>
          </a:p>
        </p:txBody>
      </p:sp>
      <p:pic>
        <p:nvPicPr>
          <p:cNvPr id="17413" name="Picture 2" descr="C:\Documents and Settings\somehow\Local Settings\Temporary Internet Files\Content.IE5\C33DK6FF\MC900326578[1].wmf">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83563" y="4487864"/>
            <a:ext cx="2233612" cy="232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7" descr="「台灣法院審判」的圖片搜尋結果"/>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3250" y="4029076"/>
            <a:ext cx="4032250" cy="269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5519739" y="4652963"/>
            <a:ext cx="288925" cy="1444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Tree>
    <p:extLst>
      <p:ext uri="{BB962C8B-B14F-4D97-AF65-F5344CB8AC3E}">
        <p14:creationId xmlns:p14="http://schemas.microsoft.com/office/powerpoint/2010/main" val="36130281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標題 1"/>
          <p:cNvSpPr>
            <a:spLocks noGrp="1"/>
          </p:cNvSpPr>
          <p:nvPr>
            <p:ph type="title"/>
          </p:nvPr>
        </p:nvSpPr>
        <p:spPr>
          <a:xfrm>
            <a:off x="1970088" y="-100013"/>
            <a:ext cx="8229600" cy="1143001"/>
          </a:xfrm>
        </p:spPr>
        <p:txBody>
          <a:bodyPr/>
          <a:lstStyle/>
          <a:p>
            <a:pPr>
              <a:defRPr/>
            </a:pPr>
            <a:r>
              <a:rPr lang="zh-TW" altLang="en-US" b="1">
                <a:solidFill>
                  <a:srgbClr val="FF0000"/>
                </a:solidFill>
                <a:latin typeface="標楷體" pitchFamily="65" charset="-120"/>
                <a:ea typeface="標楷體" pitchFamily="65" charset="-120"/>
              </a:rPr>
              <a:t>反思</a:t>
            </a:r>
            <a:r>
              <a:rPr lang="zh-TW" altLang="en-US" b="1">
                <a:latin typeface="標楷體" pitchFamily="65" charset="-120"/>
                <a:ea typeface="標楷體" pitchFamily="65" charset="-120"/>
              </a:rPr>
              <a:t>帶來</a:t>
            </a:r>
            <a:r>
              <a:rPr lang="zh-TW" altLang="en-US" b="1">
                <a:solidFill>
                  <a:srgbClr val="00B050"/>
                </a:solidFill>
                <a:latin typeface="標楷體" pitchFamily="65" charset="-120"/>
                <a:ea typeface="標楷體" pitchFamily="65" charset="-120"/>
              </a:rPr>
              <a:t>改變</a:t>
            </a:r>
            <a:r>
              <a:rPr lang="zh-TW" altLang="en-US" b="1">
                <a:latin typeface="標楷體" pitchFamily="65" charset="-120"/>
                <a:ea typeface="標楷體" pitchFamily="65" charset="-120"/>
              </a:rPr>
              <a:t>與</a:t>
            </a:r>
            <a:r>
              <a:rPr lang="zh-TW" altLang="en-US" b="1">
                <a:solidFill>
                  <a:srgbClr val="00B0F0"/>
                </a:solidFill>
                <a:latin typeface="標楷體" pitchFamily="65" charset="-120"/>
                <a:ea typeface="標楷體" pitchFamily="65" charset="-120"/>
              </a:rPr>
              <a:t>進步</a:t>
            </a:r>
          </a:p>
        </p:txBody>
      </p:sp>
      <p:sp>
        <p:nvSpPr>
          <p:cNvPr id="9219" name="內容版面配置區 2"/>
          <p:cNvSpPr>
            <a:spLocks noGrp="1"/>
          </p:cNvSpPr>
          <p:nvPr>
            <p:ph sz="quarter" idx="1"/>
          </p:nvPr>
        </p:nvSpPr>
        <p:spPr>
          <a:xfrm>
            <a:off x="1847851" y="1052513"/>
            <a:ext cx="8569325" cy="4248150"/>
          </a:xfrm>
        </p:spPr>
        <p:txBody>
          <a:bodyPr>
            <a:normAutofit fontScale="92500"/>
          </a:bodyPr>
          <a:lstStyle/>
          <a:p>
            <a:pPr marL="274320" indent="-274320">
              <a:lnSpc>
                <a:spcPct val="150000"/>
              </a:lnSpc>
              <a:buNone/>
              <a:defRPr/>
            </a:pPr>
            <a:r>
              <a:rPr lang="zh-TW" altLang="en-US" b="1"/>
              <a:t>    犯罪人犯罪後，如果只是一味採取由國家以刑罰制裁之手段，而並不設法賠償或撫平被害人之創傷，則被害人仍然是</a:t>
            </a:r>
            <a:r>
              <a:rPr lang="zh-TW" altLang="en-US" b="1">
                <a:solidFill>
                  <a:srgbClr val="FF0000"/>
                </a:solidFill>
              </a:rPr>
              <a:t>怨恨難消</a:t>
            </a:r>
            <a:r>
              <a:rPr lang="zh-TW" altLang="en-US" b="1"/>
              <a:t>的。而一個充滿怨恨與衝突的社會，雖然犯罪人已遭受刑罰的懲罰或教育，但對消彌犯罪是無效的。唯有採取</a:t>
            </a:r>
            <a:r>
              <a:rPr lang="en-US" altLang="zh-TW" b="1"/>
              <a:t>18</a:t>
            </a:r>
            <a:r>
              <a:rPr lang="zh-TW" altLang="en-US" b="1"/>
              <a:t>世紀以前，以調解、賠償、修復的方式，對被害人賠償與撫平傷口，才能建立和諧的社會。</a:t>
            </a:r>
          </a:p>
        </p:txBody>
      </p:sp>
      <p:pic>
        <p:nvPicPr>
          <p:cNvPr id="18436" name="Picture 4" descr="C:\Documents and Settings\somehow\Local Settings\Temporary Internet Files\Content.IE5\C33DK6FF\MC900440406[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4425" y="5040314"/>
            <a:ext cx="2592388"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1964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標題 1"/>
          <p:cNvSpPr>
            <a:spLocks noGrp="1"/>
          </p:cNvSpPr>
          <p:nvPr>
            <p:ph type="title"/>
          </p:nvPr>
        </p:nvSpPr>
        <p:spPr/>
        <p:txBody>
          <a:bodyPr/>
          <a:lstStyle/>
          <a:p>
            <a:pPr>
              <a:defRPr/>
            </a:pPr>
            <a:r>
              <a:rPr lang="zh-TW" altLang="en-US"/>
              <a:t>修復式正義的觀念</a:t>
            </a:r>
          </a:p>
        </p:txBody>
      </p:sp>
      <p:sp>
        <p:nvSpPr>
          <p:cNvPr id="19459" name="內容版面配置區 2"/>
          <p:cNvSpPr>
            <a:spLocks noGrp="1"/>
          </p:cNvSpPr>
          <p:nvPr>
            <p:ph sz="quarter" idx="1"/>
          </p:nvPr>
        </p:nvSpPr>
        <p:spPr>
          <a:xfrm>
            <a:off x="1847850" y="1600201"/>
            <a:ext cx="8712200" cy="4525963"/>
          </a:xfrm>
        </p:spPr>
        <p:txBody>
          <a:bodyPr/>
          <a:lstStyle/>
          <a:p>
            <a:pPr eaLnBrk="1" hangingPunct="1">
              <a:lnSpc>
                <a:spcPct val="80000"/>
              </a:lnSpc>
            </a:pPr>
            <a:r>
              <a:rPr lang="zh-TW" altLang="en-US">
                <a:latin typeface="標楷體" panose="03000509000000000000" pitchFamily="65" charset="-120"/>
                <a:ea typeface="標楷體" panose="03000509000000000000" pitchFamily="65" charset="-120"/>
              </a:rPr>
              <a:t>真正的正義本質：</a:t>
            </a:r>
            <a:r>
              <a:rPr lang="zh-TW" altLang="en-US" b="1" u="sng">
                <a:solidFill>
                  <a:srgbClr val="FF0000"/>
                </a:solidFill>
                <a:latin typeface="標楷體" panose="03000509000000000000" pitchFamily="65" charset="-120"/>
                <a:ea typeface="標楷體" panose="03000509000000000000" pitchFamily="65" charset="-120"/>
              </a:rPr>
              <a:t>真相＋道歉＋傷害的補償</a:t>
            </a:r>
          </a:p>
          <a:p>
            <a:pPr eaLnBrk="1" hangingPunct="1">
              <a:lnSpc>
                <a:spcPct val="80000"/>
              </a:lnSpc>
            </a:pPr>
            <a:endParaRPr lang="en-US" altLang="zh-TW">
              <a:latin typeface="標楷體" panose="03000509000000000000" pitchFamily="65" charset="-120"/>
              <a:ea typeface="標楷體" panose="03000509000000000000" pitchFamily="65" charset="-120"/>
            </a:endParaRPr>
          </a:p>
          <a:p>
            <a:pPr eaLnBrk="1" hangingPunct="1">
              <a:lnSpc>
                <a:spcPct val="80000"/>
              </a:lnSpc>
            </a:pPr>
            <a:r>
              <a:rPr lang="zh-TW" altLang="en-US">
                <a:latin typeface="標楷體" panose="03000509000000000000" pitchFamily="65" charset="-120"/>
                <a:ea typeface="標楷體" panose="03000509000000000000" pitchFamily="65" charset="-120"/>
              </a:rPr>
              <a:t>傳統刑事司法的正義：</a:t>
            </a:r>
            <a:r>
              <a:rPr lang="zh-TW" altLang="en-US" b="1" u="sng">
                <a:solidFill>
                  <a:srgbClr val="0070C0"/>
                </a:solidFill>
                <a:latin typeface="標楷體" panose="03000509000000000000" pitchFamily="65" charset="-120"/>
                <a:ea typeface="標楷體" panose="03000509000000000000" pitchFamily="65" charset="-120"/>
              </a:rPr>
              <a:t>證據＋判刑＋懲罰</a:t>
            </a:r>
          </a:p>
          <a:p>
            <a:pPr eaLnBrk="1" hangingPunct="1"/>
            <a:endParaRPr lang="en-US" altLang="zh-TW">
              <a:latin typeface="標楷體" panose="03000509000000000000" pitchFamily="65" charset="-120"/>
              <a:ea typeface="標楷體" panose="03000509000000000000" pitchFamily="65" charset="-120"/>
            </a:endParaRPr>
          </a:p>
          <a:p>
            <a:pPr eaLnBrk="1" hangingPunct="1"/>
            <a:r>
              <a:rPr lang="zh-TW" altLang="en-US">
                <a:latin typeface="標楷體" panose="03000509000000000000" pitchFamily="65" charset="-120"/>
                <a:ea typeface="標楷體" panose="03000509000000000000" pitchFamily="65" charset="-120"/>
              </a:rPr>
              <a:t>從</a:t>
            </a:r>
            <a:r>
              <a:rPr lang="zh-TW" altLang="en-US" b="1">
                <a:solidFill>
                  <a:srgbClr val="FF0000"/>
                </a:solidFill>
                <a:latin typeface="標楷體" panose="03000509000000000000" pitchFamily="65" charset="-120"/>
                <a:ea typeface="標楷體" panose="03000509000000000000" pitchFamily="65" charset="-120"/>
              </a:rPr>
              <a:t>使犯錯者定罪</a:t>
            </a:r>
            <a:r>
              <a:rPr lang="zh-TW" altLang="en-US" b="1">
                <a:latin typeface="標楷體" panose="03000509000000000000" pitchFamily="65" charset="-120"/>
                <a:ea typeface="標楷體" panose="03000509000000000000" pitchFamily="65" charset="-120"/>
              </a:rPr>
              <a:t>模式</a:t>
            </a:r>
            <a:r>
              <a:rPr lang="zh-TW" altLang="en-US">
                <a:latin typeface="標楷體" panose="03000509000000000000" pitchFamily="65" charset="-120"/>
                <a:ea typeface="標楷體" panose="03000509000000000000" pitchFamily="65" charset="-120"/>
              </a:rPr>
              <a:t>→</a:t>
            </a:r>
            <a:r>
              <a:rPr lang="zh-TW" altLang="en-US" b="1">
                <a:latin typeface="標楷體" panose="03000509000000000000" pitchFamily="65" charset="-120"/>
                <a:ea typeface="標楷體" panose="03000509000000000000" pitchFamily="65" charset="-120"/>
              </a:rPr>
              <a:t>採取</a:t>
            </a:r>
            <a:r>
              <a:rPr lang="zh-TW" altLang="en-US" b="1">
                <a:solidFill>
                  <a:srgbClr val="FF0000"/>
                </a:solidFill>
                <a:latin typeface="標楷體" panose="03000509000000000000" pitchFamily="65" charset="-120"/>
                <a:ea typeface="標楷體" panose="03000509000000000000" pitchFamily="65" charset="-120"/>
              </a:rPr>
              <a:t>賠償與恢復原狀</a:t>
            </a:r>
            <a:r>
              <a:rPr lang="zh-TW" altLang="en-US" b="1">
                <a:latin typeface="標楷體" panose="03000509000000000000" pitchFamily="65" charset="-120"/>
                <a:ea typeface="標楷體" panose="03000509000000000000" pitchFamily="65" charset="-120"/>
              </a:rPr>
              <a:t>之觀念</a:t>
            </a:r>
            <a:endParaRPr lang="en-US" altLang="zh-TW" b="1">
              <a:latin typeface="標楷體" panose="03000509000000000000" pitchFamily="65" charset="-120"/>
              <a:ea typeface="標楷體" panose="03000509000000000000" pitchFamily="65" charset="-120"/>
            </a:endParaRPr>
          </a:p>
          <a:p>
            <a:pPr eaLnBrk="1" hangingPunct="1"/>
            <a:r>
              <a:rPr lang="zh-TW" altLang="en-US">
                <a:latin typeface="標楷體" panose="03000509000000000000" pitchFamily="65" charset="-120"/>
                <a:ea typeface="標楷體" panose="03000509000000000000" pitchFamily="65" charset="-120"/>
              </a:rPr>
              <a:t>做錯不可恥，可恥的是</a:t>
            </a:r>
            <a:r>
              <a:rPr lang="zh-TW" altLang="en-US" b="1">
                <a:solidFill>
                  <a:srgbClr val="FF0000"/>
                </a:solidFill>
                <a:latin typeface="標楷體" panose="03000509000000000000" pitchFamily="65" charset="-120"/>
                <a:ea typeface="標楷體" panose="03000509000000000000" pitchFamily="65" charset="-120"/>
              </a:rPr>
              <a:t>自己不知道錯在哪裡</a:t>
            </a:r>
            <a:r>
              <a:rPr lang="zh-TW" altLang="en-US" b="1">
                <a:latin typeface="標楷體" panose="03000509000000000000" pitchFamily="65" charset="-120"/>
                <a:ea typeface="標楷體" panose="03000509000000000000" pitchFamily="65" charset="-120"/>
              </a:rPr>
              <a:t>？</a:t>
            </a:r>
          </a:p>
        </p:txBody>
      </p:sp>
    </p:spTree>
    <p:extLst>
      <p:ext uri="{BB962C8B-B14F-4D97-AF65-F5344CB8AC3E}">
        <p14:creationId xmlns:p14="http://schemas.microsoft.com/office/powerpoint/2010/main" val="19329836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a:xfrm>
            <a:off x="1992314" y="620713"/>
            <a:ext cx="6624637" cy="1143000"/>
          </a:xfrm>
        </p:spPr>
        <p:txBody>
          <a:bodyPr>
            <a:normAutofit fontScale="90000"/>
          </a:bodyPr>
          <a:lstStyle/>
          <a:p>
            <a:pPr>
              <a:defRPr/>
            </a:pPr>
            <a:r>
              <a:rPr lang="en-US" altLang="zh-TW" sz="7200" b="1" dirty="0">
                <a:latin typeface="標楷體" pitchFamily="65" charset="-120"/>
                <a:ea typeface="標楷體" pitchFamily="65" charset="-120"/>
              </a:rPr>
              <a:t>Real Justice</a:t>
            </a:r>
            <a:endParaRPr lang="zh-TW" altLang="en-US" sz="7200" b="1" dirty="0">
              <a:latin typeface="標楷體" pitchFamily="65" charset="-120"/>
              <a:ea typeface="標楷體" pitchFamily="65" charset="-120"/>
            </a:endParaRPr>
          </a:p>
        </p:txBody>
      </p:sp>
      <p:sp>
        <p:nvSpPr>
          <p:cNvPr id="20483" name="內容版面配置區 2"/>
          <p:cNvSpPr>
            <a:spLocks noGrp="1"/>
          </p:cNvSpPr>
          <p:nvPr>
            <p:ph sz="quarter" idx="1"/>
          </p:nvPr>
        </p:nvSpPr>
        <p:spPr>
          <a:xfrm>
            <a:off x="1847850" y="2565400"/>
            <a:ext cx="7931150" cy="2376488"/>
          </a:xfrm>
        </p:spPr>
        <p:txBody>
          <a:bodyPr>
            <a:normAutofit fontScale="85000" lnSpcReduction="10000"/>
          </a:bodyPr>
          <a:lstStyle/>
          <a:p>
            <a:pPr algn="ctr">
              <a:lnSpc>
                <a:spcPts val="5000"/>
              </a:lnSpc>
              <a:buNone/>
            </a:pPr>
            <a:r>
              <a:rPr lang="zh-TW" altLang="en-US" b="1">
                <a:latin typeface="標楷體" panose="03000509000000000000" pitchFamily="65" charset="-120"/>
                <a:ea typeface="標楷體" panose="03000509000000000000" pitchFamily="65" charset="-120"/>
              </a:rPr>
              <a:t>修復式正義</a:t>
            </a:r>
            <a:r>
              <a:rPr lang="en-US" altLang="zh-TW" b="1">
                <a:latin typeface="標楷體" panose="03000509000000000000" pitchFamily="65" charset="-120"/>
                <a:ea typeface="標楷體" panose="03000509000000000000" pitchFamily="65" charset="-120"/>
              </a:rPr>
              <a:t>or</a:t>
            </a:r>
            <a:r>
              <a:rPr lang="zh-TW" altLang="en-US" b="1">
                <a:latin typeface="標楷體" panose="03000509000000000000" pitchFamily="65" charset="-120"/>
                <a:ea typeface="標楷體" panose="03000509000000000000" pitchFamily="65" charset="-120"/>
              </a:rPr>
              <a:t>修復式司法是</a:t>
            </a:r>
            <a:endParaRPr lang="en-US" altLang="zh-TW" b="1">
              <a:latin typeface="標楷體" panose="03000509000000000000" pitchFamily="65" charset="-120"/>
              <a:ea typeface="標楷體" panose="03000509000000000000" pitchFamily="65" charset="-120"/>
            </a:endParaRPr>
          </a:p>
          <a:p>
            <a:pPr algn="ctr">
              <a:lnSpc>
                <a:spcPts val="5000"/>
              </a:lnSpc>
              <a:buNone/>
            </a:pPr>
            <a:r>
              <a:rPr lang="zh-TW" altLang="en-US" b="1">
                <a:latin typeface="標楷體" panose="03000509000000000000" pitchFamily="65" charset="-120"/>
                <a:ea typeface="標楷體" panose="03000509000000000000" pitchFamily="65" charset="-120"/>
              </a:rPr>
              <a:t>以</a:t>
            </a:r>
            <a:r>
              <a:rPr lang="zh-TW" altLang="en-US" sz="3000" b="1">
                <a:solidFill>
                  <a:srgbClr val="FF0000"/>
                </a:solidFill>
                <a:latin typeface="標楷體" panose="03000509000000000000" pitchFamily="65" charset="-120"/>
                <a:ea typeface="標楷體" panose="03000509000000000000" pitchFamily="65" charset="-120"/>
              </a:rPr>
              <a:t>社會、教育</a:t>
            </a:r>
            <a:r>
              <a:rPr lang="zh-TW" altLang="en-US" b="1">
                <a:latin typeface="標楷體" panose="03000509000000000000" pitchFamily="65" charset="-120"/>
                <a:ea typeface="標楷體" panose="03000509000000000000" pitchFamily="65" charset="-120"/>
              </a:rPr>
              <a:t>的觀點來處理犯罪問題，</a:t>
            </a:r>
            <a:endParaRPr lang="en-US" altLang="zh-TW" b="1">
              <a:latin typeface="標楷體" panose="03000509000000000000" pitchFamily="65" charset="-120"/>
              <a:ea typeface="標楷體" panose="03000509000000000000" pitchFamily="65" charset="-120"/>
            </a:endParaRPr>
          </a:p>
          <a:p>
            <a:pPr algn="ctr">
              <a:lnSpc>
                <a:spcPts val="5000"/>
              </a:lnSpc>
              <a:buNone/>
            </a:pPr>
            <a:r>
              <a:rPr lang="zh-TW" altLang="en-US" b="1">
                <a:latin typeface="標楷體" panose="03000509000000000000" pitchFamily="65" charset="-120"/>
                <a:ea typeface="標楷體" panose="03000509000000000000" pitchFamily="65" charset="-120"/>
              </a:rPr>
              <a:t>而</a:t>
            </a:r>
            <a:r>
              <a:rPr lang="zh-TW" altLang="en-US" b="1" u="sng">
                <a:latin typeface="標楷體" panose="03000509000000000000" pitchFamily="65" charset="-120"/>
                <a:ea typeface="標楷體" panose="03000509000000000000" pitchFamily="65" charset="-120"/>
              </a:rPr>
              <a:t>不是全以第一元或第二元法律</a:t>
            </a:r>
            <a:r>
              <a:rPr lang="zh-TW" altLang="en-US" b="1">
                <a:latin typeface="標楷體" panose="03000509000000000000" pitchFamily="65" charset="-120"/>
                <a:ea typeface="標楷體" panose="03000509000000000000" pitchFamily="65" charset="-120"/>
              </a:rPr>
              <a:t>觀點來處理犯罪的問題。</a:t>
            </a:r>
          </a:p>
        </p:txBody>
      </p:sp>
      <p:pic>
        <p:nvPicPr>
          <p:cNvPr id="16390" name="Picture 6" descr="「Real Justice+logo」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l="26439" t="17767" r="14614" b="25204"/>
          <a:stretch/>
        </p:blipFill>
        <p:spPr bwMode="auto">
          <a:xfrm>
            <a:off x="7104113" y="620689"/>
            <a:ext cx="2951749" cy="16023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5770624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5" descr="F:\桌布集\314 (1756x124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07" name="Group 2"/>
          <p:cNvGrpSpPr>
            <a:grpSpLocks/>
          </p:cNvGrpSpPr>
          <p:nvPr/>
        </p:nvGrpSpPr>
        <p:grpSpPr bwMode="auto">
          <a:xfrm>
            <a:off x="2855913" y="1341438"/>
            <a:ext cx="6557962" cy="4291012"/>
            <a:chOff x="1443" y="1680"/>
            <a:chExt cx="2706" cy="1854"/>
          </a:xfrm>
        </p:grpSpPr>
        <p:sp>
          <p:nvSpPr>
            <p:cNvPr id="21517" name="Freeform 3"/>
            <p:cNvSpPr>
              <a:spLocks/>
            </p:cNvSpPr>
            <p:nvPr/>
          </p:nvSpPr>
          <p:spPr bwMode="gray">
            <a:xfrm>
              <a:off x="1851" y="2634"/>
              <a:ext cx="2298" cy="900"/>
            </a:xfrm>
            <a:custGeom>
              <a:avLst/>
              <a:gdLst>
                <a:gd name="T0" fmla="*/ 531 w 2298"/>
                <a:gd name="T1" fmla="*/ 361 h 900"/>
                <a:gd name="T2" fmla="*/ 999 w 2298"/>
                <a:gd name="T3" fmla="*/ 406 h 900"/>
                <a:gd name="T4" fmla="*/ 1547 w 2298"/>
                <a:gd name="T5" fmla="*/ 188 h 900"/>
                <a:gd name="T6" fmla="*/ 1325 w 2298"/>
                <a:gd name="T7" fmla="*/ 131 h 900"/>
                <a:gd name="T8" fmla="*/ 2005 w 2298"/>
                <a:gd name="T9" fmla="*/ 0 h 900"/>
                <a:gd name="T10" fmla="*/ 2298 w 2298"/>
                <a:gd name="T11" fmla="*/ 425 h 900"/>
                <a:gd name="T12" fmla="*/ 2054 w 2298"/>
                <a:gd name="T13" fmla="*/ 340 h 900"/>
                <a:gd name="T14" fmla="*/ 1120 w 2298"/>
                <a:gd name="T15" fmla="*/ 816 h 900"/>
                <a:gd name="T16" fmla="*/ 0 w 2298"/>
                <a:gd name="T17" fmla="*/ 608 h 900"/>
                <a:gd name="T18" fmla="*/ 401 w 2298"/>
                <a:gd name="T19" fmla="*/ 633 h 900"/>
                <a:gd name="T20" fmla="*/ 531 w 2298"/>
                <a:gd name="T21" fmla="*/ 361 h 9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98"/>
                <a:gd name="T34" fmla="*/ 0 h 900"/>
                <a:gd name="T35" fmla="*/ 2298 w 2298"/>
                <a:gd name="T36" fmla="*/ 900 h 9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98" h="900">
                  <a:moveTo>
                    <a:pt x="531" y="361"/>
                  </a:moveTo>
                  <a:cubicBezTo>
                    <a:pt x="623" y="386"/>
                    <a:pt x="670" y="427"/>
                    <a:pt x="999" y="406"/>
                  </a:cubicBezTo>
                  <a:cubicBezTo>
                    <a:pt x="1329" y="385"/>
                    <a:pt x="1493" y="233"/>
                    <a:pt x="1547" y="188"/>
                  </a:cubicBezTo>
                  <a:lnTo>
                    <a:pt x="1325" y="131"/>
                  </a:lnTo>
                  <a:lnTo>
                    <a:pt x="2005" y="0"/>
                  </a:lnTo>
                  <a:lnTo>
                    <a:pt x="2298" y="425"/>
                  </a:lnTo>
                  <a:lnTo>
                    <a:pt x="2054" y="340"/>
                  </a:lnTo>
                  <a:cubicBezTo>
                    <a:pt x="1934" y="456"/>
                    <a:pt x="1774" y="732"/>
                    <a:pt x="1120" y="816"/>
                  </a:cubicBezTo>
                  <a:cubicBezTo>
                    <a:pt x="466" y="900"/>
                    <a:pt x="119" y="633"/>
                    <a:pt x="0" y="608"/>
                  </a:cubicBezTo>
                  <a:lnTo>
                    <a:pt x="401" y="633"/>
                  </a:lnTo>
                  <a:lnTo>
                    <a:pt x="531" y="361"/>
                  </a:lnTo>
                  <a:close/>
                </a:path>
              </a:pathLst>
            </a:custGeom>
            <a:solidFill>
              <a:srgbClr val="C0C0C0">
                <a:alpha val="5803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1518" name="Freeform 4"/>
            <p:cNvSpPr>
              <a:spLocks/>
            </p:cNvSpPr>
            <p:nvPr/>
          </p:nvSpPr>
          <p:spPr bwMode="gray">
            <a:xfrm>
              <a:off x="2281" y="1680"/>
              <a:ext cx="1863" cy="1144"/>
            </a:xfrm>
            <a:custGeom>
              <a:avLst/>
              <a:gdLst>
                <a:gd name="T0" fmla="*/ 474 w 1863"/>
                <a:gd name="T1" fmla="*/ 211 h 1144"/>
                <a:gd name="T2" fmla="*/ 463 w 1863"/>
                <a:gd name="T3" fmla="*/ 0 h 1144"/>
                <a:gd name="T4" fmla="*/ 0 w 1863"/>
                <a:gd name="T5" fmla="*/ 404 h 1144"/>
                <a:gd name="T6" fmla="*/ 498 w 1863"/>
                <a:gd name="T7" fmla="*/ 815 h 1144"/>
                <a:gd name="T8" fmla="*/ 490 w 1863"/>
                <a:gd name="T9" fmla="*/ 580 h 1144"/>
                <a:gd name="T10" fmla="*/ 1020 w 1863"/>
                <a:gd name="T11" fmla="*/ 663 h 1144"/>
                <a:gd name="T12" fmla="*/ 1200 w 1863"/>
                <a:gd name="T13" fmla="*/ 982 h 1144"/>
                <a:gd name="T14" fmla="*/ 1608 w 1863"/>
                <a:gd name="T15" fmla="*/ 911 h 1144"/>
                <a:gd name="T16" fmla="*/ 1762 w 1863"/>
                <a:gd name="T17" fmla="*/ 1144 h 1144"/>
                <a:gd name="T18" fmla="*/ 1739 w 1863"/>
                <a:gd name="T19" fmla="*/ 701 h 1144"/>
                <a:gd name="T20" fmla="*/ 1196 w 1863"/>
                <a:gd name="T21" fmla="*/ 296 h 1144"/>
                <a:gd name="T22" fmla="*/ 474 w 1863"/>
                <a:gd name="T23" fmla="*/ 211 h 11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63"/>
                <a:gd name="T37" fmla="*/ 0 h 1144"/>
                <a:gd name="T38" fmla="*/ 1863 w 1863"/>
                <a:gd name="T39" fmla="*/ 1144 h 11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63" h="1144">
                  <a:moveTo>
                    <a:pt x="474" y="211"/>
                  </a:moveTo>
                  <a:lnTo>
                    <a:pt x="463" y="0"/>
                  </a:lnTo>
                  <a:lnTo>
                    <a:pt x="0" y="404"/>
                  </a:lnTo>
                  <a:lnTo>
                    <a:pt x="498" y="815"/>
                  </a:lnTo>
                  <a:lnTo>
                    <a:pt x="490" y="580"/>
                  </a:lnTo>
                  <a:cubicBezTo>
                    <a:pt x="577" y="555"/>
                    <a:pt x="902" y="596"/>
                    <a:pt x="1020" y="663"/>
                  </a:cubicBezTo>
                  <a:cubicBezTo>
                    <a:pt x="1239" y="776"/>
                    <a:pt x="1189" y="964"/>
                    <a:pt x="1200" y="982"/>
                  </a:cubicBezTo>
                  <a:lnTo>
                    <a:pt x="1608" y="911"/>
                  </a:lnTo>
                  <a:lnTo>
                    <a:pt x="1762" y="1144"/>
                  </a:lnTo>
                  <a:cubicBezTo>
                    <a:pt x="1783" y="1109"/>
                    <a:pt x="1863" y="914"/>
                    <a:pt x="1739" y="701"/>
                  </a:cubicBezTo>
                  <a:cubicBezTo>
                    <a:pt x="1615" y="488"/>
                    <a:pt x="1492" y="406"/>
                    <a:pt x="1196" y="296"/>
                  </a:cubicBezTo>
                  <a:cubicBezTo>
                    <a:pt x="900" y="186"/>
                    <a:pt x="474" y="211"/>
                    <a:pt x="474" y="211"/>
                  </a:cubicBezTo>
                  <a:close/>
                </a:path>
              </a:pathLst>
            </a:custGeom>
            <a:solidFill>
              <a:srgbClr val="C0C0C0">
                <a:alpha val="5803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1519" name="Freeform 5"/>
            <p:cNvSpPr>
              <a:spLocks/>
            </p:cNvSpPr>
            <p:nvPr/>
          </p:nvSpPr>
          <p:spPr bwMode="gray">
            <a:xfrm>
              <a:off x="1443" y="1934"/>
              <a:ext cx="1018" cy="1289"/>
            </a:xfrm>
            <a:custGeom>
              <a:avLst/>
              <a:gdLst>
                <a:gd name="T0" fmla="*/ 0 w 1018"/>
                <a:gd name="T1" fmla="*/ 1220 h 1289"/>
                <a:gd name="T2" fmla="*/ 774 w 1018"/>
                <a:gd name="T3" fmla="*/ 1289 h 1289"/>
                <a:gd name="T4" fmla="*/ 966 w 1018"/>
                <a:gd name="T5" fmla="*/ 866 h 1289"/>
                <a:gd name="T6" fmla="*/ 733 w 1018"/>
                <a:gd name="T7" fmla="*/ 935 h 1289"/>
                <a:gd name="T8" fmla="*/ 602 w 1018"/>
                <a:gd name="T9" fmla="*/ 629 h 1289"/>
                <a:gd name="T10" fmla="*/ 1018 w 1018"/>
                <a:gd name="T11" fmla="*/ 346 h 1289"/>
                <a:gd name="T12" fmla="*/ 777 w 1018"/>
                <a:gd name="T13" fmla="*/ 156 h 1289"/>
                <a:gd name="T14" fmla="*/ 976 w 1018"/>
                <a:gd name="T15" fmla="*/ 0 h 1289"/>
                <a:gd name="T16" fmla="*/ 346 w 1018"/>
                <a:gd name="T17" fmla="*/ 233 h 1289"/>
                <a:gd name="T18" fmla="*/ 21 w 1018"/>
                <a:gd name="T19" fmla="*/ 669 h 1289"/>
                <a:gd name="T20" fmla="*/ 209 w 1018"/>
                <a:gd name="T21" fmla="*/ 1139 h 1289"/>
                <a:gd name="T22" fmla="*/ 0 w 1018"/>
                <a:gd name="T23" fmla="*/ 1220 h 1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8"/>
                <a:gd name="T37" fmla="*/ 0 h 1289"/>
                <a:gd name="T38" fmla="*/ 1018 w 1018"/>
                <a:gd name="T39" fmla="*/ 1289 h 1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8" h="1289">
                  <a:moveTo>
                    <a:pt x="0" y="1220"/>
                  </a:moveTo>
                  <a:lnTo>
                    <a:pt x="774" y="1289"/>
                  </a:lnTo>
                  <a:lnTo>
                    <a:pt x="966" y="866"/>
                  </a:lnTo>
                  <a:lnTo>
                    <a:pt x="733" y="935"/>
                  </a:lnTo>
                  <a:cubicBezTo>
                    <a:pt x="672" y="896"/>
                    <a:pt x="552" y="799"/>
                    <a:pt x="602" y="629"/>
                  </a:cubicBezTo>
                  <a:cubicBezTo>
                    <a:pt x="653" y="458"/>
                    <a:pt x="984" y="345"/>
                    <a:pt x="1018" y="346"/>
                  </a:cubicBezTo>
                  <a:lnTo>
                    <a:pt x="777" y="156"/>
                  </a:lnTo>
                  <a:lnTo>
                    <a:pt x="976" y="0"/>
                  </a:lnTo>
                  <a:cubicBezTo>
                    <a:pt x="727" y="41"/>
                    <a:pt x="502" y="123"/>
                    <a:pt x="346" y="233"/>
                  </a:cubicBezTo>
                  <a:cubicBezTo>
                    <a:pt x="189" y="343"/>
                    <a:pt x="44" y="517"/>
                    <a:pt x="21" y="669"/>
                  </a:cubicBezTo>
                  <a:cubicBezTo>
                    <a:pt x="7" y="814"/>
                    <a:pt x="62" y="1010"/>
                    <a:pt x="209" y="1139"/>
                  </a:cubicBezTo>
                  <a:lnTo>
                    <a:pt x="0" y="1220"/>
                  </a:lnTo>
                  <a:close/>
                </a:path>
              </a:pathLst>
            </a:custGeom>
            <a:solidFill>
              <a:srgbClr val="C0C0C0">
                <a:alpha val="5803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grpSp>
      <p:sp>
        <p:nvSpPr>
          <p:cNvPr id="9" name="Freeform 8"/>
          <p:cNvSpPr>
            <a:spLocks/>
          </p:cNvSpPr>
          <p:nvPr/>
        </p:nvSpPr>
        <p:spPr bwMode="ltGray">
          <a:xfrm>
            <a:off x="3792538" y="3417889"/>
            <a:ext cx="5649912" cy="2027237"/>
          </a:xfrm>
          <a:custGeom>
            <a:avLst/>
            <a:gdLst/>
            <a:ahLst/>
            <a:cxnLst>
              <a:cxn ang="0">
                <a:pos x="531" y="361"/>
              </a:cxn>
              <a:cxn ang="0">
                <a:pos x="999" y="406"/>
              </a:cxn>
              <a:cxn ang="0">
                <a:pos x="1547" y="188"/>
              </a:cxn>
              <a:cxn ang="0">
                <a:pos x="1325" y="131"/>
              </a:cxn>
              <a:cxn ang="0">
                <a:pos x="2005" y="0"/>
              </a:cxn>
              <a:cxn ang="0">
                <a:pos x="2298" y="425"/>
              </a:cxn>
              <a:cxn ang="0">
                <a:pos x="2054" y="340"/>
              </a:cxn>
              <a:cxn ang="0">
                <a:pos x="1120" y="816"/>
              </a:cxn>
              <a:cxn ang="0">
                <a:pos x="0" y="608"/>
              </a:cxn>
              <a:cxn ang="0">
                <a:pos x="401" y="633"/>
              </a:cxn>
              <a:cxn ang="0">
                <a:pos x="531" y="361"/>
              </a:cxn>
            </a:cxnLst>
            <a:rect l="0" t="0" r="r" b="b"/>
            <a:pathLst>
              <a:path w="2298" h="900">
                <a:moveTo>
                  <a:pt x="531" y="361"/>
                </a:moveTo>
                <a:cubicBezTo>
                  <a:pt x="623" y="386"/>
                  <a:pt x="670" y="427"/>
                  <a:pt x="999" y="406"/>
                </a:cubicBezTo>
                <a:cubicBezTo>
                  <a:pt x="1329" y="385"/>
                  <a:pt x="1493" y="233"/>
                  <a:pt x="1547" y="188"/>
                </a:cubicBezTo>
                <a:lnTo>
                  <a:pt x="1325" y="131"/>
                </a:lnTo>
                <a:lnTo>
                  <a:pt x="2005" y="0"/>
                </a:lnTo>
                <a:lnTo>
                  <a:pt x="2298" y="425"/>
                </a:lnTo>
                <a:lnTo>
                  <a:pt x="2054" y="340"/>
                </a:lnTo>
                <a:cubicBezTo>
                  <a:pt x="1934" y="456"/>
                  <a:pt x="1774" y="732"/>
                  <a:pt x="1120" y="816"/>
                </a:cubicBezTo>
                <a:cubicBezTo>
                  <a:pt x="466" y="900"/>
                  <a:pt x="119" y="633"/>
                  <a:pt x="0" y="608"/>
                </a:cubicBezTo>
                <a:lnTo>
                  <a:pt x="401" y="633"/>
                </a:lnTo>
                <a:lnTo>
                  <a:pt x="531" y="361"/>
                </a:lnTo>
                <a:close/>
              </a:path>
            </a:pathLst>
          </a:custGeom>
          <a:solidFill>
            <a:schemeClr val="accent3">
              <a:lumMod val="75000"/>
            </a:schemeClr>
          </a:solidFill>
          <a:ln w="9525">
            <a:noFill/>
            <a:round/>
            <a:headEnd/>
            <a:tailEnd/>
          </a:ln>
          <a:effectLst/>
        </p:spPr>
        <p:txBody>
          <a:bodyPr/>
          <a:lstStyle/>
          <a:p>
            <a:pPr eaLnBrk="1" hangingPunct="1">
              <a:defRPr/>
            </a:pPr>
            <a:endParaRPr lang="zh-TW" altLang="en-US">
              <a:latin typeface="Arial" charset="0"/>
            </a:endParaRPr>
          </a:p>
        </p:txBody>
      </p:sp>
      <p:sp>
        <p:nvSpPr>
          <p:cNvPr id="21509" name="Freeform 9"/>
          <p:cNvSpPr>
            <a:spLocks/>
          </p:cNvSpPr>
          <p:nvPr/>
        </p:nvSpPr>
        <p:spPr bwMode="ltGray">
          <a:xfrm>
            <a:off x="4899026" y="1268413"/>
            <a:ext cx="4581525" cy="2578100"/>
          </a:xfrm>
          <a:custGeom>
            <a:avLst/>
            <a:gdLst>
              <a:gd name="T0" fmla="*/ 2147483646 w 1863"/>
              <a:gd name="T1" fmla="*/ 2147483646 h 1144"/>
              <a:gd name="T2" fmla="*/ 2147483646 w 1863"/>
              <a:gd name="T3" fmla="*/ 0 h 1144"/>
              <a:gd name="T4" fmla="*/ 0 w 1863"/>
              <a:gd name="T5" fmla="*/ 2147483646 h 1144"/>
              <a:gd name="T6" fmla="*/ 2147483646 w 1863"/>
              <a:gd name="T7" fmla="*/ 2147483646 h 1144"/>
              <a:gd name="T8" fmla="*/ 2147483646 w 1863"/>
              <a:gd name="T9" fmla="*/ 2147483646 h 1144"/>
              <a:gd name="T10" fmla="*/ 2147483646 w 1863"/>
              <a:gd name="T11" fmla="*/ 2147483646 h 1144"/>
              <a:gd name="T12" fmla="*/ 2147483646 w 1863"/>
              <a:gd name="T13" fmla="*/ 2147483646 h 1144"/>
              <a:gd name="T14" fmla="*/ 2147483646 w 1863"/>
              <a:gd name="T15" fmla="*/ 2147483646 h 1144"/>
              <a:gd name="T16" fmla="*/ 2147483646 w 1863"/>
              <a:gd name="T17" fmla="*/ 2147483646 h 1144"/>
              <a:gd name="T18" fmla="*/ 2147483646 w 1863"/>
              <a:gd name="T19" fmla="*/ 2147483646 h 1144"/>
              <a:gd name="T20" fmla="*/ 2147483646 w 1863"/>
              <a:gd name="T21" fmla="*/ 2147483646 h 1144"/>
              <a:gd name="T22" fmla="*/ 2147483646 w 1863"/>
              <a:gd name="T23" fmla="*/ 2147483646 h 11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63"/>
              <a:gd name="T37" fmla="*/ 0 h 1144"/>
              <a:gd name="T38" fmla="*/ 1863 w 1863"/>
              <a:gd name="T39" fmla="*/ 1144 h 11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63" h="1144">
                <a:moveTo>
                  <a:pt x="474" y="211"/>
                </a:moveTo>
                <a:lnTo>
                  <a:pt x="463" y="0"/>
                </a:lnTo>
                <a:lnTo>
                  <a:pt x="0" y="404"/>
                </a:lnTo>
                <a:lnTo>
                  <a:pt x="498" y="815"/>
                </a:lnTo>
                <a:lnTo>
                  <a:pt x="490" y="580"/>
                </a:lnTo>
                <a:cubicBezTo>
                  <a:pt x="577" y="555"/>
                  <a:pt x="902" y="596"/>
                  <a:pt x="1020" y="663"/>
                </a:cubicBezTo>
                <a:cubicBezTo>
                  <a:pt x="1239" y="776"/>
                  <a:pt x="1189" y="964"/>
                  <a:pt x="1200" y="982"/>
                </a:cubicBezTo>
                <a:lnTo>
                  <a:pt x="1608" y="911"/>
                </a:lnTo>
                <a:lnTo>
                  <a:pt x="1762" y="1144"/>
                </a:lnTo>
                <a:cubicBezTo>
                  <a:pt x="1783" y="1109"/>
                  <a:pt x="1863" y="914"/>
                  <a:pt x="1739" y="701"/>
                </a:cubicBezTo>
                <a:cubicBezTo>
                  <a:pt x="1615" y="488"/>
                  <a:pt x="1492" y="406"/>
                  <a:pt x="1196" y="296"/>
                </a:cubicBezTo>
                <a:cubicBezTo>
                  <a:pt x="900" y="186"/>
                  <a:pt x="474" y="211"/>
                  <a:pt x="474" y="211"/>
                </a:cubicBez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1510" name="Freeform 10"/>
          <p:cNvSpPr>
            <a:spLocks/>
          </p:cNvSpPr>
          <p:nvPr/>
        </p:nvSpPr>
        <p:spPr bwMode="ltGray">
          <a:xfrm>
            <a:off x="2816225" y="1841501"/>
            <a:ext cx="2503488" cy="2905125"/>
          </a:xfrm>
          <a:custGeom>
            <a:avLst/>
            <a:gdLst>
              <a:gd name="T0" fmla="*/ 0 w 1018"/>
              <a:gd name="T1" fmla="*/ 2147483646 h 1289"/>
              <a:gd name="T2" fmla="*/ 2147483646 w 1018"/>
              <a:gd name="T3" fmla="*/ 2147483646 h 1289"/>
              <a:gd name="T4" fmla="*/ 2147483646 w 1018"/>
              <a:gd name="T5" fmla="*/ 2147483646 h 1289"/>
              <a:gd name="T6" fmla="*/ 2147483646 w 1018"/>
              <a:gd name="T7" fmla="*/ 2147483646 h 1289"/>
              <a:gd name="T8" fmla="*/ 2147483646 w 1018"/>
              <a:gd name="T9" fmla="*/ 2147483646 h 1289"/>
              <a:gd name="T10" fmla="*/ 2147483646 w 1018"/>
              <a:gd name="T11" fmla="*/ 2147483646 h 1289"/>
              <a:gd name="T12" fmla="*/ 2147483646 w 1018"/>
              <a:gd name="T13" fmla="*/ 2147483646 h 1289"/>
              <a:gd name="T14" fmla="*/ 2147483646 w 1018"/>
              <a:gd name="T15" fmla="*/ 0 h 1289"/>
              <a:gd name="T16" fmla="*/ 2147483646 w 1018"/>
              <a:gd name="T17" fmla="*/ 2147483646 h 1289"/>
              <a:gd name="T18" fmla="*/ 2147483646 w 1018"/>
              <a:gd name="T19" fmla="*/ 2147483646 h 1289"/>
              <a:gd name="T20" fmla="*/ 2147483646 w 1018"/>
              <a:gd name="T21" fmla="*/ 2147483646 h 1289"/>
              <a:gd name="T22" fmla="*/ 0 w 1018"/>
              <a:gd name="T23" fmla="*/ 2147483646 h 1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8"/>
              <a:gd name="T37" fmla="*/ 0 h 1289"/>
              <a:gd name="T38" fmla="*/ 1018 w 1018"/>
              <a:gd name="T39" fmla="*/ 1289 h 1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8" h="1289">
                <a:moveTo>
                  <a:pt x="0" y="1220"/>
                </a:moveTo>
                <a:lnTo>
                  <a:pt x="774" y="1289"/>
                </a:lnTo>
                <a:lnTo>
                  <a:pt x="966" y="866"/>
                </a:lnTo>
                <a:lnTo>
                  <a:pt x="733" y="935"/>
                </a:lnTo>
                <a:cubicBezTo>
                  <a:pt x="672" y="896"/>
                  <a:pt x="552" y="799"/>
                  <a:pt x="602" y="629"/>
                </a:cubicBezTo>
                <a:cubicBezTo>
                  <a:pt x="653" y="458"/>
                  <a:pt x="984" y="345"/>
                  <a:pt x="1018" y="346"/>
                </a:cubicBezTo>
                <a:lnTo>
                  <a:pt x="777" y="156"/>
                </a:lnTo>
                <a:lnTo>
                  <a:pt x="976" y="0"/>
                </a:lnTo>
                <a:cubicBezTo>
                  <a:pt x="727" y="41"/>
                  <a:pt x="502" y="123"/>
                  <a:pt x="346" y="233"/>
                </a:cubicBezTo>
                <a:cubicBezTo>
                  <a:pt x="189" y="343"/>
                  <a:pt x="44" y="517"/>
                  <a:pt x="21" y="669"/>
                </a:cubicBezTo>
                <a:cubicBezTo>
                  <a:pt x="7" y="814"/>
                  <a:pt x="62" y="1010"/>
                  <a:pt x="209" y="1139"/>
                </a:cubicBezTo>
                <a:lnTo>
                  <a:pt x="0" y="122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1511" name="文字方塊 15"/>
          <p:cNvSpPr txBox="1">
            <a:spLocks noChangeArrowheads="1"/>
          </p:cNvSpPr>
          <p:nvPr/>
        </p:nvSpPr>
        <p:spPr bwMode="auto">
          <a:xfrm>
            <a:off x="4583114" y="2938464"/>
            <a:ext cx="367347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r>
              <a:rPr lang="zh-TW" altLang="en-US" sz="5400" b="1">
                <a:solidFill>
                  <a:schemeClr val="bg1"/>
                </a:solidFill>
                <a:latin typeface="標楷體" panose="03000509000000000000" pitchFamily="65" charset="-120"/>
                <a:ea typeface="標楷體" panose="03000509000000000000" pitchFamily="65" charset="-120"/>
              </a:rPr>
              <a:t>刑法三元</a:t>
            </a:r>
          </a:p>
        </p:txBody>
      </p:sp>
      <p:sp>
        <p:nvSpPr>
          <p:cNvPr id="18" name="直線圖說文字 3 (加上框線和強調線) 17">
            <a:hlinkClick r:id="rId3" action="ppaction://hlinksldjump"/>
          </p:cNvPr>
          <p:cNvSpPr/>
          <p:nvPr/>
        </p:nvSpPr>
        <p:spPr>
          <a:xfrm flipH="1">
            <a:off x="1919289" y="404813"/>
            <a:ext cx="2376487" cy="1439862"/>
          </a:xfrm>
          <a:prstGeom prst="accentBorderCallout3">
            <a:avLst>
              <a:gd name="adj1" fmla="val 18750"/>
              <a:gd name="adj2" fmla="val -8333"/>
              <a:gd name="adj3" fmla="val 18750"/>
              <a:gd name="adj4" fmla="val -16667"/>
              <a:gd name="adj5" fmla="val 100000"/>
              <a:gd name="adj6" fmla="val -16667"/>
              <a:gd name="adj7" fmla="val 168141"/>
              <a:gd name="adj8" fmla="val -1391"/>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21513" name="矩形 18">
            <a:hlinkClick r:id="rId4" action="ppaction://hlinkfile"/>
          </p:cNvPr>
          <p:cNvSpPr>
            <a:spLocks noChangeArrowheads="1"/>
          </p:cNvSpPr>
          <p:nvPr/>
        </p:nvSpPr>
        <p:spPr bwMode="auto">
          <a:xfrm>
            <a:off x="1847851" y="476250"/>
            <a:ext cx="24923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algn="ctr" eaLnBrk="1" hangingPunct="1">
              <a:spcBef>
                <a:spcPct val="0"/>
              </a:spcBef>
              <a:buClrTx/>
              <a:buSzTx/>
              <a:buFont typeface="Wingdings" panose="05000000000000000000" pitchFamily="2" charset="2"/>
              <a:buNone/>
            </a:pPr>
            <a:r>
              <a:rPr lang="zh-TW" altLang="en-US" sz="3600" b="1">
                <a:latin typeface="Arial" panose="020B0604020202020204" pitchFamily="34" charset="0"/>
                <a:ea typeface="標楷體" panose="03000509000000000000" pitchFamily="65" charset="-120"/>
              </a:rPr>
              <a:t>第三元</a:t>
            </a:r>
            <a:endParaRPr lang="en-US" altLang="zh-TW" sz="3600" b="1">
              <a:latin typeface="Arial" panose="020B0604020202020204" pitchFamily="34" charset="0"/>
              <a:ea typeface="標楷體" panose="03000509000000000000" pitchFamily="65" charset="-120"/>
            </a:endParaRPr>
          </a:p>
          <a:p>
            <a:pPr algn="ctr" eaLnBrk="1" hangingPunct="1">
              <a:spcBef>
                <a:spcPct val="0"/>
              </a:spcBef>
              <a:buClrTx/>
              <a:buSzTx/>
              <a:buFont typeface="Wingdings" panose="05000000000000000000" pitchFamily="2" charset="2"/>
              <a:buNone/>
            </a:pPr>
            <a:r>
              <a:rPr lang="zh-TW" altLang="en-US" sz="3600" b="1">
                <a:latin typeface="Arial" panose="020B0604020202020204" pitchFamily="34" charset="0"/>
                <a:ea typeface="標楷體" panose="03000509000000000000" pitchFamily="65" charset="-120"/>
              </a:rPr>
              <a:t>修復式正義</a:t>
            </a:r>
          </a:p>
        </p:txBody>
      </p:sp>
      <p:sp>
        <p:nvSpPr>
          <p:cNvPr id="20" name="直線圖說文字 3 (加上框線和強調線) 19">
            <a:hlinkClick r:id="rId5" action="ppaction://hlinksldjump"/>
          </p:cNvPr>
          <p:cNvSpPr/>
          <p:nvPr/>
        </p:nvSpPr>
        <p:spPr>
          <a:xfrm>
            <a:off x="8220076" y="404813"/>
            <a:ext cx="2124075" cy="1439862"/>
          </a:xfrm>
          <a:prstGeom prst="accentBorderCallout3">
            <a:avLst>
              <a:gd name="adj1" fmla="val 18750"/>
              <a:gd name="adj2" fmla="val -8333"/>
              <a:gd name="adj3" fmla="val 18750"/>
              <a:gd name="adj4" fmla="val -16667"/>
              <a:gd name="adj5" fmla="val 100000"/>
              <a:gd name="adj6" fmla="val -16667"/>
              <a:gd name="adj7" fmla="val 150923"/>
              <a:gd name="adj8" fmla="val -15257"/>
            </a:avLst>
          </a:prstGeom>
          <a:solidFill>
            <a:schemeClr val="bg1"/>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3600" b="1" dirty="0">
                <a:solidFill>
                  <a:schemeClr val="tx1"/>
                </a:solidFill>
                <a:ea typeface="標楷體" pitchFamily="65" charset="-120"/>
              </a:rPr>
              <a:t>第一元</a:t>
            </a:r>
            <a:endParaRPr lang="en-US" altLang="zh-TW" sz="3600" b="1" dirty="0">
              <a:solidFill>
                <a:schemeClr val="tx1"/>
              </a:solidFill>
              <a:ea typeface="標楷體" pitchFamily="65" charset="-120"/>
            </a:endParaRPr>
          </a:p>
          <a:p>
            <a:pPr algn="ctr">
              <a:defRPr/>
            </a:pPr>
            <a:r>
              <a:rPr lang="zh-TW" altLang="en-US" sz="3600" b="1" dirty="0">
                <a:solidFill>
                  <a:schemeClr val="tx1"/>
                </a:solidFill>
                <a:ea typeface="標楷體" pitchFamily="65" charset="-120"/>
              </a:rPr>
              <a:t>刑罰</a:t>
            </a:r>
            <a:endParaRPr lang="en-US" altLang="zh-TW" sz="3600" b="1" dirty="0">
              <a:solidFill>
                <a:schemeClr val="tx1"/>
              </a:solidFill>
            </a:endParaRPr>
          </a:p>
        </p:txBody>
      </p:sp>
      <p:sp>
        <p:nvSpPr>
          <p:cNvPr id="21" name="直線圖說文字 3 (加上框線和強調線) 20">
            <a:hlinkClick r:id="rId6" action="ppaction://hlinksldjump"/>
          </p:cNvPr>
          <p:cNvSpPr/>
          <p:nvPr/>
        </p:nvSpPr>
        <p:spPr>
          <a:xfrm flipV="1">
            <a:off x="7104064" y="5094289"/>
            <a:ext cx="2655887" cy="1431925"/>
          </a:xfrm>
          <a:prstGeom prst="accentBorderCallout3">
            <a:avLst>
              <a:gd name="adj1" fmla="val 18750"/>
              <a:gd name="adj2" fmla="val -8333"/>
              <a:gd name="adj3" fmla="val 18750"/>
              <a:gd name="adj4" fmla="val -16667"/>
              <a:gd name="adj5" fmla="val 105413"/>
              <a:gd name="adj6" fmla="val -16084"/>
              <a:gd name="adj7" fmla="val 123761"/>
              <a:gd name="adj8" fmla="val -52159"/>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b="1" dirty="0">
                <a:ea typeface="標楷體" pitchFamily="65" charset="-120"/>
              </a:rPr>
              <a:t>刑法第二元</a:t>
            </a:r>
            <a:r>
              <a:rPr lang="en-US" altLang="zh-TW" b="1" dirty="0">
                <a:ea typeface="標楷體" pitchFamily="65" charset="-120"/>
              </a:rPr>
              <a:t>:</a:t>
            </a:r>
            <a:r>
              <a:rPr lang="zh-TW" altLang="en-US" b="1" dirty="0">
                <a:ea typeface="標楷體" pitchFamily="65" charset="-120"/>
              </a:rPr>
              <a:t>保安</a:t>
            </a:r>
            <a:endParaRPr lang="zh-TW" altLang="en-US" dirty="0">
              <a:solidFill>
                <a:schemeClr val="tx1"/>
              </a:solidFill>
            </a:endParaRPr>
          </a:p>
        </p:txBody>
      </p:sp>
      <p:sp>
        <p:nvSpPr>
          <p:cNvPr id="21516" name="矩形 21"/>
          <p:cNvSpPr>
            <a:spLocks noChangeArrowheads="1"/>
          </p:cNvSpPr>
          <p:nvPr/>
        </p:nvSpPr>
        <p:spPr bwMode="auto">
          <a:xfrm>
            <a:off x="7319963" y="5229225"/>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algn="ctr" eaLnBrk="1" hangingPunct="1">
              <a:spcBef>
                <a:spcPct val="0"/>
              </a:spcBef>
              <a:buClrTx/>
              <a:buSzTx/>
              <a:buFont typeface="Wingdings" panose="05000000000000000000" pitchFamily="2" charset="2"/>
              <a:buNone/>
            </a:pPr>
            <a:r>
              <a:rPr lang="zh-TW" altLang="en-US" sz="3600" b="1">
                <a:latin typeface="Arial" panose="020B0604020202020204" pitchFamily="34" charset="0"/>
                <a:ea typeface="標楷體" panose="03000509000000000000" pitchFamily="65" charset="-120"/>
              </a:rPr>
              <a:t>第二元</a:t>
            </a:r>
            <a:endParaRPr lang="en-US" altLang="zh-TW" sz="3600" b="1">
              <a:latin typeface="Arial" panose="020B0604020202020204" pitchFamily="34" charset="0"/>
              <a:ea typeface="標楷體" panose="03000509000000000000" pitchFamily="65" charset="-120"/>
            </a:endParaRPr>
          </a:p>
          <a:p>
            <a:pPr algn="ctr" eaLnBrk="1" hangingPunct="1">
              <a:spcBef>
                <a:spcPct val="0"/>
              </a:spcBef>
              <a:buClrTx/>
              <a:buSzTx/>
              <a:buFont typeface="Wingdings" panose="05000000000000000000" pitchFamily="2" charset="2"/>
              <a:buNone/>
            </a:pPr>
            <a:r>
              <a:rPr lang="zh-TW" altLang="en-US" sz="3600" b="1">
                <a:latin typeface="Arial" panose="020B0604020202020204" pitchFamily="34" charset="0"/>
                <a:ea typeface="標楷體" panose="03000509000000000000" pitchFamily="65" charset="-120"/>
              </a:rPr>
              <a:t>保安處分</a:t>
            </a:r>
          </a:p>
        </p:txBody>
      </p:sp>
    </p:spTree>
    <p:extLst>
      <p:ext uri="{BB962C8B-B14F-4D97-AF65-F5344CB8AC3E}">
        <p14:creationId xmlns:p14="http://schemas.microsoft.com/office/powerpoint/2010/main" val="23206583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圖片 4" descr="200906120430101905.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74076" y="5229225"/>
            <a:ext cx="2193925"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2"/>
          <p:cNvSpPr>
            <a:spLocks noGrp="1" noChangeArrowheads="1"/>
          </p:cNvSpPr>
          <p:nvPr>
            <p:ph type="title"/>
          </p:nvPr>
        </p:nvSpPr>
        <p:spPr>
          <a:xfrm>
            <a:off x="1847850" y="-100013"/>
            <a:ext cx="8229600" cy="1143001"/>
          </a:xfrm>
        </p:spPr>
        <p:txBody>
          <a:bodyPr/>
          <a:lstStyle/>
          <a:p>
            <a:pPr>
              <a:defRPr/>
            </a:pPr>
            <a:r>
              <a:rPr lang="zh-TW" altLang="en-US" sz="4800" b="1">
                <a:latin typeface="標楷體" pitchFamily="65" charset="-120"/>
                <a:ea typeface="標楷體" pitchFamily="65" charset="-120"/>
              </a:rPr>
              <a:t>明恥整合理論</a:t>
            </a:r>
            <a:endParaRPr lang="zh-TW" altLang="en-US" sz="4800">
              <a:latin typeface="GulimChe" pitchFamily="49" charset="-127"/>
              <a:ea typeface="GulimChe" pitchFamily="49" charset="-127"/>
            </a:endParaRPr>
          </a:p>
        </p:txBody>
      </p:sp>
      <p:sp>
        <p:nvSpPr>
          <p:cNvPr id="17411" name="Rectangle 3"/>
          <p:cNvSpPr>
            <a:spLocks noGrp="1" noChangeArrowheads="1"/>
          </p:cNvSpPr>
          <p:nvPr>
            <p:ph sz="quarter" idx="1"/>
          </p:nvPr>
        </p:nvSpPr>
        <p:spPr>
          <a:xfrm>
            <a:off x="2116138" y="2554288"/>
            <a:ext cx="8229600" cy="3251200"/>
          </a:xfrm>
        </p:spPr>
        <p:txBody>
          <a:bodyPr>
            <a:normAutofit fontScale="92500" lnSpcReduction="10000"/>
          </a:bodyPr>
          <a:lstStyle/>
          <a:p>
            <a:pPr eaLnBrk="1" hangingPunct="1">
              <a:lnSpc>
                <a:spcPct val="150000"/>
              </a:lnSpc>
              <a:buFont typeface="Wingdings" panose="05000000000000000000" pitchFamily="2" charset="2"/>
              <a:buNone/>
            </a:pPr>
            <a:r>
              <a:rPr lang="en-US" altLang="zh-TW" b="1">
                <a:latin typeface="標楷體" panose="03000509000000000000" pitchFamily="65" charset="-120"/>
                <a:ea typeface="標楷體" panose="03000509000000000000" pitchFamily="65" charset="-120"/>
              </a:rPr>
              <a:t> Braithwaite</a:t>
            </a:r>
            <a:r>
              <a:rPr lang="zh-TW" altLang="en-US" b="1">
                <a:latin typeface="標楷體" panose="03000509000000000000" pitchFamily="65" charset="-120"/>
                <a:ea typeface="標楷體" panose="03000509000000000000" pitchFamily="65" charset="-120"/>
              </a:rPr>
              <a:t>認為</a:t>
            </a:r>
            <a:r>
              <a:rPr lang="en-US" altLang="zh-TW" b="1">
                <a:latin typeface="標楷體" panose="03000509000000000000" pitchFamily="65" charset="-120"/>
                <a:ea typeface="標楷體" panose="03000509000000000000" pitchFamily="65" charset="-120"/>
              </a:rPr>
              <a:t>:</a:t>
            </a:r>
          </a:p>
          <a:p>
            <a:pPr eaLnBrk="1" hangingPunct="1">
              <a:lnSpc>
                <a:spcPct val="150000"/>
              </a:lnSpc>
              <a:buFont typeface="Wingdings" panose="05000000000000000000" pitchFamily="2" charset="2"/>
              <a:buNone/>
            </a:pPr>
            <a:r>
              <a:rPr lang="en-US" altLang="zh-TW" b="1">
                <a:latin typeface="標楷體" panose="03000509000000000000" pitchFamily="65" charset="-120"/>
                <a:ea typeface="標楷體" panose="03000509000000000000" pitchFamily="65" charset="-120"/>
              </a:rPr>
              <a:t>1.</a:t>
            </a:r>
            <a:r>
              <a:rPr lang="zh-TW" altLang="en-US" b="1">
                <a:latin typeface="標楷體" panose="03000509000000000000" pitchFamily="65" charset="-120"/>
                <a:ea typeface="標楷體" panose="03000509000000000000" pitchFamily="65" charset="-120"/>
              </a:rPr>
              <a:t>在日本</a:t>
            </a:r>
            <a:r>
              <a:rPr lang="en-US" altLang="zh-TW" b="1">
                <a:latin typeface="標楷體" panose="03000509000000000000" pitchFamily="65" charset="-120"/>
                <a:ea typeface="標楷體" panose="03000509000000000000" pitchFamily="65" charset="-120"/>
              </a:rPr>
              <a:t>,</a:t>
            </a:r>
            <a:r>
              <a:rPr lang="zh-TW" altLang="en-US" b="1">
                <a:latin typeface="標楷體" panose="03000509000000000000" pitchFamily="65" charset="-120"/>
                <a:ea typeface="標楷體" panose="03000509000000000000" pitchFamily="65" charset="-120"/>
              </a:rPr>
              <a:t>被定罪將帶給人極大的恥辱。</a:t>
            </a:r>
          </a:p>
          <a:p>
            <a:pPr eaLnBrk="1" hangingPunct="1">
              <a:lnSpc>
                <a:spcPct val="150000"/>
              </a:lnSpc>
              <a:buFont typeface="Wingdings" panose="05000000000000000000" pitchFamily="2" charset="2"/>
              <a:buNone/>
            </a:pPr>
            <a:r>
              <a:rPr lang="en-US" altLang="zh-TW" b="1">
                <a:latin typeface="標楷體" panose="03000509000000000000" pitchFamily="65" charset="-120"/>
                <a:ea typeface="標楷體" panose="03000509000000000000" pitchFamily="65" charset="-120"/>
              </a:rPr>
              <a:t>2.</a:t>
            </a:r>
            <a:r>
              <a:rPr lang="zh-TW" altLang="en-US" b="1">
                <a:latin typeface="標楷體" panose="03000509000000000000" pitchFamily="65" charset="-120"/>
                <a:ea typeface="標楷體" panose="03000509000000000000" pitchFamily="65" charset="-120"/>
              </a:rPr>
              <a:t>羞恥感是有力的非正式社會控制工具。</a:t>
            </a:r>
          </a:p>
          <a:p>
            <a:pPr eaLnBrk="1" hangingPunct="1">
              <a:lnSpc>
                <a:spcPct val="150000"/>
              </a:lnSpc>
              <a:buFont typeface="Wingdings" panose="05000000000000000000" pitchFamily="2" charset="2"/>
              <a:buNone/>
            </a:pPr>
            <a:r>
              <a:rPr lang="en-US" altLang="zh-TW" b="1">
                <a:latin typeface="標楷體" panose="03000509000000000000" pitchFamily="65" charset="-120"/>
                <a:ea typeface="標楷體" panose="03000509000000000000" pitchFamily="65" charset="-120"/>
              </a:rPr>
              <a:t>3.</a:t>
            </a:r>
            <a:r>
              <a:rPr lang="zh-TW" altLang="en-US" b="1">
                <a:latin typeface="標楷體" panose="03000509000000000000" pitchFamily="65" charset="-120"/>
                <a:ea typeface="標楷體" panose="03000509000000000000" pitchFamily="65" charset="-120"/>
              </a:rPr>
              <a:t>關鍵在於：讓犯罪人開始</a:t>
            </a:r>
            <a:r>
              <a:rPr lang="zh-TW" altLang="en-US" b="1">
                <a:solidFill>
                  <a:srgbClr val="FF0000"/>
                </a:solidFill>
                <a:latin typeface="標楷體" panose="03000509000000000000" pitchFamily="65" charset="-120"/>
                <a:ea typeface="標楷體" panose="03000509000000000000" pitchFamily="65" charset="-120"/>
              </a:rPr>
              <a:t>了解並承認自己的錯誤</a:t>
            </a:r>
            <a:r>
              <a:rPr lang="zh-TW" altLang="en-US" b="1">
                <a:latin typeface="標楷體" panose="03000509000000000000" pitchFamily="65" charset="-120"/>
                <a:ea typeface="標楷體" panose="03000509000000000000" pitchFamily="65" charset="-120"/>
              </a:rPr>
              <a:t>，以自己為恥。</a:t>
            </a:r>
          </a:p>
        </p:txBody>
      </p:sp>
      <p:sp>
        <p:nvSpPr>
          <p:cNvPr id="22533" name="Rectangle 3"/>
          <p:cNvSpPr>
            <a:spLocks noChangeArrowheads="1"/>
          </p:cNvSpPr>
          <p:nvPr/>
        </p:nvSpPr>
        <p:spPr bwMode="auto">
          <a:xfrm>
            <a:off x="1881188" y="1125539"/>
            <a:ext cx="8496300"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a:lnSpc>
                <a:spcPts val="3600"/>
              </a:lnSpc>
              <a:spcBef>
                <a:spcPct val="20000"/>
              </a:spcBef>
              <a:buSzPct val="65000"/>
              <a:buNone/>
            </a:pPr>
            <a:r>
              <a:rPr lang="zh-TW" altLang="en-US" sz="3000" b="1">
                <a:latin typeface="Times New Roman" panose="02020603050405020304" pitchFamily="18" charset="0"/>
              </a:rPr>
              <a:t>作者：</a:t>
            </a:r>
            <a:r>
              <a:rPr lang="en-US" altLang="zh-TW" sz="3000" b="1">
                <a:latin typeface="Times New Roman" panose="02020603050405020304" pitchFamily="18" charset="0"/>
              </a:rPr>
              <a:t>John  Braithwaite</a:t>
            </a:r>
            <a:r>
              <a:rPr lang="zh-TW" altLang="en-US" sz="3000" b="1">
                <a:latin typeface="Times New Roman" panose="02020603050405020304" pitchFamily="18" charset="0"/>
              </a:rPr>
              <a:t>　（約翰．布列懷特）</a:t>
            </a:r>
          </a:p>
          <a:p>
            <a:pPr>
              <a:lnSpc>
                <a:spcPts val="3600"/>
              </a:lnSpc>
              <a:spcBef>
                <a:spcPct val="20000"/>
              </a:spcBef>
              <a:buSzPct val="65000"/>
              <a:buNone/>
            </a:pPr>
            <a:r>
              <a:rPr lang="zh-TW" altLang="en-US" sz="3000" b="1">
                <a:latin typeface="Times New Roman" panose="02020603050405020304" pitchFamily="18" charset="0"/>
              </a:rPr>
              <a:t>書名：</a:t>
            </a:r>
            <a:r>
              <a:rPr lang="en-US" altLang="zh-TW" sz="3000" b="1">
                <a:latin typeface="Times New Roman" panose="02020603050405020304" pitchFamily="18" charset="0"/>
              </a:rPr>
              <a:t>Crime,Shame,and Reintegration</a:t>
            </a:r>
          </a:p>
          <a:p>
            <a:pPr>
              <a:lnSpc>
                <a:spcPts val="3600"/>
              </a:lnSpc>
              <a:spcBef>
                <a:spcPct val="20000"/>
              </a:spcBef>
              <a:buSzPct val="65000"/>
              <a:buNone/>
            </a:pPr>
            <a:endParaRPr lang="en-US" altLang="zh-TW" sz="3000" b="1">
              <a:latin typeface="Times New Roman" panose="02020603050405020304" pitchFamily="18" charset="0"/>
            </a:endParaRPr>
          </a:p>
        </p:txBody>
      </p:sp>
    </p:spTree>
    <p:extLst>
      <p:ext uri="{BB962C8B-B14F-4D97-AF65-F5344CB8AC3E}">
        <p14:creationId xmlns:p14="http://schemas.microsoft.com/office/powerpoint/2010/main" val="9269032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 calcmode="lin" valueType="num">
                                      <p:cBhvr additive="base">
                                        <p:cTn id="7"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anim calcmode="lin" valueType="num">
                                      <p:cBhvr additive="base">
                                        <p:cTn id="13"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anim calcmode="lin" valueType="num">
                                      <p:cBhvr additive="base">
                                        <p:cTn id="19"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809750" y="714375"/>
            <a:ext cx="8229600" cy="1143000"/>
          </a:xfrm>
        </p:spPr>
        <p:txBody>
          <a:bodyPr/>
          <a:lstStyle/>
          <a:p>
            <a:pPr>
              <a:defRPr/>
            </a:pPr>
            <a:r>
              <a:rPr lang="zh-TW" altLang="en-US" sz="4800" b="1">
                <a:latin typeface="標楷體" pitchFamily="65" charset="-120"/>
                <a:ea typeface="標楷體" pitchFamily="65" charset="-120"/>
              </a:rPr>
              <a:t>明恥整合理論</a:t>
            </a:r>
            <a:endParaRPr lang="zh-TW" altLang="en-US" sz="4800">
              <a:latin typeface="GulimChe" pitchFamily="49" charset="-127"/>
              <a:ea typeface="GulimChe" pitchFamily="49" charset="-127"/>
            </a:endParaRPr>
          </a:p>
        </p:txBody>
      </p:sp>
      <p:sp>
        <p:nvSpPr>
          <p:cNvPr id="216068" name="Rectangle 4"/>
          <p:cNvSpPr>
            <a:spLocks noChangeArrowheads="1"/>
          </p:cNvSpPr>
          <p:nvPr/>
        </p:nvSpPr>
        <p:spPr bwMode="auto">
          <a:xfrm>
            <a:off x="1520826" y="2214563"/>
            <a:ext cx="9432925" cy="355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a:lnSpc>
                <a:spcPts val="4500"/>
              </a:lnSpc>
              <a:spcBef>
                <a:spcPct val="0"/>
              </a:spcBef>
              <a:buClrTx/>
              <a:buSzTx/>
              <a:buNone/>
            </a:pPr>
            <a:r>
              <a:rPr lang="zh-TW" altLang="en-US" sz="3200" b="1">
                <a:solidFill>
                  <a:srgbClr val="FF0000"/>
                </a:solidFill>
                <a:latin typeface="標楷體" panose="03000509000000000000" pitchFamily="65" charset="-120"/>
                <a:ea typeface="標楷體" panose="03000509000000000000" pitchFamily="65" charset="-120"/>
              </a:rPr>
              <a:t>「明恥」</a:t>
            </a:r>
            <a:r>
              <a:rPr lang="en-US" altLang="zh-TW" sz="3200" b="1">
                <a:latin typeface="標楷體" panose="03000509000000000000" pitchFamily="65" charset="-120"/>
                <a:ea typeface="標楷體" panose="03000509000000000000" pitchFamily="65" charset="-120"/>
              </a:rPr>
              <a:t>-</a:t>
            </a:r>
            <a:r>
              <a:rPr lang="zh-TW" altLang="en-US" sz="3200" b="1" u="sng">
                <a:latin typeface="標楷體" panose="03000509000000000000" pitchFamily="65" charset="-120"/>
                <a:ea typeface="標楷體" panose="03000509000000000000" pitchFamily="65" charset="-120"/>
              </a:rPr>
              <a:t>當事人</a:t>
            </a:r>
            <a:r>
              <a:rPr lang="zh-TW" altLang="en-US" sz="3200" b="1">
                <a:latin typeface="標楷體" panose="03000509000000000000" pitchFamily="65" charset="-120"/>
                <a:ea typeface="標楷體" panose="03000509000000000000" pitchFamily="65" charset="-120"/>
              </a:rPr>
              <a:t>能夠</a:t>
            </a:r>
            <a:r>
              <a:rPr lang="zh-TW" altLang="en-US" sz="3200" b="1">
                <a:solidFill>
                  <a:srgbClr val="FF0000"/>
                </a:solidFill>
                <a:latin typeface="標楷體" panose="03000509000000000000" pitchFamily="65" charset="-120"/>
                <a:ea typeface="標楷體" panose="03000509000000000000" pitchFamily="65" charset="-120"/>
              </a:rPr>
              <a:t>知道自己的過錯，而有悔改</a:t>
            </a:r>
          </a:p>
          <a:p>
            <a:pPr>
              <a:lnSpc>
                <a:spcPts val="4500"/>
              </a:lnSpc>
              <a:spcBef>
                <a:spcPct val="0"/>
              </a:spcBef>
              <a:buClrTx/>
              <a:buSzTx/>
              <a:buNone/>
            </a:pPr>
            <a:r>
              <a:rPr lang="zh-TW" altLang="en-US" sz="3200" b="1">
                <a:solidFill>
                  <a:srgbClr val="FF0000"/>
                </a:solidFill>
                <a:latin typeface="標楷體" panose="03000509000000000000" pitchFamily="65" charset="-120"/>
                <a:ea typeface="標楷體" panose="03000509000000000000" pitchFamily="65" charset="-120"/>
              </a:rPr>
              <a:t>         向上的決心</a:t>
            </a:r>
            <a:r>
              <a:rPr lang="zh-TW" altLang="en-US" sz="3200" b="1">
                <a:latin typeface="標楷體" panose="03000509000000000000" pitchFamily="65" charset="-120"/>
                <a:ea typeface="標楷體" panose="03000509000000000000" pitchFamily="65" charset="-120"/>
              </a:rPr>
              <a:t>。</a:t>
            </a:r>
            <a:endParaRPr lang="en-US" altLang="zh-TW" sz="3200" b="1">
              <a:latin typeface="標楷體" panose="03000509000000000000" pitchFamily="65" charset="-120"/>
              <a:ea typeface="標楷體" panose="03000509000000000000" pitchFamily="65" charset="-120"/>
            </a:endParaRPr>
          </a:p>
          <a:p>
            <a:pPr>
              <a:lnSpc>
                <a:spcPts val="4500"/>
              </a:lnSpc>
              <a:spcBef>
                <a:spcPct val="0"/>
              </a:spcBef>
              <a:buClrTx/>
              <a:buSzTx/>
              <a:buNone/>
            </a:pPr>
            <a:r>
              <a:rPr lang="zh-TW" altLang="en-US" sz="3200" b="1">
                <a:solidFill>
                  <a:srgbClr val="FF0000"/>
                </a:solidFill>
                <a:latin typeface="標楷體" panose="03000509000000000000" pitchFamily="65" charset="-120"/>
                <a:ea typeface="標楷體" panose="03000509000000000000" pitchFamily="65" charset="-120"/>
              </a:rPr>
              <a:t>「整合」</a:t>
            </a:r>
            <a:r>
              <a:rPr lang="en-US" altLang="zh-TW" sz="3200" b="1">
                <a:latin typeface="標楷體" panose="03000509000000000000" pitchFamily="65" charset="-120"/>
                <a:ea typeface="標楷體" panose="03000509000000000000" pitchFamily="65" charset="-120"/>
              </a:rPr>
              <a:t>-</a:t>
            </a:r>
            <a:r>
              <a:rPr lang="zh-TW" altLang="en-US" sz="3200" b="1">
                <a:latin typeface="標楷體" panose="03000509000000000000" pitchFamily="65" charset="-120"/>
                <a:ea typeface="標楷體" panose="03000509000000000000" pitchFamily="65" charset="-120"/>
              </a:rPr>
              <a:t>當犯罪人自知過錯，願意改悔向上時，</a:t>
            </a:r>
          </a:p>
          <a:p>
            <a:pPr>
              <a:lnSpc>
                <a:spcPts val="4500"/>
              </a:lnSpc>
              <a:spcBef>
                <a:spcPct val="0"/>
              </a:spcBef>
              <a:buClrTx/>
              <a:buSzTx/>
              <a:buNone/>
            </a:pPr>
            <a:r>
              <a:rPr lang="zh-TW" altLang="en-US" sz="3200" b="1">
                <a:latin typeface="標楷體" panose="03000509000000000000" pitchFamily="65" charset="-120"/>
                <a:ea typeface="標楷體" panose="03000509000000000000" pitchFamily="65" charset="-120"/>
              </a:rPr>
              <a:t>         社會應該伸出</a:t>
            </a:r>
            <a:r>
              <a:rPr lang="zh-TW" altLang="en-US" sz="3200" b="1" u="sng">
                <a:solidFill>
                  <a:srgbClr val="FF0000"/>
                </a:solidFill>
                <a:latin typeface="標楷體" panose="03000509000000000000" pitchFamily="65" charset="-120"/>
                <a:ea typeface="標楷體" panose="03000509000000000000" pitchFamily="65" charset="-120"/>
              </a:rPr>
              <a:t>接納的雙手</a:t>
            </a:r>
            <a:r>
              <a:rPr lang="zh-TW" altLang="en-US" sz="3200" b="1">
                <a:latin typeface="標楷體" panose="03000509000000000000" pitchFamily="65" charset="-120"/>
                <a:ea typeface="標楷體" panose="03000509000000000000" pitchFamily="65" charset="-120"/>
              </a:rPr>
              <a:t>，</a:t>
            </a:r>
            <a:endParaRPr lang="en-US" altLang="zh-TW" sz="3200" b="1">
              <a:latin typeface="標楷體" panose="03000509000000000000" pitchFamily="65" charset="-120"/>
              <a:ea typeface="標楷體" panose="03000509000000000000" pitchFamily="65" charset="-120"/>
            </a:endParaRPr>
          </a:p>
          <a:p>
            <a:pPr>
              <a:lnSpc>
                <a:spcPts val="4500"/>
              </a:lnSpc>
              <a:spcBef>
                <a:spcPct val="0"/>
              </a:spcBef>
              <a:buClrTx/>
              <a:buSzTx/>
              <a:buNone/>
            </a:pPr>
            <a:r>
              <a:rPr lang="en-US" altLang="zh-TW" sz="3200" b="1">
                <a:latin typeface="標楷體" panose="03000509000000000000" pitchFamily="65" charset="-120"/>
                <a:ea typeface="標楷體" panose="03000509000000000000" pitchFamily="65" charset="-120"/>
              </a:rPr>
              <a:t>         </a:t>
            </a:r>
            <a:r>
              <a:rPr lang="zh-TW" altLang="en-US" sz="3200" b="1">
                <a:latin typeface="標楷體" panose="03000509000000000000" pitchFamily="65" charset="-120"/>
                <a:ea typeface="標楷體" panose="03000509000000000000" pitchFamily="65" charset="-120"/>
              </a:rPr>
              <a:t>讓他真正能夠整合回歸於</a:t>
            </a:r>
            <a:endParaRPr lang="en-US" altLang="zh-TW" sz="3200" b="1">
              <a:latin typeface="標楷體" panose="03000509000000000000" pitchFamily="65" charset="-120"/>
              <a:ea typeface="標楷體" panose="03000509000000000000" pitchFamily="65" charset="-120"/>
            </a:endParaRPr>
          </a:p>
          <a:p>
            <a:pPr>
              <a:lnSpc>
                <a:spcPts val="4500"/>
              </a:lnSpc>
              <a:spcBef>
                <a:spcPct val="0"/>
              </a:spcBef>
              <a:buClrTx/>
              <a:buSzTx/>
              <a:buNone/>
            </a:pPr>
            <a:r>
              <a:rPr lang="en-US" altLang="zh-TW" sz="3200" b="1">
                <a:latin typeface="標楷體" panose="03000509000000000000" pitchFamily="65" charset="-120"/>
                <a:ea typeface="標楷體" panose="03000509000000000000" pitchFamily="65" charset="-120"/>
              </a:rPr>
              <a:t>         </a:t>
            </a:r>
            <a:r>
              <a:rPr lang="zh-TW" altLang="en-US" sz="3200" b="1">
                <a:latin typeface="標楷體" panose="03000509000000000000" pitchFamily="65" charset="-120"/>
                <a:ea typeface="標楷體" panose="03000509000000000000" pitchFamily="65" charset="-120"/>
              </a:rPr>
              <a:t>社會。</a:t>
            </a:r>
          </a:p>
        </p:txBody>
      </p:sp>
      <p:pic>
        <p:nvPicPr>
          <p:cNvPr id="22533" name="Picture 5" descr="C:\Documents and Settings\somehow\Local Settings\Temporary Internet Files\Content.IE5\K04UHRN1\MC900428795[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96313" y="4586289"/>
            <a:ext cx="1968500" cy="212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44340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6068">
                                            <p:txEl>
                                              <p:pRg st="0" end="0"/>
                                            </p:txEl>
                                          </p:spTgt>
                                        </p:tgtEl>
                                        <p:attrNameLst>
                                          <p:attrName>style.visibility</p:attrName>
                                        </p:attrNameLst>
                                      </p:cBhvr>
                                      <p:to>
                                        <p:strVal val="visible"/>
                                      </p:to>
                                    </p:set>
                                    <p:anim calcmode="lin" valueType="num">
                                      <p:cBhvr additive="base">
                                        <p:cTn id="7" dur="1000" fill="hold"/>
                                        <p:tgtEl>
                                          <p:spTgt spid="216068">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216068">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16068">
                                            <p:txEl>
                                              <p:pRg st="1" end="1"/>
                                            </p:txEl>
                                          </p:spTgt>
                                        </p:tgtEl>
                                        <p:attrNameLst>
                                          <p:attrName>style.visibility</p:attrName>
                                        </p:attrNameLst>
                                      </p:cBhvr>
                                      <p:to>
                                        <p:strVal val="visible"/>
                                      </p:to>
                                    </p:set>
                                    <p:anim calcmode="lin" valueType="num">
                                      <p:cBhvr additive="base">
                                        <p:cTn id="11" dur="1000" fill="hold"/>
                                        <p:tgtEl>
                                          <p:spTgt spid="216068">
                                            <p:txEl>
                                              <p:pRg st="1" end="1"/>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21606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16068">
                                            <p:txEl>
                                              <p:pRg st="2" end="2"/>
                                            </p:txEl>
                                          </p:spTgt>
                                        </p:tgtEl>
                                        <p:attrNameLst>
                                          <p:attrName>style.visibility</p:attrName>
                                        </p:attrNameLst>
                                      </p:cBhvr>
                                      <p:to>
                                        <p:strVal val="visible"/>
                                      </p:to>
                                    </p:set>
                                    <p:anim calcmode="lin" valueType="num">
                                      <p:cBhvr additive="base">
                                        <p:cTn id="17" dur="1000" fill="hold"/>
                                        <p:tgtEl>
                                          <p:spTgt spid="216068">
                                            <p:txEl>
                                              <p:pRg st="2" end="2"/>
                                            </p:txEl>
                                          </p:spTgt>
                                        </p:tgtEl>
                                        <p:attrNameLst>
                                          <p:attrName>ppt_x</p:attrName>
                                        </p:attrNameLst>
                                      </p:cBhvr>
                                      <p:tavLst>
                                        <p:tav tm="0">
                                          <p:val>
                                            <p:strVal val="1+#ppt_w/2"/>
                                          </p:val>
                                        </p:tav>
                                        <p:tav tm="100000">
                                          <p:val>
                                            <p:strVal val="#ppt_x"/>
                                          </p:val>
                                        </p:tav>
                                      </p:tavLst>
                                    </p:anim>
                                    <p:anim calcmode="lin" valueType="num">
                                      <p:cBhvr additive="base">
                                        <p:cTn id="18" dur="1000" fill="hold"/>
                                        <p:tgtEl>
                                          <p:spTgt spid="216068">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16068">
                                            <p:txEl>
                                              <p:pRg st="3" end="3"/>
                                            </p:txEl>
                                          </p:spTgt>
                                        </p:tgtEl>
                                        <p:attrNameLst>
                                          <p:attrName>style.visibility</p:attrName>
                                        </p:attrNameLst>
                                      </p:cBhvr>
                                      <p:to>
                                        <p:strVal val="visible"/>
                                      </p:to>
                                    </p:set>
                                    <p:anim calcmode="lin" valueType="num">
                                      <p:cBhvr additive="base">
                                        <p:cTn id="21" dur="1000" fill="hold"/>
                                        <p:tgtEl>
                                          <p:spTgt spid="216068">
                                            <p:txEl>
                                              <p:pRg st="3" end="3"/>
                                            </p:txEl>
                                          </p:spTgt>
                                        </p:tgtEl>
                                        <p:attrNameLst>
                                          <p:attrName>ppt_x</p:attrName>
                                        </p:attrNameLst>
                                      </p:cBhvr>
                                      <p:tavLst>
                                        <p:tav tm="0">
                                          <p:val>
                                            <p:strVal val="1+#ppt_w/2"/>
                                          </p:val>
                                        </p:tav>
                                        <p:tav tm="100000">
                                          <p:val>
                                            <p:strVal val="#ppt_x"/>
                                          </p:val>
                                        </p:tav>
                                      </p:tavLst>
                                    </p:anim>
                                    <p:anim calcmode="lin" valueType="num">
                                      <p:cBhvr additive="base">
                                        <p:cTn id="22" dur="1000" fill="hold"/>
                                        <p:tgtEl>
                                          <p:spTgt spid="216068">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16068">
                                            <p:txEl>
                                              <p:pRg st="4" end="4"/>
                                            </p:txEl>
                                          </p:spTgt>
                                        </p:tgtEl>
                                        <p:attrNameLst>
                                          <p:attrName>style.visibility</p:attrName>
                                        </p:attrNameLst>
                                      </p:cBhvr>
                                      <p:to>
                                        <p:strVal val="visible"/>
                                      </p:to>
                                    </p:set>
                                    <p:anim calcmode="lin" valueType="num">
                                      <p:cBhvr additive="base">
                                        <p:cTn id="25" dur="1000" fill="hold"/>
                                        <p:tgtEl>
                                          <p:spTgt spid="216068">
                                            <p:txEl>
                                              <p:pRg st="4" end="4"/>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216068">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16068">
                                            <p:txEl>
                                              <p:pRg st="5" end="5"/>
                                            </p:txEl>
                                          </p:spTgt>
                                        </p:tgtEl>
                                        <p:attrNameLst>
                                          <p:attrName>style.visibility</p:attrName>
                                        </p:attrNameLst>
                                      </p:cBhvr>
                                      <p:to>
                                        <p:strVal val="visible"/>
                                      </p:to>
                                    </p:set>
                                    <p:anim calcmode="lin" valueType="num">
                                      <p:cBhvr additive="base">
                                        <p:cTn id="29" dur="1000" fill="hold"/>
                                        <p:tgtEl>
                                          <p:spTgt spid="216068">
                                            <p:txEl>
                                              <p:pRg st="5" end="5"/>
                                            </p:txEl>
                                          </p:spTgt>
                                        </p:tgtEl>
                                        <p:attrNameLst>
                                          <p:attrName>ppt_x</p:attrName>
                                        </p:attrNameLst>
                                      </p:cBhvr>
                                      <p:tavLst>
                                        <p:tav tm="0">
                                          <p:val>
                                            <p:strVal val="1+#ppt_w/2"/>
                                          </p:val>
                                        </p:tav>
                                        <p:tav tm="100000">
                                          <p:val>
                                            <p:strVal val="#ppt_x"/>
                                          </p:val>
                                        </p:tav>
                                      </p:tavLst>
                                    </p:anim>
                                    <p:anim calcmode="lin" valueType="num">
                                      <p:cBhvr additive="base">
                                        <p:cTn id="30" dur="1000" fill="hold"/>
                                        <p:tgtEl>
                                          <p:spTgt spid="216068">
                                            <p:txEl>
                                              <p:pRg st="5" end="5"/>
                                            </p:txEl>
                                          </p:spTgt>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000"/>
                            </p:stCondLst>
                            <p:childTnLst>
                              <p:par>
                                <p:cTn id="32" presetID="2" presetClass="entr" presetSubtype="4" fill="hold" nodeType="afterEffect">
                                  <p:stCondLst>
                                    <p:cond delay="0"/>
                                  </p:stCondLst>
                                  <p:childTnLst>
                                    <p:set>
                                      <p:cBhvr>
                                        <p:cTn id="33" dur="1" fill="hold">
                                          <p:stCondLst>
                                            <p:cond delay="0"/>
                                          </p:stCondLst>
                                        </p:cTn>
                                        <p:tgtEl>
                                          <p:spTgt spid="22533"/>
                                        </p:tgtEl>
                                        <p:attrNameLst>
                                          <p:attrName>style.visibility</p:attrName>
                                        </p:attrNameLst>
                                      </p:cBhvr>
                                      <p:to>
                                        <p:strVal val="visible"/>
                                      </p:to>
                                    </p:set>
                                    <p:anim calcmode="lin" valueType="num">
                                      <p:cBhvr additive="base">
                                        <p:cTn id="34" dur="500" fill="hold"/>
                                        <p:tgtEl>
                                          <p:spTgt spid="22533"/>
                                        </p:tgtEl>
                                        <p:attrNameLst>
                                          <p:attrName>ppt_x</p:attrName>
                                        </p:attrNameLst>
                                      </p:cBhvr>
                                      <p:tavLst>
                                        <p:tav tm="0">
                                          <p:val>
                                            <p:strVal val="#ppt_x"/>
                                          </p:val>
                                        </p:tav>
                                        <p:tav tm="100000">
                                          <p:val>
                                            <p:strVal val="#ppt_x"/>
                                          </p:val>
                                        </p:tav>
                                      </p:tavLst>
                                    </p:anim>
                                    <p:anim calcmode="lin" valueType="num">
                                      <p:cBhvr additive="base">
                                        <p:cTn id="35"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8"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normAutofit/>
          </a:bodyPr>
          <a:lstStyle/>
          <a:p>
            <a:r>
              <a:rPr lang="zh-TW" altLang="en-US" b="1" dirty="0">
                <a:solidFill>
                  <a:srgbClr val="001615"/>
                </a:solidFill>
                <a:latin typeface="細明體" pitchFamily="49" charset="-120"/>
                <a:ea typeface="細明體" pitchFamily="49" charset="-120"/>
              </a:rPr>
              <a:t>人際需求理論</a:t>
            </a:r>
            <a:endParaRPr lang="en-US" altLang="zh-TW" b="1" dirty="0">
              <a:solidFill>
                <a:srgbClr val="001615"/>
              </a:solidFill>
              <a:latin typeface="細明體" pitchFamily="49" charset="-120"/>
              <a:ea typeface="細明體" pitchFamily="49" charset="-120"/>
            </a:endParaRPr>
          </a:p>
          <a:p>
            <a:pPr>
              <a:buFont typeface="Wingdings" pitchFamily="2" charset="2"/>
              <a:buNone/>
            </a:pPr>
            <a:r>
              <a:rPr lang="en-US" altLang="zh-TW" dirty="0">
                <a:solidFill>
                  <a:srgbClr val="001615"/>
                </a:solidFill>
                <a:latin typeface="細明體" pitchFamily="49" charset="-120"/>
                <a:ea typeface="細明體" pitchFamily="49" charset="-120"/>
              </a:rPr>
              <a:t>		Schutz</a:t>
            </a:r>
            <a:r>
              <a:rPr lang="zh-TW" altLang="en-US" dirty="0">
                <a:solidFill>
                  <a:srgbClr val="001615"/>
                </a:solidFill>
                <a:latin typeface="細明體" pitchFamily="49" charset="-120"/>
                <a:ea typeface="細明體" pitchFamily="49" charset="-120"/>
              </a:rPr>
              <a:t>（</a:t>
            </a:r>
            <a:r>
              <a:rPr lang="en-US" altLang="zh-TW" dirty="0">
                <a:solidFill>
                  <a:srgbClr val="001615"/>
                </a:solidFill>
                <a:latin typeface="細明體" pitchFamily="49" charset="-120"/>
                <a:ea typeface="細明體" pitchFamily="49" charset="-120"/>
              </a:rPr>
              <a:t>1958</a:t>
            </a:r>
            <a:r>
              <a:rPr lang="zh-TW" altLang="en-US" dirty="0">
                <a:solidFill>
                  <a:srgbClr val="001615"/>
                </a:solidFill>
                <a:latin typeface="細明體" pitchFamily="49" charset="-120"/>
                <a:ea typeface="細明體" pitchFamily="49" charset="-120"/>
              </a:rPr>
              <a:t>，</a:t>
            </a:r>
            <a:r>
              <a:rPr lang="en-US" altLang="zh-TW" dirty="0">
                <a:solidFill>
                  <a:srgbClr val="001615"/>
                </a:solidFill>
                <a:latin typeface="細明體" pitchFamily="49" charset="-120"/>
                <a:ea typeface="細明體" pitchFamily="49" charset="-120"/>
              </a:rPr>
              <a:t>1966</a:t>
            </a:r>
            <a:r>
              <a:rPr lang="zh-TW" altLang="en-US" dirty="0">
                <a:solidFill>
                  <a:srgbClr val="001615"/>
                </a:solidFill>
                <a:latin typeface="細明體" pitchFamily="49" charset="-120"/>
                <a:ea typeface="細明體" pitchFamily="49" charset="-120"/>
              </a:rPr>
              <a:t>）主張人際關係是否要開始、建立或是維持，得依雙方的人際需求相互配合的程度而定。</a:t>
            </a:r>
          </a:p>
          <a:p>
            <a:pPr>
              <a:buFont typeface="Wingdings" pitchFamily="2" charset="2"/>
              <a:buNone/>
            </a:pPr>
            <a:r>
              <a:rPr lang="zh-TW" altLang="en-US" dirty="0">
                <a:solidFill>
                  <a:srgbClr val="001615"/>
                </a:solidFill>
                <a:latin typeface="細明體" pitchFamily="49" charset="-120"/>
                <a:ea typeface="細明體" pitchFamily="49" charset="-120"/>
              </a:rPr>
              <a:t>  人際需求包括情感（</a:t>
            </a:r>
            <a:r>
              <a:rPr lang="en-US" altLang="zh-TW" dirty="0">
                <a:solidFill>
                  <a:srgbClr val="001615"/>
                </a:solidFill>
                <a:latin typeface="細明體" pitchFamily="49" charset="-120"/>
                <a:ea typeface="細明體" pitchFamily="49" charset="-120"/>
              </a:rPr>
              <a:t>affection</a:t>
            </a:r>
            <a:r>
              <a:rPr lang="zh-TW" altLang="en-US" dirty="0">
                <a:solidFill>
                  <a:srgbClr val="001615"/>
                </a:solidFill>
                <a:latin typeface="細明體" pitchFamily="49" charset="-120"/>
                <a:ea typeface="細明體" pitchFamily="49" charset="-120"/>
              </a:rPr>
              <a:t>）需求、歸屬（</a:t>
            </a:r>
            <a:r>
              <a:rPr lang="en-US" altLang="zh-TW" dirty="0">
                <a:solidFill>
                  <a:srgbClr val="001615"/>
                </a:solidFill>
                <a:latin typeface="細明體" pitchFamily="49" charset="-120"/>
                <a:ea typeface="細明體" pitchFamily="49" charset="-120"/>
              </a:rPr>
              <a:t>inclusive</a:t>
            </a:r>
            <a:r>
              <a:rPr lang="zh-TW" altLang="en-US" dirty="0">
                <a:solidFill>
                  <a:srgbClr val="001615"/>
                </a:solidFill>
                <a:latin typeface="細明體" pitchFamily="49" charset="-120"/>
                <a:ea typeface="細明體" pitchFamily="49" charset="-120"/>
              </a:rPr>
              <a:t>）需求、控制（</a:t>
            </a:r>
            <a:r>
              <a:rPr lang="en-US" altLang="zh-TW" dirty="0">
                <a:solidFill>
                  <a:srgbClr val="001615"/>
                </a:solidFill>
                <a:latin typeface="細明體" pitchFamily="49" charset="-120"/>
                <a:ea typeface="細明體" pitchFamily="49" charset="-120"/>
              </a:rPr>
              <a:t>control</a:t>
            </a:r>
            <a:r>
              <a:rPr lang="zh-TW" altLang="en-US" dirty="0">
                <a:solidFill>
                  <a:srgbClr val="001615"/>
                </a:solidFill>
                <a:latin typeface="細明體" pitchFamily="49" charset="-120"/>
                <a:ea typeface="細明體" pitchFamily="49" charset="-120"/>
              </a:rPr>
              <a:t>）需求。</a:t>
            </a:r>
            <a:endParaRPr lang="en-US" altLang="zh-TW" dirty="0">
              <a:solidFill>
                <a:srgbClr val="001615"/>
              </a:solidFill>
              <a:latin typeface="細明體" pitchFamily="49" charset="-120"/>
              <a:ea typeface="細明體" pitchFamily="49" charset="-120"/>
            </a:endParaRPr>
          </a:p>
          <a:p>
            <a:pPr>
              <a:buFont typeface="Wingdings" pitchFamily="2" charset="2"/>
              <a:buNone/>
            </a:pPr>
            <a:r>
              <a:rPr lang="zh-TW" altLang="en-US" dirty="0">
                <a:solidFill>
                  <a:srgbClr val="001615"/>
                </a:solidFill>
                <a:latin typeface="細明體" pitchFamily="49" charset="-120"/>
                <a:ea typeface="細明體" pitchFamily="49" charset="-120"/>
              </a:rPr>
              <a:t>影片</a:t>
            </a:r>
            <a:r>
              <a:rPr lang="en-US" altLang="zh-TW" dirty="0">
                <a:solidFill>
                  <a:srgbClr val="001615"/>
                </a:solidFill>
                <a:latin typeface="細明體" pitchFamily="49" charset="-120"/>
                <a:ea typeface="細明體" pitchFamily="49" charset="-120"/>
              </a:rPr>
              <a:t>:</a:t>
            </a:r>
            <a:endParaRPr lang="zh-TW" altLang="en-US" dirty="0">
              <a:solidFill>
                <a:srgbClr val="001615"/>
              </a:solidFill>
              <a:latin typeface="細明體" pitchFamily="49" charset="-120"/>
              <a:ea typeface="細明體" pitchFamily="49" charset="-120"/>
            </a:endParaRPr>
          </a:p>
          <a:p>
            <a:pPr lvl="1"/>
            <a:r>
              <a:rPr lang="en-US" altLang="zh-TW" dirty="0">
                <a:hlinkClick r:id="rId2"/>
              </a:rPr>
              <a:t>https://www.youtube.com/watch?v=OxAZ8_fII9w</a:t>
            </a:r>
            <a:endParaRPr lang="en-US" altLang="zh-TW" dirty="0"/>
          </a:p>
          <a:p>
            <a:pPr lvl="1"/>
            <a:r>
              <a:rPr lang="en-US" altLang="zh-TW" dirty="0">
                <a:hlinkClick r:id="rId3"/>
              </a:rPr>
              <a:t>https://www.youtube.com/watch?v=AzLSe0bLLZ8&amp;index=3&amp;list=PL9mSN4rzdnu_XKDGDDIvzapWNbHtZvHA3</a:t>
            </a:r>
            <a:endParaRPr lang="zh-TW" altLang="en-US" dirty="0"/>
          </a:p>
        </p:txBody>
      </p:sp>
      <p:sp>
        <p:nvSpPr>
          <p:cNvPr id="2" name="標題 1"/>
          <p:cNvSpPr>
            <a:spLocks noGrp="1"/>
          </p:cNvSpPr>
          <p:nvPr>
            <p:ph type="title"/>
          </p:nvPr>
        </p:nvSpPr>
        <p:spPr/>
        <p:txBody>
          <a:bodyPr/>
          <a:lstStyle/>
          <a:p>
            <a:r>
              <a:rPr lang="zh-TW" altLang="en-US" dirty="0"/>
              <a:t>人際的關係</a:t>
            </a:r>
          </a:p>
        </p:txBody>
      </p:sp>
    </p:spTree>
    <p:extLst>
      <p:ext uri="{BB962C8B-B14F-4D97-AF65-F5344CB8AC3E}">
        <p14:creationId xmlns:p14="http://schemas.microsoft.com/office/powerpoint/2010/main" val="36003958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44450"/>
            <a:ext cx="8229600" cy="1143000"/>
          </a:xfrm>
        </p:spPr>
        <p:txBody>
          <a:bodyPr/>
          <a:lstStyle/>
          <a:p>
            <a:pPr>
              <a:defRPr/>
            </a:pPr>
            <a:r>
              <a:rPr lang="zh-TW" altLang="en-US" sz="4800" b="1">
                <a:ea typeface="標楷體" pitchFamily="65" charset="-120"/>
              </a:rPr>
              <a:t>修復式正義的意義和精神</a:t>
            </a:r>
          </a:p>
        </p:txBody>
      </p:sp>
      <p:sp>
        <p:nvSpPr>
          <p:cNvPr id="21507" name="Rectangle 3"/>
          <p:cNvSpPr>
            <a:spLocks noGrp="1" noChangeArrowheads="1"/>
          </p:cNvSpPr>
          <p:nvPr>
            <p:ph sz="quarter" idx="1"/>
          </p:nvPr>
        </p:nvSpPr>
        <p:spPr>
          <a:xfrm>
            <a:off x="2051194" y="1514620"/>
            <a:ext cx="8570623" cy="3167062"/>
          </a:xfrm>
        </p:spPr>
        <p:txBody>
          <a:bodyPr>
            <a:noAutofit/>
          </a:bodyPr>
          <a:lstStyle/>
          <a:p>
            <a:pPr algn="just">
              <a:lnSpc>
                <a:spcPct val="100000"/>
              </a:lnSpc>
              <a:spcBef>
                <a:spcPts val="500"/>
              </a:spcBef>
              <a:spcAft>
                <a:spcPts val="500"/>
              </a:spcAft>
              <a:buNone/>
              <a:defRPr/>
            </a:pPr>
            <a:r>
              <a:rPr lang="zh-TW" altLang="en-US" sz="3600" dirty="0">
                <a:latin typeface="標楷體" pitchFamily="65" charset="-120"/>
                <a:ea typeface="標楷體" pitchFamily="65" charset="-120"/>
              </a:rPr>
              <a:t>若事件發生的場域在</a:t>
            </a:r>
            <a:r>
              <a:rPr lang="zh-TW" altLang="en-US" sz="3600" dirty="0" smtClean="0">
                <a:solidFill>
                  <a:srgbClr val="FE0802"/>
                </a:solidFill>
                <a:latin typeface="標楷體" pitchFamily="65" charset="-120"/>
                <a:ea typeface="標楷體" pitchFamily="65" charset="-120"/>
              </a:rPr>
              <a:t>社區（教室）</a:t>
            </a:r>
            <a:r>
              <a:rPr lang="zh-TW" altLang="en-US" sz="3600" dirty="0" smtClean="0">
                <a:latin typeface="標楷體" pitchFamily="65" charset="-120"/>
                <a:ea typeface="標楷體" pitchFamily="65" charset="-120"/>
              </a:rPr>
              <a:t> </a:t>
            </a:r>
            <a:endParaRPr lang="zh-TW" altLang="en-US" sz="3600" dirty="0">
              <a:latin typeface="標楷體" pitchFamily="65" charset="-120"/>
              <a:ea typeface="標楷體" pitchFamily="65" charset="-120"/>
            </a:endParaRPr>
          </a:p>
          <a:p>
            <a:pPr marL="452438" indent="-452438" algn="just">
              <a:lnSpc>
                <a:spcPct val="100000"/>
              </a:lnSpc>
              <a:spcBef>
                <a:spcPts val="500"/>
              </a:spcBef>
              <a:spcAft>
                <a:spcPts val="500"/>
              </a:spcAft>
              <a:buNone/>
              <a:defRPr/>
            </a:pPr>
            <a:r>
              <a:rPr lang="en-US" altLang="zh-TW" sz="3200" dirty="0">
                <a:latin typeface="標楷體" pitchFamily="65" charset="-120"/>
                <a:ea typeface="標楷體" pitchFamily="65" charset="-120"/>
              </a:rPr>
              <a:t>(1)</a:t>
            </a:r>
            <a:r>
              <a:rPr lang="zh-TW" altLang="en-US" sz="3200" dirty="0">
                <a:latin typeface="標楷體" pitchFamily="65" charset="-120"/>
                <a:ea typeface="標楷體" pitchFamily="65" charset="-120"/>
              </a:rPr>
              <a:t>透過朋友、家庭、鄰居、社區的實質支持，以庇護與幫助被害者。</a:t>
            </a:r>
          </a:p>
          <a:p>
            <a:pPr algn="just">
              <a:lnSpc>
                <a:spcPct val="100000"/>
              </a:lnSpc>
              <a:spcBef>
                <a:spcPts val="500"/>
              </a:spcBef>
              <a:spcAft>
                <a:spcPts val="500"/>
              </a:spcAft>
              <a:buNone/>
              <a:defRPr/>
            </a:pPr>
            <a:r>
              <a:rPr lang="en-US" altLang="zh-TW" sz="3200" dirty="0">
                <a:latin typeface="標楷體" pitchFamily="65" charset="-120"/>
                <a:ea typeface="標楷體" pitchFamily="65" charset="-120"/>
              </a:rPr>
              <a:t>(2)</a:t>
            </a:r>
            <a:r>
              <a:rPr lang="zh-TW" altLang="en-US" sz="3200" dirty="0">
                <a:latin typeface="標楷體" pitchFamily="65" charset="-120"/>
                <a:ea typeface="標楷體" pitchFamily="65" charset="-120"/>
              </a:rPr>
              <a:t>社區的集體意識，有規範加害行為者的效果。</a:t>
            </a:r>
          </a:p>
          <a:p>
            <a:pPr marL="452438" indent="-452438" algn="just">
              <a:lnSpc>
                <a:spcPct val="100000"/>
              </a:lnSpc>
              <a:spcBef>
                <a:spcPts val="500"/>
              </a:spcBef>
              <a:spcAft>
                <a:spcPts val="500"/>
              </a:spcAft>
              <a:buNone/>
              <a:defRPr/>
            </a:pPr>
            <a:r>
              <a:rPr lang="en-US" altLang="zh-TW" sz="3200" dirty="0">
                <a:latin typeface="標楷體" pitchFamily="65" charset="-120"/>
                <a:ea typeface="標楷體" pitchFamily="65" charset="-120"/>
              </a:rPr>
              <a:t>(3)</a:t>
            </a:r>
            <a:r>
              <a:rPr lang="zh-TW" altLang="en-US" sz="3200" dirty="0">
                <a:latin typeface="標楷體" pitchFamily="65" charset="-120"/>
                <a:ea typeface="標楷體" pitchFamily="65" charset="-120"/>
              </a:rPr>
              <a:t>若缺乏社會的接受與支持改變，加害行為者將被烙印，進而形成更嚴重的犯罪行為。</a:t>
            </a:r>
          </a:p>
          <a:p>
            <a:pPr algn="just">
              <a:lnSpc>
                <a:spcPct val="100000"/>
              </a:lnSpc>
              <a:spcBef>
                <a:spcPts val="500"/>
              </a:spcBef>
              <a:spcAft>
                <a:spcPts val="500"/>
              </a:spcAft>
              <a:buNone/>
              <a:defRPr/>
            </a:pPr>
            <a:r>
              <a:rPr lang="zh-TW" altLang="en-US" sz="3600" dirty="0">
                <a:latin typeface="標楷體" pitchFamily="65" charset="-120"/>
                <a:ea typeface="標楷體" pitchFamily="65" charset="-120"/>
              </a:rPr>
              <a:t>　　</a:t>
            </a:r>
          </a:p>
          <a:p>
            <a:pPr eaLnBrk="1" hangingPunct="1">
              <a:lnSpc>
                <a:spcPct val="100000"/>
              </a:lnSpc>
              <a:buFont typeface="Wingdings" panose="05000000000000000000" pitchFamily="2" charset="2"/>
              <a:buNone/>
              <a:defRPr/>
            </a:pPr>
            <a:r>
              <a:rPr lang="zh-TW" altLang="en-US" sz="3600" dirty="0">
                <a:latin typeface="標楷體" pitchFamily="65" charset="-120"/>
                <a:ea typeface="標楷體" pitchFamily="65" charset="-120"/>
              </a:rPr>
              <a:t>  </a:t>
            </a:r>
          </a:p>
        </p:txBody>
      </p:sp>
      <p:sp>
        <p:nvSpPr>
          <p:cNvPr id="17415" name="Rectangle 4"/>
          <p:cNvSpPr>
            <a:spLocks noChangeArrowheads="1"/>
          </p:cNvSpPr>
          <p:nvPr/>
        </p:nvSpPr>
        <p:spPr bwMode="auto">
          <a:xfrm>
            <a:off x="3432176" y="5373689"/>
            <a:ext cx="2087563"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algn="ctr" eaLnBrk="1" hangingPunct="1">
              <a:spcBef>
                <a:spcPct val="0"/>
              </a:spcBef>
              <a:buClrTx/>
              <a:buSzTx/>
              <a:buFontTx/>
              <a:buNone/>
            </a:pPr>
            <a:endParaRPr lang="zh-TW" altLang="en-US" sz="3000" b="1">
              <a:latin typeface="Arial" panose="020B0604020202020204" pitchFamily="34" charset="0"/>
            </a:endParaRPr>
          </a:p>
        </p:txBody>
      </p:sp>
    </p:spTree>
    <p:extLst>
      <p:ext uri="{BB962C8B-B14F-4D97-AF65-F5344CB8AC3E}">
        <p14:creationId xmlns:p14="http://schemas.microsoft.com/office/powerpoint/2010/main" val="30677100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7415"/>
                                        </p:tgtEl>
                                        <p:attrNameLst>
                                          <p:attrName>style.visibility</p:attrName>
                                        </p:attrNameLst>
                                      </p:cBhvr>
                                      <p:to>
                                        <p:strVal val="visible"/>
                                      </p:to>
                                    </p:set>
                                    <p:anim calcmode="lin" valueType="num">
                                      <p:cBhvr additive="base">
                                        <p:cTn id="7" dur="500" fill="hold"/>
                                        <p:tgtEl>
                                          <p:spTgt spid="17415"/>
                                        </p:tgtEl>
                                        <p:attrNameLst>
                                          <p:attrName>ppt_x</p:attrName>
                                        </p:attrNameLst>
                                      </p:cBhvr>
                                      <p:tavLst>
                                        <p:tav tm="0">
                                          <p:val>
                                            <p:strVal val="#ppt_x"/>
                                          </p:val>
                                        </p:tav>
                                        <p:tav tm="100000">
                                          <p:val>
                                            <p:strVal val="#ppt_x"/>
                                          </p:val>
                                        </p:tav>
                                      </p:tavLst>
                                    </p:anim>
                                    <p:anim calcmode="lin" valueType="num">
                                      <p:cBhvr additive="base">
                                        <p:cTn id="8" dur="500" fill="hold"/>
                                        <p:tgtEl>
                                          <p:spTgt spid="174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pPr>
              <a:defRPr/>
            </a:pPr>
            <a:r>
              <a:rPr lang="zh-TW" altLang="en-US" sz="5400" b="1">
                <a:ea typeface="標楷體" pitchFamily="65" charset="-120"/>
              </a:rPr>
              <a:t>修復式正義的意義和精神</a:t>
            </a:r>
          </a:p>
        </p:txBody>
      </p:sp>
      <p:sp>
        <p:nvSpPr>
          <p:cNvPr id="28675" name="Rectangle 3"/>
          <p:cNvSpPr>
            <a:spLocks noGrp="1" noChangeArrowheads="1"/>
          </p:cNvSpPr>
          <p:nvPr>
            <p:ph sz="quarter" idx="1"/>
          </p:nvPr>
        </p:nvSpPr>
        <p:spPr>
          <a:xfrm>
            <a:off x="1496291" y="1711326"/>
            <a:ext cx="8714509" cy="4238625"/>
          </a:xfrm>
        </p:spPr>
        <p:txBody>
          <a:bodyPr vert="horz" lIns="91440" tIns="45720" rIns="91440" bIns="45720" rtlCol="0">
            <a:noAutofit/>
          </a:bodyPr>
          <a:lstStyle/>
          <a:p>
            <a:pPr algn="just">
              <a:lnSpc>
                <a:spcPct val="100000"/>
              </a:lnSpc>
              <a:spcBef>
                <a:spcPts val="500"/>
              </a:spcBef>
              <a:spcAft>
                <a:spcPts val="500"/>
              </a:spcAft>
              <a:buNone/>
            </a:pPr>
            <a:r>
              <a:rPr lang="zh-TW" altLang="en-US" sz="3600">
                <a:latin typeface="標楷體" pitchFamily="65" charset="-120"/>
                <a:ea typeface="標楷體" pitchFamily="65" charset="-120"/>
              </a:rPr>
              <a:t>犯罪處理應有被害人的參與 </a:t>
            </a:r>
          </a:p>
          <a:p>
            <a:pPr algn="just">
              <a:lnSpc>
                <a:spcPct val="100000"/>
              </a:lnSpc>
              <a:spcBef>
                <a:spcPts val="500"/>
              </a:spcBef>
              <a:spcAft>
                <a:spcPts val="500"/>
              </a:spcAft>
              <a:buNone/>
            </a:pPr>
            <a:r>
              <a:rPr lang="en-US" altLang="zh-TW" sz="3600">
                <a:latin typeface="標楷體" pitchFamily="65" charset="-120"/>
                <a:ea typeface="標楷體" pitchFamily="65" charset="-120"/>
              </a:rPr>
              <a:t>(1)</a:t>
            </a:r>
            <a:r>
              <a:rPr lang="zh-TW" altLang="en-US" sz="3600">
                <a:latin typeface="標楷體" pitchFamily="65" charset="-120"/>
                <a:ea typeface="標楷體" pitchFamily="65" charset="-120"/>
              </a:rPr>
              <a:t>被害者是修復式正義的發動者，沒有被害者的參與，支持與體諒，修復式正義無從推動。</a:t>
            </a:r>
          </a:p>
          <a:p>
            <a:pPr algn="just">
              <a:lnSpc>
                <a:spcPct val="100000"/>
              </a:lnSpc>
              <a:spcBef>
                <a:spcPts val="500"/>
              </a:spcBef>
              <a:spcAft>
                <a:spcPts val="500"/>
              </a:spcAft>
              <a:buNone/>
            </a:pPr>
            <a:r>
              <a:rPr lang="en-US" altLang="zh-TW" sz="3600">
                <a:latin typeface="標楷體" pitchFamily="65" charset="-120"/>
                <a:ea typeface="標楷體" pitchFamily="65" charset="-120"/>
              </a:rPr>
              <a:t>(2)</a:t>
            </a:r>
            <a:r>
              <a:rPr lang="zh-TW" altLang="en-US" sz="3600">
                <a:latin typeface="標楷體" pitchFamily="65" charset="-120"/>
                <a:ea typeface="標楷體" pitchFamily="65" charset="-120"/>
              </a:rPr>
              <a:t>被害者有權決定是否參加修復式正義程序、參加時不用承擔任何附帶條件、可以主動地選擇由那些人陪同或代表出席。</a:t>
            </a:r>
          </a:p>
          <a:p>
            <a:pPr algn="just">
              <a:lnSpc>
                <a:spcPct val="100000"/>
              </a:lnSpc>
              <a:spcBef>
                <a:spcPts val="500"/>
              </a:spcBef>
              <a:spcAft>
                <a:spcPts val="500"/>
              </a:spcAft>
              <a:buNone/>
            </a:pPr>
            <a:endParaRPr lang="zh-TW" altLang="en-US" sz="3600">
              <a:latin typeface="標楷體" pitchFamily="65" charset="-120"/>
              <a:ea typeface="標楷體" pitchFamily="65" charset="-120"/>
            </a:endParaRPr>
          </a:p>
          <a:p>
            <a:pPr algn="just">
              <a:lnSpc>
                <a:spcPct val="100000"/>
              </a:lnSpc>
              <a:spcBef>
                <a:spcPts val="500"/>
              </a:spcBef>
              <a:spcAft>
                <a:spcPts val="500"/>
              </a:spcAft>
              <a:buNone/>
            </a:pPr>
            <a:r>
              <a:rPr lang="zh-TW" altLang="en-US" sz="3600">
                <a:latin typeface="標楷體" pitchFamily="65" charset="-120"/>
                <a:ea typeface="標楷體" pitchFamily="65" charset="-120"/>
              </a:rPr>
              <a:t>  </a:t>
            </a:r>
          </a:p>
        </p:txBody>
      </p:sp>
    </p:spTree>
    <p:extLst>
      <p:ext uri="{BB962C8B-B14F-4D97-AF65-F5344CB8AC3E}">
        <p14:creationId xmlns:p14="http://schemas.microsoft.com/office/powerpoint/2010/main" val="240904954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群組 16"/>
          <p:cNvGrpSpPr>
            <a:grpSpLocks/>
          </p:cNvGrpSpPr>
          <p:nvPr/>
        </p:nvGrpSpPr>
        <p:grpSpPr bwMode="auto">
          <a:xfrm>
            <a:off x="1631950" y="1270001"/>
            <a:ext cx="4103688" cy="3527425"/>
            <a:chOff x="755576" y="1556792"/>
            <a:chExt cx="3384376" cy="3096344"/>
          </a:xfrm>
        </p:grpSpPr>
        <p:sp>
          <p:nvSpPr>
            <p:cNvPr id="4" name="橢圓 3"/>
            <p:cNvSpPr/>
            <p:nvPr/>
          </p:nvSpPr>
          <p:spPr>
            <a:xfrm>
              <a:off x="1835696" y="1556792"/>
              <a:ext cx="1008112" cy="1007497"/>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r>
                <a:rPr lang="zh-TW" altLang="en-US" sz="2800" b="1" dirty="0"/>
                <a:t>機構</a:t>
              </a:r>
            </a:p>
          </p:txBody>
        </p:sp>
        <p:sp>
          <p:nvSpPr>
            <p:cNvPr id="5" name="橢圓 4"/>
            <p:cNvSpPr/>
            <p:nvPr/>
          </p:nvSpPr>
          <p:spPr>
            <a:xfrm>
              <a:off x="755576" y="3645640"/>
              <a:ext cx="1008112" cy="100749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zh-TW" altLang="en-US" sz="2800" b="1" dirty="0"/>
                <a:t>犯事者</a:t>
              </a:r>
            </a:p>
          </p:txBody>
        </p:sp>
        <p:sp>
          <p:nvSpPr>
            <p:cNvPr id="6" name="橢圓 5"/>
            <p:cNvSpPr/>
            <p:nvPr/>
          </p:nvSpPr>
          <p:spPr>
            <a:xfrm>
              <a:off x="3131840" y="3645640"/>
              <a:ext cx="1008112" cy="1007496"/>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TW" altLang="en-US" sz="2800" b="1" dirty="0"/>
                <a:t>被害者</a:t>
              </a:r>
            </a:p>
          </p:txBody>
        </p:sp>
        <p:cxnSp>
          <p:nvCxnSpPr>
            <p:cNvPr id="8" name="直線接點 7"/>
            <p:cNvCxnSpPr/>
            <p:nvPr/>
          </p:nvCxnSpPr>
          <p:spPr>
            <a:xfrm>
              <a:off x="2771800" y="2636750"/>
              <a:ext cx="576064" cy="936428"/>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線單箭頭接點 11"/>
            <p:cNvCxnSpPr/>
            <p:nvPr/>
          </p:nvCxnSpPr>
          <p:spPr>
            <a:xfrm>
              <a:off x="1979712" y="4221153"/>
              <a:ext cx="936103"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線單箭頭接點 12"/>
            <p:cNvCxnSpPr/>
            <p:nvPr/>
          </p:nvCxnSpPr>
          <p:spPr>
            <a:xfrm flipH="1">
              <a:off x="1403648" y="2636750"/>
              <a:ext cx="576064" cy="93642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3" name="群組 15"/>
          <p:cNvGrpSpPr>
            <a:grpSpLocks/>
          </p:cNvGrpSpPr>
          <p:nvPr/>
        </p:nvGrpSpPr>
        <p:grpSpPr bwMode="auto">
          <a:xfrm>
            <a:off x="5880101" y="1198564"/>
            <a:ext cx="4537075" cy="3743325"/>
            <a:chOff x="4355976" y="1197843"/>
            <a:chExt cx="4536877" cy="3743325"/>
          </a:xfrm>
        </p:grpSpPr>
        <p:grpSp>
          <p:nvGrpSpPr>
            <p:cNvPr id="30724" name="群組 29"/>
            <p:cNvGrpSpPr>
              <a:grpSpLocks/>
            </p:cNvGrpSpPr>
            <p:nvPr/>
          </p:nvGrpSpPr>
          <p:grpSpPr bwMode="auto">
            <a:xfrm>
              <a:off x="4932040" y="1197843"/>
              <a:ext cx="3960813" cy="3743325"/>
              <a:chOff x="5220072" y="1628800"/>
              <a:chExt cx="3240360" cy="2952328"/>
            </a:xfrm>
          </p:grpSpPr>
          <p:sp>
            <p:nvSpPr>
              <p:cNvPr id="19" name="橢圓 18"/>
              <p:cNvSpPr/>
              <p:nvPr/>
            </p:nvSpPr>
            <p:spPr>
              <a:xfrm>
                <a:off x="6372147" y="3573229"/>
                <a:ext cx="1007779" cy="1007899"/>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r>
                  <a:rPr lang="zh-TW" altLang="en-US" sz="2800" b="1" dirty="0"/>
                  <a:t>機構</a:t>
                </a:r>
              </a:p>
            </p:txBody>
          </p:sp>
          <p:sp>
            <p:nvSpPr>
              <p:cNvPr id="20" name="橢圓 19"/>
              <p:cNvSpPr/>
              <p:nvPr/>
            </p:nvSpPr>
            <p:spPr>
              <a:xfrm>
                <a:off x="5220214" y="1628800"/>
                <a:ext cx="1007779" cy="1007898"/>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zh-TW" altLang="en-US" sz="2800" b="1" dirty="0"/>
                  <a:t>犯事者</a:t>
                </a:r>
              </a:p>
            </p:txBody>
          </p:sp>
          <p:sp>
            <p:nvSpPr>
              <p:cNvPr id="21" name="橢圓 20"/>
              <p:cNvSpPr/>
              <p:nvPr/>
            </p:nvSpPr>
            <p:spPr>
              <a:xfrm>
                <a:off x="7452653" y="1628800"/>
                <a:ext cx="1007779" cy="1007898"/>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TW" altLang="en-US" sz="2800" b="1" dirty="0"/>
                  <a:t>被害者</a:t>
                </a:r>
              </a:p>
            </p:txBody>
          </p:sp>
          <p:cxnSp>
            <p:nvCxnSpPr>
              <p:cNvPr id="23" name="直線單箭頭接點 22"/>
              <p:cNvCxnSpPr/>
              <p:nvPr/>
            </p:nvCxnSpPr>
            <p:spPr>
              <a:xfrm flipV="1">
                <a:off x="6876037" y="2277361"/>
                <a:ext cx="0" cy="122325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線單箭頭接點 27"/>
              <p:cNvCxnSpPr/>
              <p:nvPr/>
            </p:nvCxnSpPr>
            <p:spPr>
              <a:xfrm>
                <a:off x="6372147" y="2133375"/>
                <a:ext cx="1007779" cy="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15" name="燕尾形向右箭號 14"/>
            <p:cNvSpPr/>
            <p:nvPr/>
          </p:nvSpPr>
          <p:spPr>
            <a:xfrm>
              <a:off x="4355976" y="2925043"/>
              <a:ext cx="647672" cy="57626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spTree>
    <p:extLst>
      <p:ext uri="{BB962C8B-B14F-4D97-AF65-F5344CB8AC3E}">
        <p14:creationId xmlns:p14="http://schemas.microsoft.com/office/powerpoint/2010/main" val="17123627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1981201" y="277814"/>
            <a:ext cx="8435975" cy="1139825"/>
          </a:xfrm>
        </p:spPr>
        <p:txBody>
          <a:bodyPr/>
          <a:lstStyle/>
          <a:p>
            <a:pPr eaLnBrk="1" hangingPunct="1">
              <a:defRPr/>
            </a:pPr>
            <a:r>
              <a:rPr lang="zh-TW" altLang="en-US" sz="4000" b="1" dirty="0">
                <a:ea typeface="標楷體" pitchFamily="65" charset="-120"/>
              </a:rPr>
              <a:t>修復式正義與現代應報式正義對照表</a:t>
            </a:r>
          </a:p>
        </p:txBody>
      </p:sp>
      <p:graphicFrame>
        <p:nvGraphicFramePr>
          <p:cNvPr id="145411" name="Group 3"/>
          <p:cNvGraphicFramePr>
            <a:graphicFrameLocks noGrp="1"/>
          </p:cNvGraphicFramePr>
          <p:nvPr>
            <p:ph idx="1"/>
          </p:nvPr>
        </p:nvGraphicFramePr>
        <p:xfrm>
          <a:off x="2316163" y="1757363"/>
          <a:ext cx="7345362" cy="5003800"/>
        </p:xfrm>
        <a:graphic>
          <a:graphicData uri="http://schemas.openxmlformats.org/drawingml/2006/table">
            <a:tbl>
              <a:tblPr/>
              <a:tblGrid>
                <a:gridCol w="3673475">
                  <a:extLst>
                    <a:ext uri="{9D8B030D-6E8A-4147-A177-3AD203B41FA5}">
                      <a16:colId xmlns:a16="http://schemas.microsoft.com/office/drawing/2014/main" xmlns="" val="20000"/>
                    </a:ext>
                  </a:extLst>
                </a:gridCol>
                <a:gridCol w="3671887">
                  <a:extLst>
                    <a:ext uri="{9D8B030D-6E8A-4147-A177-3AD203B41FA5}">
                      <a16:colId xmlns:a16="http://schemas.microsoft.com/office/drawing/2014/main" xmlns="" val="20001"/>
                    </a:ext>
                  </a:extLst>
                </a:gridCol>
              </a:tblGrid>
              <a:tr h="644607">
                <a:tc>
                  <a:txBody>
                    <a:bodyPr/>
                    <a:lstStyle>
                      <a:lvl1pPr marL="342900" indent="-342900">
                        <a:spcBef>
                          <a:spcPct val="20000"/>
                        </a:spcBef>
                        <a:buClr>
                          <a:schemeClr val="hlink"/>
                        </a:buClr>
                        <a:buSzPct val="60000"/>
                        <a:buFont typeface="Wingdings" pitchFamily="2" charset="2"/>
                        <a:defRPr kumimoji="1" sz="2800">
                          <a:solidFill>
                            <a:schemeClr val="tx1"/>
                          </a:solidFill>
                          <a:effectLst>
                            <a:outerShdw blurRad="38100" dist="38100" dir="2700000" algn="tl">
                              <a:srgbClr val="000000"/>
                            </a:outerShdw>
                          </a:effectLst>
                          <a:latin typeface="Verdana" pitchFamily="34" charset="0"/>
                          <a:ea typeface="新細明體" charset="-120"/>
                        </a:defRPr>
                      </a:lvl1pPr>
                      <a:lvl2pPr marL="742950" indent="-285750">
                        <a:spcBef>
                          <a:spcPct val="20000"/>
                        </a:spcBef>
                        <a:buClr>
                          <a:schemeClr val="tx1"/>
                        </a:buClr>
                        <a:defRPr kumimoji="1" sz="2400">
                          <a:solidFill>
                            <a:schemeClr val="tx1"/>
                          </a:solidFill>
                          <a:effectLst>
                            <a:outerShdw blurRad="38100" dist="38100" dir="2700000" algn="tl">
                              <a:srgbClr val="000000"/>
                            </a:outerShdw>
                          </a:effectLst>
                          <a:latin typeface="Verdana" pitchFamily="34" charset="0"/>
                          <a:ea typeface="新細明體" charset="-120"/>
                        </a:defRPr>
                      </a:lvl2pPr>
                      <a:lvl3pPr marL="1143000" indent="-228600">
                        <a:spcBef>
                          <a:spcPct val="20000"/>
                        </a:spcBef>
                        <a:buClr>
                          <a:schemeClr val="accent2"/>
                        </a:buClr>
                        <a:buSzPct val="60000"/>
                        <a:buFont typeface="Wingdings" pitchFamily="2" charset="2"/>
                        <a:defRPr kumimoji="1" sz="2000">
                          <a:solidFill>
                            <a:schemeClr val="tx1"/>
                          </a:solidFill>
                          <a:effectLst>
                            <a:outerShdw blurRad="38100" dist="38100" dir="2700000" algn="tl">
                              <a:srgbClr val="000000"/>
                            </a:outerShdw>
                          </a:effectLst>
                          <a:latin typeface="Verdana" pitchFamily="34" charset="0"/>
                          <a:ea typeface="新細明體" charset="-120"/>
                        </a:defRPr>
                      </a:lvl3pPr>
                      <a:lvl4pPr marL="1600200" indent="-228600">
                        <a:spcBef>
                          <a:spcPct val="20000"/>
                        </a:spcBef>
                        <a:buClr>
                          <a:schemeClr val="tx2"/>
                        </a:buClr>
                        <a:defRPr kumimoji="1">
                          <a:solidFill>
                            <a:schemeClr val="tx1"/>
                          </a:solidFill>
                          <a:effectLst>
                            <a:outerShdw blurRad="38100" dist="38100" dir="2700000" algn="tl">
                              <a:srgbClr val="000000"/>
                            </a:outerShdw>
                          </a:effectLst>
                          <a:latin typeface="Verdana" pitchFamily="34" charset="0"/>
                          <a:ea typeface="新細明體" charset="-120"/>
                        </a:defRPr>
                      </a:lvl4pPr>
                      <a:lvl5pPr marL="2057400" indent="-228600">
                        <a:spcBef>
                          <a:spcPct val="20000"/>
                        </a:spcBef>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5pPr>
                      <a:lvl6pPr marL="2514600" indent="-228600" fontAlgn="base">
                        <a:spcBef>
                          <a:spcPct val="20000"/>
                        </a:spcBef>
                        <a:spcAft>
                          <a:spcPct val="0"/>
                        </a:spcAft>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6pPr>
                      <a:lvl7pPr marL="2971800" indent="-228600" fontAlgn="base">
                        <a:spcBef>
                          <a:spcPct val="20000"/>
                        </a:spcBef>
                        <a:spcAft>
                          <a:spcPct val="0"/>
                        </a:spcAft>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7pPr>
                      <a:lvl8pPr marL="3429000" indent="-228600" fontAlgn="base">
                        <a:spcBef>
                          <a:spcPct val="20000"/>
                        </a:spcBef>
                        <a:spcAft>
                          <a:spcPct val="0"/>
                        </a:spcAft>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8pPr>
                      <a:lvl9pPr marL="3886200" indent="-228600" fontAlgn="base">
                        <a:spcBef>
                          <a:spcPct val="20000"/>
                        </a:spcBef>
                        <a:spcAft>
                          <a:spcPct val="0"/>
                        </a:spcAft>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9pPr>
                    </a:lstStyle>
                    <a:p>
                      <a:pPr marL="342900" marR="0" lvl="0" indent="-342900" algn="ctr" defTabSz="914400" rtl="0" eaLnBrk="1" fontAlgn="base" latinLnBrk="0" hangingPunct="1">
                        <a:lnSpc>
                          <a:spcPct val="100000"/>
                        </a:lnSpc>
                        <a:spcBef>
                          <a:spcPct val="0"/>
                        </a:spcBef>
                        <a:spcAft>
                          <a:spcPct val="0"/>
                        </a:spcAft>
                        <a:buClrTx/>
                        <a:buSzPct val="100000"/>
                        <a:buFontTx/>
                        <a:buNone/>
                        <a:tabLst/>
                      </a:pPr>
                      <a:r>
                        <a:rPr kumimoji="1" lang="zh-TW" altLang="en-US" sz="2800" b="1" i="0" u="none" strike="noStrike" cap="none" normalizeH="0" baseline="0">
                          <a:ln>
                            <a:noFill/>
                          </a:ln>
                          <a:solidFill>
                            <a:srgbClr val="FFFF00"/>
                          </a:solidFill>
                          <a:effectLst>
                            <a:outerShdw blurRad="38100" dist="38100" dir="2700000" algn="tl">
                              <a:srgbClr val="000000"/>
                            </a:outerShdw>
                          </a:effectLst>
                          <a:latin typeface="標楷體" pitchFamily="65" charset="-120"/>
                          <a:ea typeface="標楷體" pitchFamily="65" charset="-120"/>
                          <a:cs typeface="Times New Roman" pitchFamily="18" charset="0"/>
                        </a:rPr>
                        <a:t>修復式正義</a:t>
                      </a:r>
                      <a:endParaRPr kumimoji="1" lang="zh-TW" altLang="en-US" sz="2800" b="1" i="0" u="none" strike="noStrike" cap="none" normalizeH="0" baseline="0">
                        <a:ln>
                          <a:noFill/>
                        </a:ln>
                        <a:solidFill>
                          <a:srgbClr val="FFFF00"/>
                        </a:solidFill>
                        <a:effectLst>
                          <a:outerShdw blurRad="38100" dist="38100" dir="2700000" algn="tl">
                            <a:srgbClr val="000000"/>
                          </a:outerShdw>
                        </a:effectLst>
                        <a:latin typeface="Verdana" pitchFamily="34" charset="0"/>
                        <a:ea typeface="標楷體" pitchFamily="65" charset="-120"/>
                        <a:cs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chemeClr val="hlink"/>
                        </a:buClr>
                        <a:buSzPct val="60000"/>
                        <a:buFont typeface="Wingdings" pitchFamily="2" charset="2"/>
                        <a:defRPr kumimoji="1" sz="2800">
                          <a:solidFill>
                            <a:schemeClr val="tx1"/>
                          </a:solidFill>
                          <a:effectLst>
                            <a:outerShdw blurRad="38100" dist="38100" dir="2700000" algn="tl">
                              <a:srgbClr val="000000"/>
                            </a:outerShdw>
                          </a:effectLst>
                          <a:latin typeface="Verdana" pitchFamily="34" charset="0"/>
                          <a:ea typeface="新細明體" charset="-120"/>
                        </a:defRPr>
                      </a:lvl1pPr>
                      <a:lvl2pPr marL="742950" indent="-285750">
                        <a:spcBef>
                          <a:spcPct val="20000"/>
                        </a:spcBef>
                        <a:buClr>
                          <a:schemeClr val="tx1"/>
                        </a:buClr>
                        <a:defRPr kumimoji="1" sz="2400">
                          <a:solidFill>
                            <a:schemeClr val="tx1"/>
                          </a:solidFill>
                          <a:effectLst>
                            <a:outerShdw blurRad="38100" dist="38100" dir="2700000" algn="tl">
                              <a:srgbClr val="000000"/>
                            </a:outerShdw>
                          </a:effectLst>
                          <a:latin typeface="Verdana" pitchFamily="34" charset="0"/>
                          <a:ea typeface="新細明體" charset="-120"/>
                        </a:defRPr>
                      </a:lvl2pPr>
                      <a:lvl3pPr marL="1143000" indent="-228600">
                        <a:spcBef>
                          <a:spcPct val="20000"/>
                        </a:spcBef>
                        <a:buClr>
                          <a:schemeClr val="accent2"/>
                        </a:buClr>
                        <a:buSzPct val="60000"/>
                        <a:buFont typeface="Wingdings" pitchFamily="2" charset="2"/>
                        <a:defRPr kumimoji="1" sz="2000">
                          <a:solidFill>
                            <a:schemeClr val="tx1"/>
                          </a:solidFill>
                          <a:effectLst>
                            <a:outerShdw blurRad="38100" dist="38100" dir="2700000" algn="tl">
                              <a:srgbClr val="000000"/>
                            </a:outerShdw>
                          </a:effectLst>
                          <a:latin typeface="Verdana" pitchFamily="34" charset="0"/>
                          <a:ea typeface="新細明體" charset="-120"/>
                        </a:defRPr>
                      </a:lvl3pPr>
                      <a:lvl4pPr marL="1600200" indent="-228600">
                        <a:spcBef>
                          <a:spcPct val="20000"/>
                        </a:spcBef>
                        <a:buClr>
                          <a:schemeClr val="tx2"/>
                        </a:buClr>
                        <a:defRPr kumimoji="1">
                          <a:solidFill>
                            <a:schemeClr val="tx1"/>
                          </a:solidFill>
                          <a:effectLst>
                            <a:outerShdw blurRad="38100" dist="38100" dir="2700000" algn="tl">
                              <a:srgbClr val="000000"/>
                            </a:outerShdw>
                          </a:effectLst>
                          <a:latin typeface="Verdana" pitchFamily="34" charset="0"/>
                          <a:ea typeface="新細明體" charset="-120"/>
                        </a:defRPr>
                      </a:lvl4pPr>
                      <a:lvl5pPr marL="2057400" indent="-228600">
                        <a:spcBef>
                          <a:spcPct val="20000"/>
                        </a:spcBef>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5pPr>
                      <a:lvl6pPr marL="2514600" indent="-228600" fontAlgn="base">
                        <a:spcBef>
                          <a:spcPct val="20000"/>
                        </a:spcBef>
                        <a:spcAft>
                          <a:spcPct val="0"/>
                        </a:spcAft>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6pPr>
                      <a:lvl7pPr marL="2971800" indent="-228600" fontAlgn="base">
                        <a:spcBef>
                          <a:spcPct val="20000"/>
                        </a:spcBef>
                        <a:spcAft>
                          <a:spcPct val="0"/>
                        </a:spcAft>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7pPr>
                      <a:lvl8pPr marL="3429000" indent="-228600" fontAlgn="base">
                        <a:spcBef>
                          <a:spcPct val="20000"/>
                        </a:spcBef>
                        <a:spcAft>
                          <a:spcPct val="0"/>
                        </a:spcAft>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8pPr>
                      <a:lvl9pPr marL="3886200" indent="-228600" fontAlgn="base">
                        <a:spcBef>
                          <a:spcPct val="20000"/>
                        </a:spcBef>
                        <a:spcAft>
                          <a:spcPct val="0"/>
                        </a:spcAft>
                        <a:buClr>
                          <a:schemeClr val="folHlink"/>
                        </a:buClr>
                        <a:buSzPct val="60000"/>
                        <a:buFont typeface="Wingdings" pitchFamily="2" charset="2"/>
                        <a:defRPr kumimoji="1">
                          <a:solidFill>
                            <a:schemeClr val="tx1"/>
                          </a:solidFill>
                          <a:effectLst>
                            <a:outerShdw blurRad="38100" dist="38100" dir="2700000" algn="tl">
                              <a:srgbClr val="000000"/>
                            </a:outerShdw>
                          </a:effectLst>
                          <a:latin typeface="Verdana" pitchFamily="34" charset="0"/>
                          <a:ea typeface="新細明體" charset="-120"/>
                        </a:defRPr>
                      </a:lvl9pPr>
                    </a:lstStyle>
                    <a:p>
                      <a:pPr marL="342900" marR="0" lvl="0" indent="-342900" algn="ctr" defTabSz="914400" rtl="0" eaLnBrk="1" fontAlgn="base" latinLnBrk="0" hangingPunct="1">
                        <a:lnSpc>
                          <a:spcPct val="100000"/>
                        </a:lnSpc>
                        <a:spcBef>
                          <a:spcPct val="0"/>
                        </a:spcBef>
                        <a:spcAft>
                          <a:spcPct val="0"/>
                        </a:spcAft>
                        <a:buClrTx/>
                        <a:buSzPct val="100000"/>
                        <a:buFontTx/>
                        <a:buNone/>
                        <a:tabLst/>
                      </a:pPr>
                      <a:r>
                        <a:rPr kumimoji="1" lang="zh-TW" altLang="en-US" sz="2800" b="1" i="0" u="none" strike="noStrike" cap="none" normalizeH="0" baseline="0">
                          <a:ln>
                            <a:noFill/>
                          </a:ln>
                          <a:solidFill>
                            <a:srgbClr val="FFFF00"/>
                          </a:solidFill>
                          <a:effectLst>
                            <a:outerShdw blurRad="38100" dist="38100" dir="2700000" algn="tl">
                              <a:srgbClr val="000000"/>
                            </a:outerShdw>
                          </a:effectLst>
                          <a:latin typeface="標楷體" pitchFamily="65" charset="-120"/>
                          <a:ea typeface="標楷體" pitchFamily="65" charset="-120"/>
                          <a:cs typeface="Times New Roman" pitchFamily="18" charset="0"/>
                        </a:rPr>
                        <a:t>應報式正義</a:t>
                      </a:r>
                      <a:endParaRPr kumimoji="1" lang="zh-TW" altLang="en-US" sz="2800" b="1" i="0" u="none" strike="noStrike" cap="none" normalizeH="0" baseline="0">
                        <a:ln>
                          <a:noFill/>
                        </a:ln>
                        <a:solidFill>
                          <a:srgbClr val="FFFF00"/>
                        </a:solidFill>
                        <a:effectLst>
                          <a:outerShdw blurRad="38100" dist="38100" dir="2700000" algn="tl">
                            <a:srgbClr val="000000"/>
                          </a:outerShdw>
                        </a:effectLst>
                        <a:latin typeface="Verdana" pitchFamily="34" charset="0"/>
                        <a:ea typeface="標楷體" pitchFamily="65" charset="-120"/>
                        <a:cs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359193">
                <a:tc>
                  <a:txBody>
                    <a:bodyPr/>
                    <a:lstStyle>
                      <a:lvl1pPr marL="342900" indent="-342900">
                        <a:spcBef>
                          <a:spcPct val="20000"/>
                        </a:spcBef>
                        <a:buClr>
                          <a:schemeClr val="hlink"/>
                        </a:buClr>
                        <a:buSzPct val="60000"/>
                        <a:buFont typeface="Wingdings" pitchFamily="2" charset="2"/>
                        <a:tabLst>
                          <a:tab pos="228600" algn="l"/>
                        </a:tabLst>
                        <a:defRPr kumimoji="1" sz="2800">
                          <a:solidFill>
                            <a:schemeClr val="tx1"/>
                          </a:solidFill>
                          <a:effectLst>
                            <a:outerShdw blurRad="38100" dist="38100" dir="2700000" algn="tl">
                              <a:srgbClr val="000000"/>
                            </a:outerShdw>
                          </a:effectLst>
                          <a:latin typeface="Verdana" pitchFamily="34" charset="0"/>
                          <a:ea typeface="新細明體" charset="-120"/>
                        </a:defRPr>
                      </a:lvl1pPr>
                      <a:lvl2pPr marL="742950" indent="-285750">
                        <a:spcBef>
                          <a:spcPct val="20000"/>
                        </a:spcBef>
                        <a:buClr>
                          <a:schemeClr val="tx1"/>
                        </a:buClr>
                        <a:tabLst>
                          <a:tab pos="228600" algn="l"/>
                        </a:tabLst>
                        <a:defRPr kumimoji="1" sz="2400">
                          <a:solidFill>
                            <a:schemeClr val="tx1"/>
                          </a:solidFill>
                          <a:effectLst>
                            <a:outerShdw blurRad="38100" dist="38100" dir="2700000" algn="tl">
                              <a:srgbClr val="000000"/>
                            </a:outerShdw>
                          </a:effectLst>
                          <a:latin typeface="Verdana" pitchFamily="34" charset="0"/>
                          <a:ea typeface="新細明體" charset="-120"/>
                        </a:defRPr>
                      </a:lvl2pPr>
                      <a:lvl3pPr marL="1143000" indent="-228600">
                        <a:spcBef>
                          <a:spcPct val="20000"/>
                        </a:spcBef>
                        <a:buClr>
                          <a:schemeClr val="accent2"/>
                        </a:buClr>
                        <a:buSzPct val="60000"/>
                        <a:buFont typeface="Wingdings" pitchFamily="2" charset="2"/>
                        <a:tabLst>
                          <a:tab pos="228600" algn="l"/>
                        </a:tabLst>
                        <a:defRPr kumimoji="1" sz="2000">
                          <a:solidFill>
                            <a:schemeClr val="tx1"/>
                          </a:solidFill>
                          <a:effectLst>
                            <a:outerShdw blurRad="38100" dist="38100" dir="2700000" algn="tl">
                              <a:srgbClr val="000000"/>
                            </a:outerShdw>
                          </a:effectLst>
                          <a:latin typeface="Verdana" pitchFamily="34" charset="0"/>
                          <a:ea typeface="新細明體" charset="-120"/>
                        </a:defRPr>
                      </a:lvl3pPr>
                      <a:lvl4pPr marL="1600200" indent="-228600">
                        <a:spcBef>
                          <a:spcPct val="20000"/>
                        </a:spcBef>
                        <a:buClr>
                          <a:schemeClr val="tx2"/>
                        </a:buClr>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4pPr>
                      <a:lvl5pPr marL="2057400" indent="-228600">
                        <a:spcBef>
                          <a:spcPct val="20000"/>
                        </a:spcBef>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5pPr>
                      <a:lvl6pPr marL="2514600" indent="-228600" fontAlgn="base">
                        <a:spcBef>
                          <a:spcPct val="20000"/>
                        </a:spcBef>
                        <a:spcAft>
                          <a:spcPct val="0"/>
                        </a:spcAft>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6pPr>
                      <a:lvl7pPr marL="2971800" indent="-228600" fontAlgn="base">
                        <a:spcBef>
                          <a:spcPct val="20000"/>
                        </a:spcBef>
                        <a:spcAft>
                          <a:spcPct val="0"/>
                        </a:spcAft>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7pPr>
                      <a:lvl8pPr marL="3429000" indent="-228600" fontAlgn="base">
                        <a:spcBef>
                          <a:spcPct val="20000"/>
                        </a:spcBef>
                        <a:spcAft>
                          <a:spcPct val="0"/>
                        </a:spcAft>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8pPr>
                      <a:lvl9pPr marL="3886200" indent="-228600" fontAlgn="base">
                        <a:spcBef>
                          <a:spcPct val="20000"/>
                        </a:spcBef>
                        <a:spcAft>
                          <a:spcPct val="0"/>
                        </a:spcAft>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9pPr>
                    </a:lstStyle>
                    <a:p>
                      <a:pPr marL="342900" marR="0" lvl="0" indent="-342900" algn="l" defTabSz="914400" rtl="0" eaLnBrk="1" fontAlgn="base" latinLnBrk="0" hangingPunct="1">
                        <a:lnSpc>
                          <a:spcPct val="100000"/>
                        </a:lnSpc>
                        <a:spcBef>
                          <a:spcPct val="0"/>
                        </a:spcBef>
                        <a:spcAft>
                          <a:spcPct val="0"/>
                        </a:spcAft>
                        <a:buClrTx/>
                        <a:buSzPct val="100000"/>
                        <a:buFont typeface="標楷體" pitchFamily="65" charset="-120"/>
                        <a:buChar char="＊"/>
                        <a:tabLst>
                          <a:tab pos="228600" algn="l"/>
                        </a:tabLst>
                      </a:pP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犯罪是一種</a:t>
                      </a:r>
                      <a:r>
                        <a:rPr kumimoji="1" lang="zh-TW" altLang="en-US" sz="2800" b="1" i="0" u="none" strike="noStrike" cap="none" normalizeH="0" baseline="0">
                          <a:ln>
                            <a:noFill/>
                          </a:ln>
                          <a:solidFill>
                            <a:srgbClr val="FF3300"/>
                          </a:solidFill>
                          <a:effectLst>
                            <a:outerShdw blurRad="38100" dist="38100" dir="2700000" algn="tl">
                              <a:srgbClr val="000000"/>
                            </a:outerShdw>
                          </a:effectLst>
                          <a:latin typeface="標楷體" pitchFamily="65" charset="-120"/>
                          <a:ea typeface="標楷體" pitchFamily="65" charset="-120"/>
                          <a:cs typeface="Times New Roman" pitchFamily="18" charset="0"/>
                        </a:rPr>
                        <a:t>人與人之間關係</a:t>
                      </a: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的破壞。</a:t>
                      </a:r>
                      <a:endParaRPr kumimoji="1" lang="zh-TW" altLang="en-US" sz="2800" b="0" i="0" u="none" strike="noStrike" cap="none" normalizeH="0" baseline="0">
                        <a:ln>
                          <a:noFill/>
                        </a:ln>
                        <a:solidFill>
                          <a:schemeClr val="tx1"/>
                        </a:solidFill>
                        <a:effectLst>
                          <a:outerShdw blurRad="38100" dist="38100" dir="2700000" algn="tl">
                            <a:srgbClr val="000000"/>
                          </a:outerShdw>
                        </a:effectLst>
                        <a:latin typeface="Times New Roman" pitchFamily="18" charset="0"/>
                        <a:ea typeface="標楷體" pitchFamily="65" charset="-12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Pct val="100000"/>
                        <a:buFont typeface="標楷體" pitchFamily="65" charset="-120"/>
                        <a:buChar char="＊"/>
                        <a:tabLst>
                          <a:tab pos="228600" algn="l"/>
                        </a:tabLst>
                      </a:pP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犯罪帶來</a:t>
                      </a:r>
                      <a:r>
                        <a:rPr kumimoji="1" lang="zh-TW" altLang="en-US" sz="2800" b="1" i="0" u="none" strike="noStrike" cap="none" normalizeH="0" baseline="0">
                          <a:ln>
                            <a:noFill/>
                          </a:ln>
                          <a:solidFill>
                            <a:srgbClr val="FF3300"/>
                          </a:solidFill>
                          <a:effectLst>
                            <a:outerShdw blurRad="38100" dist="38100" dir="2700000" algn="tl">
                              <a:srgbClr val="000000"/>
                            </a:outerShdw>
                          </a:effectLst>
                          <a:latin typeface="標楷體" pitchFamily="65" charset="-120"/>
                          <a:ea typeface="標楷體" pitchFamily="65" charset="-120"/>
                          <a:cs typeface="Times New Roman" pitchFamily="18" charset="0"/>
                        </a:rPr>
                        <a:t>回復的責任</a:t>
                      </a: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a:t>
                      </a:r>
                      <a:endParaRPr kumimoji="1" lang="zh-TW" altLang="en-US" sz="2800" b="0" i="0" u="none" strike="noStrike" cap="none" normalizeH="0" baseline="0">
                        <a:ln>
                          <a:noFill/>
                        </a:ln>
                        <a:solidFill>
                          <a:schemeClr val="tx1"/>
                        </a:solidFill>
                        <a:effectLst>
                          <a:outerShdw blurRad="38100" dist="38100" dir="2700000" algn="tl">
                            <a:srgbClr val="000000"/>
                          </a:outerShdw>
                        </a:effectLst>
                        <a:latin typeface="Times New Roman" pitchFamily="18" charset="0"/>
                        <a:ea typeface="標楷體" pitchFamily="65" charset="-12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Pct val="100000"/>
                        <a:buFont typeface="標楷體" pitchFamily="65" charset="-120"/>
                        <a:buChar char="＊"/>
                        <a:tabLst>
                          <a:tab pos="228600" algn="l"/>
                        </a:tabLst>
                      </a:pP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審判由犯罪者、被害者以及社區共同參與。</a:t>
                      </a:r>
                      <a:endParaRPr kumimoji="1" lang="zh-TW" altLang="en-US" sz="2800" b="0" i="0" u="none" strike="noStrike" cap="none" normalizeH="0" baseline="0">
                        <a:ln>
                          <a:noFill/>
                        </a:ln>
                        <a:solidFill>
                          <a:schemeClr val="tx1"/>
                        </a:solidFill>
                        <a:effectLst>
                          <a:outerShdw blurRad="38100" dist="38100" dir="2700000" algn="tl">
                            <a:srgbClr val="000000"/>
                          </a:outerShdw>
                        </a:effectLst>
                        <a:latin typeface="Times New Roman" pitchFamily="18" charset="0"/>
                        <a:ea typeface="標楷體" pitchFamily="65" charset="-12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Pct val="100000"/>
                        <a:buFont typeface="標楷體" pitchFamily="65" charset="-120"/>
                        <a:buChar char="＊"/>
                        <a:tabLst>
                          <a:tab pos="228600" algn="l"/>
                        </a:tabLst>
                      </a:pP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審判是為了</a:t>
                      </a:r>
                      <a:r>
                        <a:rPr kumimoji="1" lang="zh-TW" altLang="en-US" sz="2800" b="1" i="0" u="none" strike="noStrike" cap="none" normalizeH="0" baseline="0">
                          <a:ln>
                            <a:noFill/>
                          </a:ln>
                          <a:solidFill>
                            <a:srgbClr val="FF3300"/>
                          </a:solidFill>
                          <a:effectLst>
                            <a:outerShdw blurRad="38100" dist="38100" dir="2700000" algn="tl">
                              <a:srgbClr val="000000"/>
                            </a:outerShdw>
                          </a:effectLst>
                          <a:latin typeface="標楷體" pitchFamily="65" charset="-120"/>
                          <a:ea typeface="標楷體" pitchFamily="65" charset="-120"/>
                          <a:cs typeface="Times New Roman" pitchFamily="18" charset="0"/>
                        </a:rPr>
                        <a:t>回復、和解以及安定人心</a:t>
                      </a: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a:t>
                      </a:r>
                      <a:endParaRPr kumimoji="1" lang="zh-TW" altLang="en-US" sz="2800" b="0" i="0" u="none" strike="noStrike" cap="none" normalizeH="0" baseline="0">
                        <a:ln>
                          <a:noFill/>
                        </a:ln>
                        <a:solidFill>
                          <a:schemeClr val="tx1"/>
                        </a:solidFill>
                        <a:effectLst>
                          <a:outerShdw blurRad="38100" dist="38100" dir="2700000" algn="tl">
                            <a:srgbClr val="000000"/>
                          </a:outerShdw>
                        </a:effectLst>
                        <a:latin typeface="Verdana" pitchFamily="34" charset="0"/>
                        <a:ea typeface="標楷體" pitchFamily="65" charset="-120"/>
                        <a:cs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chemeClr val="hlink"/>
                        </a:buClr>
                        <a:buSzPct val="60000"/>
                        <a:buFont typeface="Wingdings" pitchFamily="2" charset="2"/>
                        <a:tabLst>
                          <a:tab pos="228600" algn="l"/>
                        </a:tabLst>
                        <a:defRPr kumimoji="1" sz="2800">
                          <a:solidFill>
                            <a:schemeClr val="tx1"/>
                          </a:solidFill>
                          <a:effectLst>
                            <a:outerShdw blurRad="38100" dist="38100" dir="2700000" algn="tl">
                              <a:srgbClr val="000000"/>
                            </a:outerShdw>
                          </a:effectLst>
                          <a:latin typeface="Verdana" pitchFamily="34" charset="0"/>
                          <a:ea typeface="新細明體" charset="-120"/>
                        </a:defRPr>
                      </a:lvl1pPr>
                      <a:lvl2pPr marL="742950" indent="-285750">
                        <a:spcBef>
                          <a:spcPct val="20000"/>
                        </a:spcBef>
                        <a:buClr>
                          <a:schemeClr val="tx1"/>
                        </a:buClr>
                        <a:tabLst>
                          <a:tab pos="228600" algn="l"/>
                        </a:tabLst>
                        <a:defRPr kumimoji="1" sz="2400">
                          <a:solidFill>
                            <a:schemeClr val="tx1"/>
                          </a:solidFill>
                          <a:effectLst>
                            <a:outerShdw blurRad="38100" dist="38100" dir="2700000" algn="tl">
                              <a:srgbClr val="000000"/>
                            </a:outerShdw>
                          </a:effectLst>
                          <a:latin typeface="Verdana" pitchFamily="34" charset="0"/>
                          <a:ea typeface="新細明體" charset="-120"/>
                        </a:defRPr>
                      </a:lvl2pPr>
                      <a:lvl3pPr marL="1143000" indent="-228600">
                        <a:spcBef>
                          <a:spcPct val="20000"/>
                        </a:spcBef>
                        <a:buClr>
                          <a:schemeClr val="accent2"/>
                        </a:buClr>
                        <a:buSzPct val="60000"/>
                        <a:buFont typeface="Wingdings" pitchFamily="2" charset="2"/>
                        <a:tabLst>
                          <a:tab pos="228600" algn="l"/>
                        </a:tabLst>
                        <a:defRPr kumimoji="1" sz="2000">
                          <a:solidFill>
                            <a:schemeClr val="tx1"/>
                          </a:solidFill>
                          <a:effectLst>
                            <a:outerShdw blurRad="38100" dist="38100" dir="2700000" algn="tl">
                              <a:srgbClr val="000000"/>
                            </a:outerShdw>
                          </a:effectLst>
                          <a:latin typeface="Verdana" pitchFamily="34" charset="0"/>
                          <a:ea typeface="新細明體" charset="-120"/>
                        </a:defRPr>
                      </a:lvl3pPr>
                      <a:lvl4pPr marL="1600200" indent="-228600">
                        <a:spcBef>
                          <a:spcPct val="20000"/>
                        </a:spcBef>
                        <a:buClr>
                          <a:schemeClr val="tx2"/>
                        </a:buClr>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4pPr>
                      <a:lvl5pPr marL="2057400" indent="-228600">
                        <a:spcBef>
                          <a:spcPct val="20000"/>
                        </a:spcBef>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5pPr>
                      <a:lvl6pPr marL="2514600" indent="-228600" fontAlgn="base">
                        <a:spcBef>
                          <a:spcPct val="20000"/>
                        </a:spcBef>
                        <a:spcAft>
                          <a:spcPct val="0"/>
                        </a:spcAft>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6pPr>
                      <a:lvl7pPr marL="2971800" indent="-228600" fontAlgn="base">
                        <a:spcBef>
                          <a:spcPct val="20000"/>
                        </a:spcBef>
                        <a:spcAft>
                          <a:spcPct val="0"/>
                        </a:spcAft>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7pPr>
                      <a:lvl8pPr marL="3429000" indent="-228600" fontAlgn="base">
                        <a:spcBef>
                          <a:spcPct val="20000"/>
                        </a:spcBef>
                        <a:spcAft>
                          <a:spcPct val="0"/>
                        </a:spcAft>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8pPr>
                      <a:lvl9pPr marL="3886200" indent="-228600" fontAlgn="base">
                        <a:spcBef>
                          <a:spcPct val="20000"/>
                        </a:spcBef>
                        <a:spcAft>
                          <a:spcPct val="0"/>
                        </a:spcAft>
                        <a:buClr>
                          <a:schemeClr val="folHlink"/>
                        </a:buClr>
                        <a:buSzPct val="60000"/>
                        <a:buFont typeface="Wingdings" pitchFamily="2" charset="2"/>
                        <a:tabLst>
                          <a:tab pos="228600" algn="l"/>
                        </a:tabLst>
                        <a:defRPr kumimoji="1">
                          <a:solidFill>
                            <a:schemeClr val="tx1"/>
                          </a:solidFill>
                          <a:effectLst>
                            <a:outerShdw blurRad="38100" dist="38100" dir="2700000" algn="tl">
                              <a:srgbClr val="000000"/>
                            </a:outerShdw>
                          </a:effectLst>
                          <a:latin typeface="Verdana" pitchFamily="34" charset="0"/>
                          <a:ea typeface="新細明體" charset="-120"/>
                        </a:defRPr>
                      </a:lvl9pPr>
                    </a:lstStyle>
                    <a:p>
                      <a:pPr marL="342900" marR="0" lvl="0" indent="-342900" algn="l" defTabSz="914400" rtl="0" eaLnBrk="1" fontAlgn="base" latinLnBrk="0" hangingPunct="1">
                        <a:lnSpc>
                          <a:spcPct val="100000"/>
                        </a:lnSpc>
                        <a:spcBef>
                          <a:spcPct val="0"/>
                        </a:spcBef>
                        <a:spcAft>
                          <a:spcPct val="0"/>
                        </a:spcAft>
                        <a:buClrTx/>
                        <a:buSzPct val="100000"/>
                        <a:buFont typeface="標楷體" pitchFamily="65" charset="-120"/>
                        <a:buChar char="＊"/>
                        <a:tabLst>
                          <a:tab pos="228600" algn="l"/>
                        </a:tabLst>
                      </a:pP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犯罪是對</a:t>
                      </a:r>
                      <a:r>
                        <a:rPr kumimoji="1" lang="zh-TW" altLang="en-US" sz="2800" b="1" i="0" u="none" strike="noStrike" cap="none" normalizeH="0" baseline="0">
                          <a:ln>
                            <a:noFill/>
                          </a:ln>
                          <a:solidFill>
                            <a:srgbClr val="FF3300"/>
                          </a:solidFill>
                          <a:effectLst>
                            <a:outerShdw blurRad="38100" dist="38100" dir="2700000" algn="tl">
                              <a:srgbClr val="000000"/>
                            </a:outerShdw>
                          </a:effectLst>
                          <a:latin typeface="標楷體" pitchFamily="65" charset="-120"/>
                          <a:ea typeface="標楷體" pitchFamily="65" charset="-120"/>
                          <a:cs typeface="Times New Roman" pitchFamily="18" charset="0"/>
                        </a:rPr>
                        <a:t>國家</a:t>
                      </a: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的危害。</a:t>
                      </a:r>
                      <a:endParaRPr kumimoji="1" lang="zh-TW" altLang="en-US" sz="2800" b="0" i="0" u="none" strike="noStrike" cap="none" normalizeH="0" baseline="0">
                        <a:ln>
                          <a:noFill/>
                        </a:ln>
                        <a:solidFill>
                          <a:schemeClr val="tx1"/>
                        </a:solidFill>
                        <a:effectLst>
                          <a:outerShdw blurRad="38100" dist="38100" dir="2700000" algn="tl">
                            <a:srgbClr val="000000"/>
                          </a:outerShdw>
                        </a:effectLst>
                        <a:latin typeface="Times New Roman" pitchFamily="18" charset="0"/>
                        <a:ea typeface="標楷體" pitchFamily="65" charset="-12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Pct val="100000"/>
                        <a:buFont typeface="標楷體" pitchFamily="65" charset="-120"/>
                        <a:buChar char="＊"/>
                        <a:tabLst>
                          <a:tab pos="228600" algn="l"/>
                        </a:tabLst>
                      </a:pP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犯罪是</a:t>
                      </a:r>
                      <a:r>
                        <a:rPr kumimoji="1" lang="zh-TW" altLang="en-US" sz="2800" b="1" i="0" u="none" strike="noStrike" cap="none" normalizeH="0" baseline="0">
                          <a:ln>
                            <a:noFill/>
                          </a:ln>
                          <a:solidFill>
                            <a:srgbClr val="FF3300"/>
                          </a:solidFill>
                          <a:effectLst>
                            <a:outerShdw blurRad="38100" dist="38100" dir="2700000" algn="tl">
                              <a:srgbClr val="000000"/>
                            </a:outerShdw>
                          </a:effectLst>
                          <a:latin typeface="標楷體" pitchFamily="65" charset="-120"/>
                          <a:ea typeface="標楷體" pitchFamily="65" charset="-120"/>
                          <a:cs typeface="Times New Roman" pitchFamily="18" charset="0"/>
                        </a:rPr>
                        <a:t>違反法律</a:t>
                      </a: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a:t>
                      </a:r>
                      <a:endParaRPr kumimoji="1" lang="zh-TW" altLang="en-US" sz="2800" b="0" i="0" u="none" strike="noStrike" cap="none" normalizeH="0" baseline="0">
                        <a:ln>
                          <a:noFill/>
                        </a:ln>
                        <a:solidFill>
                          <a:schemeClr val="tx1"/>
                        </a:solidFill>
                        <a:effectLst>
                          <a:outerShdw blurRad="38100" dist="38100" dir="2700000" algn="tl">
                            <a:srgbClr val="000000"/>
                          </a:outerShdw>
                        </a:effectLst>
                        <a:latin typeface="Times New Roman" pitchFamily="18" charset="0"/>
                        <a:ea typeface="標楷體" pitchFamily="65" charset="-12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Pct val="100000"/>
                        <a:buFont typeface="標楷體" pitchFamily="65" charset="-120"/>
                        <a:buChar char="＊"/>
                        <a:tabLst>
                          <a:tab pos="228600" algn="l"/>
                        </a:tabLst>
                      </a:pP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審判決定罪責並帶來痛苦，</a:t>
                      </a:r>
                      <a:r>
                        <a:rPr kumimoji="1" lang="zh-TW" altLang="en-US" sz="2800" b="1" i="0" u="none" strike="noStrike" cap="none" normalizeH="0" baseline="0">
                          <a:ln>
                            <a:noFill/>
                          </a:ln>
                          <a:solidFill>
                            <a:srgbClr val="FF3300"/>
                          </a:solidFill>
                          <a:effectLst>
                            <a:outerShdw blurRad="38100" dist="38100" dir="2700000" algn="tl">
                              <a:srgbClr val="000000"/>
                            </a:outerShdw>
                          </a:effectLst>
                          <a:latin typeface="標楷體" pitchFamily="65" charset="-120"/>
                          <a:ea typeface="標楷體" pitchFamily="65" charset="-120"/>
                          <a:cs typeface="Times New Roman" pitchFamily="18" charset="0"/>
                        </a:rPr>
                        <a:t>僅有加害人參與</a:t>
                      </a: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a:t>
                      </a:r>
                      <a:endParaRPr kumimoji="1" lang="zh-TW" altLang="en-US" sz="2800" b="0" i="0" u="none" strike="noStrike" cap="none" normalizeH="0" baseline="0">
                        <a:ln>
                          <a:noFill/>
                        </a:ln>
                        <a:solidFill>
                          <a:schemeClr val="tx1"/>
                        </a:solidFill>
                        <a:effectLst>
                          <a:outerShdw blurRad="38100" dist="38100" dir="2700000" algn="tl">
                            <a:srgbClr val="000000"/>
                          </a:outerShdw>
                        </a:effectLst>
                        <a:latin typeface="Times New Roman" pitchFamily="18" charset="0"/>
                        <a:ea typeface="標楷體" pitchFamily="65" charset="-12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Pct val="100000"/>
                        <a:buFont typeface="標楷體" pitchFamily="65" charset="-120"/>
                        <a:buChar char="＊"/>
                        <a:tabLst>
                          <a:tab pos="228600" algn="l"/>
                        </a:tabLst>
                      </a:pP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審判是</a:t>
                      </a:r>
                      <a:r>
                        <a:rPr kumimoji="1" lang="zh-TW" altLang="en-US" sz="2800" b="1" i="0" u="none" strike="noStrike" cap="none" normalizeH="0" baseline="0">
                          <a:ln>
                            <a:noFill/>
                          </a:ln>
                          <a:solidFill>
                            <a:srgbClr val="FF3300"/>
                          </a:solidFill>
                          <a:effectLst>
                            <a:outerShdw blurRad="38100" dist="38100" dir="2700000" algn="tl">
                              <a:srgbClr val="000000"/>
                            </a:outerShdw>
                          </a:effectLst>
                          <a:latin typeface="標楷體" pitchFamily="65" charset="-120"/>
                          <a:ea typeface="標楷體" pitchFamily="65" charset="-120"/>
                          <a:cs typeface="Times New Roman" pitchFamily="18" charset="0"/>
                        </a:rPr>
                        <a:t>犯罪者與國家</a:t>
                      </a:r>
                      <a:r>
                        <a:rPr kumimoji="1" lang="zh-TW" altLang="en-US" sz="2800" b="0" i="0" u="none" strike="noStrike" cap="none" normalizeH="0" baseline="0">
                          <a:ln>
                            <a:noFill/>
                          </a:ln>
                          <a:solidFill>
                            <a:schemeClr val="tx1"/>
                          </a:solidFill>
                          <a:effectLst>
                            <a:outerShdw blurRad="38100" dist="38100" dir="2700000" algn="tl">
                              <a:srgbClr val="000000"/>
                            </a:outerShdw>
                          </a:effectLst>
                          <a:latin typeface="標楷體" pitchFamily="65" charset="-120"/>
                          <a:ea typeface="標楷體" pitchFamily="65" charset="-120"/>
                          <a:cs typeface="Times New Roman" pitchFamily="18" charset="0"/>
                        </a:rPr>
                        <a:t>間的對抗。</a:t>
                      </a:r>
                      <a:endParaRPr kumimoji="1" lang="zh-TW" altLang="en-US" sz="2800" b="0" i="0" u="none" strike="noStrike" cap="none" normalizeH="0" baseline="0">
                        <a:ln>
                          <a:noFill/>
                        </a:ln>
                        <a:solidFill>
                          <a:schemeClr val="tx1"/>
                        </a:solidFill>
                        <a:effectLst>
                          <a:outerShdw blurRad="38100" dist="38100" dir="2700000" algn="tl">
                            <a:srgbClr val="000000"/>
                          </a:outerShdw>
                        </a:effectLst>
                        <a:latin typeface="Verdana" pitchFamily="34" charset="0"/>
                        <a:ea typeface="標楷體" pitchFamily="65" charset="-120"/>
                        <a:cs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2591432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4450" y="993775"/>
            <a:ext cx="31511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7925" y="993775"/>
            <a:ext cx="31511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標題 3"/>
          <p:cNvSpPr>
            <a:spLocks noGrp="1"/>
          </p:cNvSpPr>
          <p:nvPr>
            <p:ph type="title"/>
          </p:nvPr>
        </p:nvSpPr>
        <p:spPr>
          <a:xfrm>
            <a:off x="2424113" y="3429000"/>
            <a:ext cx="7467600" cy="1143000"/>
          </a:xfrm>
        </p:spPr>
        <p:txBody>
          <a:bodyPr>
            <a:noAutofit/>
          </a:bodyPr>
          <a:lstStyle/>
          <a:p>
            <a:pPr algn="ctr">
              <a:defRPr/>
            </a:pPr>
            <a:r>
              <a:rPr lang="zh-TW" altLang="en-US" sz="6000" b="1" dirty="0"/>
              <a:t>讓我們先來了解</a:t>
            </a:r>
            <a:r>
              <a:rPr lang="en-US" altLang="zh-TW" sz="6000" b="1" dirty="0"/>
              <a:t>…</a:t>
            </a:r>
            <a:endParaRPr lang="zh-TW" altLang="en-US" sz="6000" b="1" dirty="0"/>
          </a:p>
        </p:txBody>
      </p:sp>
      <p:sp>
        <p:nvSpPr>
          <p:cNvPr id="12" name="標題 3"/>
          <p:cNvSpPr txBox="1">
            <a:spLocks/>
          </p:cNvSpPr>
          <p:nvPr/>
        </p:nvSpPr>
        <p:spPr>
          <a:xfrm>
            <a:off x="2305050" y="1489075"/>
            <a:ext cx="7467600" cy="1143000"/>
          </a:xfrm>
          <a:prstGeom prst="rect">
            <a:avLst/>
          </a:prstGeom>
        </p:spPr>
        <p:txBody>
          <a:bodyPr anchor="b"/>
          <a:lst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ea typeface="新細明體" pitchFamily="18" charset="-120"/>
              </a:defRPr>
            </a:lvl2pPr>
            <a:lvl3pPr algn="l" rtl="0" eaLnBrk="0" fontAlgn="base" hangingPunct="0">
              <a:spcBef>
                <a:spcPct val="0"/>
              </a:spcBef>
              <a:spcAft>
                <a:spcPct val="0"/>
              </a:spcAft>
              <a:defRPr sz="3000">
                <a:solidFill>
                  <a:schemeClr val="tx2"/>
                </a:solidFill>
                <a:latin typeface="Century Schoolbook" pitchFamily="18" charset="0"/>
                <a:ea typeface="新細明體" pitchFamily="18" charset="-120"/>
              </a:defRPr>
            </a:lvl3pPr>
            <a:lvl4pPr algn="l" rtl="0" eaLnBrk="0" fontAlgn="base" hangingPunct="0">
              <a:spcBef>
                <a:spcPct val="0"/>
              </a:spcBef>
              <a:spcAft>
                <a:spcPct val="0"/>
              </a:spcAft>
              <a:defRPr sz="3000">
                <a:solidFill>
                  <a:schemeClr val="tx2"/>
                </a:solidFill>
                <a:latin typeface="Century Schoolbook" pitchFamily="18" charset="0"/>
                <a:ea typeface="新細明體" pitchFamily="18" charset="-120"/>
              </a:defRPr>
            </a:lvl4pPr>
            <a:lvl5pPr algn="l" rtl="0" eaLnBrk="0" fontAlgn="base" hangingPunct="0">
              <a:spcBef>
                <a:spcPct val="0"/>
              </a:spcBef>
              <a:spcAft>
                <a:spcPct val="0"/>
              </a:spcAft>
              <a:defRPr sz="3000">
                <a:solidFill>
                  <a:schemeClr val="tx2"/>
                </a:solidFill>
                <a:latin typeface="Century Schoolbook" pitchFamily="18" charset="0"/>
                <a:ea typeface="新細明體" pitchFamily="18" charset="-120"/>
              </a:defRPr>
            </a:lvl5pPr>
            <a:lvl6pPr marL="457200" algn="l" rtl="0" fontAlgn="base">
              <a:spcBef>
                <a:spcPct val="0"/>
              </a:spcBef>
              <a:spcAft>
                <a:spcPct val="0"/>
              </a:spcAft>
              <a:defRPr sz="3000">
                <a:solidFill>
                  <a:schemeClr val="tx2"/>
                </a:solidFill>
                <a:latin typeface="Century Schoolbook" pitchFamily="18" charset="0"/>
                <a:ea typeface="新細明體" pitchFamily="18" charset="-120"/>
              </a:defRPr>
            </a:lvl6pPr>
            <a:lvl7pPr marL="914400" algn="l" rtl="0" fontAlgn="base">
              <a:spcBef>
                <a:spcPct val="0"/>
              </a:spcBef>
              <a:spcAft>
                <a:spcPct val="0"/>
              </a:spcAft>
              <a:defRPr sz="3000">
                <a:solidFill>
                  <a:schemeClr val="tx2"/>
                </a:solidFill>
                <a:latin typeface="Century Schoolbook" pitchFamily="18" charset="0"/>
                <a:ea typeface="新細明體" pitchFamily="18" charset="-120"/>
              </a:defRPr>
            </a:lvl7pPr>
            <a:lvl8pPr marL="1371600" algn="l" rtl="0" fontAlgn="base">
              <a:spcBef>
                <a:spcPct val="0"/>
              </a:spcBef>
              <a:spcAft>
                <a:spcPct val="0"/>
              </a:spcAft>
              <a:defRPr sz="3000">
                <a:solidFill>
                  <a:schemeClr val="tx2"/>
                </a:solidFill>
                <a:latin typeface="Century Schoolbook" pitchFamily="18" charset="0"/>
                <a:ea typeface="新細明體" pitchFamily="18" charset="-120"/>
              </a:defRPr>
            </a:lvl8pPr>
            <a:lvl9pPr marL="1828800" algn="l" rtl="0" fontAlgn="base">
              <a:spcBef>
                <a:spcPct val="0"/>
              </a:spcBef>
              <a:spcAft>
                <a:spcPct val="0"/>
              </a:spcAft>
              <a:defRPr sz="3000">
                <a:solidFill>
                  <a:schemeClr val="tx2"/>
                </a:solidFill>
                <a:latin typeface="Century Schoolbook" pitchFamily="18" charset="0"/>
                <a:ea typeface="新細明體" pitchFamily="18" charset="-120"/>
              </a:defRPr>
            </a:lvl9pPr>
          </a:lstStyle>
          <a:p>
            <a:pPr algn="ctr">
              <a:defRPr/>
            </a:pPr>
            <a:r>
              <a:rPr lang="zh-TW" altLang="en-US" sz="4000" dirty="0"/>
              <a:t>修復式正義用到學校又</a:t>
            </a:r>
            <a:r>
              <a:rPr lang="en-US" altLang="zh-TW" sz="4000" dirty="0"/>
              <a:t>…</a:t>
            </a:r>
            <a:endParaRPr lang="zh-TW" altLang="en-US" sz="4000" dirty="0"/>
          </a:p>
        </p:txBody>
      </p:sp>
    </p:spTree>
    <p:extLst>
      <p:ext uri="{BB962C8B-B14F-4D97-AF65-F5344CB8AC3E}">
        <p14:creationId xmlns:p14="http://schemas.microsoft.com/office/powerpoint/2010/main" val="6848279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1000"/>
                                        <p:tgtEl>
                                          <p:spTgt spid="16386"/>
                                        </p:tgtEl>
                                      </p:cBhvr>
                                    </p:animEffect>
                                    <p:anim calcmode="lin" valueType="num">
                                      <p:cBhvr>
                                        <p:cTn id="8" dur="1000" fill="hold"/>
                                        <p:tgtEl>
                                          <p:spTgt spid="16386"/>
                                        </p:tgtEl>
                                        <p:attrNameLst>
                                          <p:attrName>ppt_x</p:attrName>
                                        </p:attrNameLst>
                                      </p:cBhvr>
                                      <p:tavLst>
                                        <p:tav tm="0">
                                          <p:val>
                                            <p:strVal val="#ppt_x"/>
                                          </p:val>
                                        </p:tav>
                                        <p:tav tm="100000">
                                          <p:val>
                                            <p:strVal val="#ppt_x"/>
                                          </p:val>
                                        </p:tav>
                                      </p:tavLst>
                                    </p:anim>
                                    <p:anim calcmode="lin" valueType="num">
                                      <p:cBhvr>
                                        <p:cTn id="9"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6387"/>
                                        </p:tgtEl>
                                        <p:attrNameLst>
                                          <p:attrName>style.visibility</p:attrName>
                                        </p:attrNameLst>
                                      </p:cBhvr>
                                      <p:to>
                                        <p:strVal val="visible"/>
                                      </p:to>
                                    </p:set>
                                    <p:animEffect transition="in" filter="fade">
                                      <p:cBhvr>
                                        <p:cTn id="14" dur="1000"/>
                                        <p:tgtEl>
                                          <p:spTgt spid="16387"/>
                                        </p:tgtEl>
                                      </p:cBhvr>
                                    </p:animEffect>
                                    <p:anim calcmode="lin" valueType="num">
                                      <p:cBhvr>
                                        <p:cTn id="15" dur="1000" fill="hold"/>
                                        <p:tgtEl>
                                          <p:spTgt spid="16387"/>
                                        </p:tgtEl>
                                        <p:attrNameLst>
                                          <p:attrName>ppt_x</p:attrName>
                                        </p:attrNameLst>
                                      </p:cBhvr>
                                      <p:tavLst>
                                        <p:tav tm="0">
                                          <p:val>
                                            <p:strVal val="#ppt_x"/>
                                          </p:val>
                                        </p:tav>
                                        <p:tav tm="100000">
                                          <p:val>
                                            <p:strVal val="#ppt_x"/>
                                          </p:val>
                                        </p:tav>
                                      </p:tavLst>
                                    </p:anim>
                                    <p:anim calcmode="lin" valueType="num">
                                      <p:cBhvr>
                                        <p:cTn id="16" dur="1000" fill="hold"/>
                                        <p:tgtEl>
                                          <p:spTgt spid="163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326" y="5405438"/>
            <a:ext cx="2987675" cy="14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p:cNvSpPr>
            <a:spLocks noGrp="1" noChangeArrowheads="1"/>
          </p:cNvSpPr>
          <p:nvPr>
            <p:ph sz="quarter" idx="1"/>
          </p:nvPr>
        </p:nvSpPr>
        <p:spPr>
          <a:xfrm>
            <a:off x="1992313" y="1989138"/>
            <a:ext cx="8323262" cy="2736850"/>
          </a:xfrm>
        </p:spPr>
        <p:txBody>
          <a:bodyPr>
            <a:normAutofit fontScale="92500"/>
          </a:bodyPr>
          <a:lstStyle/>
          <a:p>
            <a:pPr marL="0" indent="0">
              <a:lnSpc>
                <a:spcPct val="140000"/>
              </a:lnSpc>
              <a:buNone/>
            </a:pPr>
            <a:r>
              <a:rPr lang="zh-TW" altLang="en-US" sz="4400" b="1">
                <a:solidFill>
                  <a:srgbClr val="FF0000"/>
                </a:solidFill>
                <a:ea typeface="標楷體" panose="03000509000000000000" pitchFamily="65" charset="-120"/>
              </a:rPr>
              <a:t>學生的偏差行為</a:t>
            </a:r>
            <a:r>
              <a:rPr lang="zh-TW" altLang="en-US" sz="4400" b="1">
                <a:ea typeface="標楷體" panose="03000509000000000000" pitchFamily="65" charset="-120"/>
              </a:rPr>
              <a:t>不僅是違反、校規，更重要的是它對被害人、</a:t>
            </a:r>
            <a:r>
              <a:rPr lang="zh-TW" altLang="en-US" sz="4400" b="1" u="sng">
                <a:ea typeface="標楷體" panose="03000509000000000000" pitchFamily="65" charset="-120"/>
              </a:rPr>
              <a:t>家庭、班級、學校或社區</a:t>
            </a:r>
            <a:r>
              <a:rPr lang="zh-TW" altLang="en-US" sz="4400" b="1">
                <a:ea typeface="標楷體" panose="03000509000000000000" pitchFamily="65" charset="-120"/>
              </a:rPr>
              <a:t>造成了</a:t>
            </a:r>
            <a:r>
              <a:rPr lang="zh-TW" altLang="en-US" sz="4400" b="1">
                <a:solidFill>
                  <a:srgbClr val="FF0000"/>
                </a:solidFill>
                <a:ea typeface="標楷體" panose="03000509000000000000" pitchFamily="65" charset="-120"/>
              </a:rPr>
              <a:t>傷害</a:t>
            </a:r>
            <a:r>
              <a:rPr lang="zh-TW" altLang="en-US" sz="4400" b="1">
                <a:ea typeface="標楷體" panose="03000509000000000000" pitchFamily="65" charset="-120"/>
              </a:rPr>
              <a:t>。</a:t>
            </a:r>
            <a:r>
              <a:rPr lang="zh-TW" altLang="en-US" sz="4400"/>
              <a:t> </a:t>
            </a:r>
          </a:p>
        </p:txBody>
      </p:sp>
      <p:sp>
        <p:nvSpPr>
          <p:cNvPr id="2" name="標題 1"/>
          <p:cNvSpPr>
            <a:spLocks noGrp="1"/>
          </p:cNvSpPr>
          <p:nvPr>
            <p:ph type="title"/>
          </p:nvPr>
        </p:nvSpPr>
        <p:spPr/>
        <p:txBody>
          <a:bodyPr/>
          <a:lstStyle/>
          <a:p>
            <a:pPr>
              <a:defRPr/>
            </a:pPr>
            <a:endParaRPr lang="zh-TW" altLang="en-US"/>
          </a:p>
        </p:txBody>
      </p:sp>
    </p:spTree>
    <p:extLst>
      <p:ext uri="{BB962C8B-B14F-4D97-AF65-F5344CB8AC3E}">
        <p14:creationId xmlns:p14="http://schemas.microsoft.com/office/powerpoint/2010/main" val="974332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1"/>
          <p:cNvSpPr txBox="1">
            <a:spLocks noChangeArrowheads="1"/>
          </p:cNvSpPr>
          <p:nvPr/>
        </p:nvSpPr>
        <p:spPr bwMode="auto">
          <a:xfrm>
            <a:off x="1981200" y="1889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spcBef>
                <a:spcPts val="600"/>
              </a:spcBef>
              <a:buClr>
                <a:schemeClr val="accent1"/>
              </a:buClr>
              <a:buSzPct val="70000"/>
              <a:buFont typeface="Wingdings" panose="05000000000000000000" pitchFamily="2"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Century Schoolbook" panose="02040604050505020304" pitchFamily="18" charset="0"/>
                <a:ea typeface="新細明體" panose="02020500000000000000" pitchFamily="18" charset="-120"/>
              </a:defRPr>
            </a:lvl9pPr>
          </a:lstStyle>
          <a:p>
            <a:pPr algn="ctr" eaLnBrk="1" hangingPunct="1">
              <a:spcBef>
                <a:spcPct val="0"/>
              </a:spcBef>
              <a:buClrTx/>
              <a:buSzTx/>
              <a:buFontTx/>
              <a:buNone/>
            </a:pPr>
            <a:r>
              <a:rPr lang="zh-TW" altLang="en-US" sz="4800" b="1">
                <a:solidFill>
                  <a:srgbClr val="000000"/>
                </a:solidFill>
                <a:latin typeface="Calibri" panose="020F0502020204030204" pitchFamily="34" charset="0"/>
                <a:ea typeface="標楷體" panose="03000509000000000000" pitchFamily="65" charset="-120"/>
              </a:rPr>
              <a:t>為何要在校園推動修復式正義？</a:t>
            </a:r>
            <a:endParaRPr lang="zh-TW" altLang="zh-TW" sz="4800" b="1">
              <a:solidFill>
                <a:srgbClr val="000000"/>
              </a:solidFill>
              <a:latin typeface="Calibri" panose="020F0502020204030204" pitchFamily="34" charset="0"/>
              <a:ea typeface="標楷體" panose="03000509000000000000" pitchFamily="65" charset="-120"/>
            </a:endParaRPr>
          </a:p>
        </p:txBody>
      </p:sp>
      <p:sp>
        <p:nvSpPr>
          <p:cNvPr id="20482" name="Text Box 2"/>
          <p:cNvSpPr txBox="1">
            <a:spLocks noChangeArrowheads="1"/>
          </p:cNvSpPr>
          <p:nvPr/>
        </p:nvSpPr>
        <p:spPr bwMode="auto">
          <a:xfrm>
            <a:off x="2020888" y="1619251"/>
            <a:ext cx="8323262" cy="4691063"/>
          </a:xfrm>
          <a:prstGeom prst="rect">
            <a:avLst/>
          </a:prstGeom>
          <a:noFill/>
          <a:ln w="9525">
            <a:noFill/>
            <a:round/>
            <a:headEnd/>
            <a:tailEnd/>
          </a:ln>
          <a:effectLst/>
        </p:spPr>
        <p:txBody>
          <a:bodyPr/>
          <a:lstStyle/>
          <a:p>
            <a:pPr>
              <a:lnSpc>
                <a:spcPct val="140000"/>
              </a:lnSpc>
              <a:spcBef>
                <a:spcPts val="525"/>
              </a:spcBef>
              <a:tabLst>
                <a:tab pos="569913" algn="l"/>
                <a:tab pos="1484313" algn="l"/>
                <a:tab pos="2398713" algn="l"/>
                <a:tab pos="3313113" algn="l"/>
                <a:tab pos="4227513" algn="l"/>
                <a:tab pos="5141913" algn="l"/>
                <a:tab pos="6056313" algn="l"/>
                <a:tab pos="6970713" algn="l"/>
                <a:tab pos="7885113" algn="l"/>
                <a:tab pos="8799513" algn="l"/>
                <a:tab pos="9713913" algn="l"/>
              </a:tabLst>
              <a:defRPr/>
            </a:pPr>
            <a:r>
              <a:rPr lang="en-US" sz="2400" dirty="0">
                <a:solidFill>
                  <a:srgbClr val="000000"/>
                </a:solidFill>
                <a:latin typeface="Times New Roman" pitchFamily="18" charset="0"/>
                <a:ea typeface="標楷體" pitchFamily="65" charset="-120"/>
                <a:cs typeface="Times New Roman" pitchFamily="18" charset="0"/>
              </a:rPr>
              <a:t>1.</a:t>
            </a:r>
            <a:r>
              <a:rPr lang="zh-TW" altLang="en-US" sz="2400" b="1" dirty="0">
                <a:solidFill>
                  <a:srgbClr val="000000"/>
                </a:solidFill>
                <a:latin typeface="Times New Roman" pitchFamily="18" charset="0"/>
                <a:ea typeface="標楷體" pitchFamily="65" charset="-120"/>
                <a:cs typeface="Times New Roman" pitchFamily="18" charset="0"/>
              </a:rPr>
              <a:t>預防再犯</a:t>
            </a:r>
            <a:r>
              <a:rPr lang="zh-TW" altLang="en-US" sz="2400" dirty="0">
                <a:solidFill>
                  <a:srgbClr val="000000"/>
                </a:solidFill>
                <a:latin typeface="Times New Roman" pitchFamily="18" charset="0"/>
                <a:ea typeface="標楷體" pitchFamily="65" charset="-120"/>
                <a:cs typeface="Times New Roman" pitchFamily="18" charset="0"/>
              </a:rPr>
              <a:t>：讓犯事者</a:t>
            </a:r>
            <a:r>
              <a:rPr lang="zh-TW" altLang="en-US" sz="2400" b="1" dirty="0">
                <a:solidFill>
                  <a:srgbClr val="FF0000"/>
                </a:solidFill>
                <a:latin typeface="Times New Roman" pitchFamily="18" charset="0"/>
                <a:ea typeface="標楷體" pitchFamily="65" charset="-120"/>
                <a:cs typeface="Times New Roman" pitchFamily="18" charset="0"/>
              </a:rPr>
              <a:t>認知</a:t>
            </a:r>
            <a:r>
              <a:rPr lang="zh-TW" altLang="en-US" sz="2400" dirty="0">
                <a:solidFill>
                  <a:srgbClr val="000000"/>
                </a:solidFill>
                <a:latin typeface="Times New Roman" pitchFamily="18" charset="0"/>
                <a:ea typeface="標楷體" pitchFamily="65" charset="-120"/>
                <a:cs typeface="Times New Roman" pitchFamily="18" charset="0"/>
              </a:rPr>
              <a:t>事件對受害者造成之影響</a:t>
            </a:r>
          </a:p>
          <a:p>
            <a:pPr>
              <a:lnSpc>
                <a:spcPct val="140000"/>
              </a:lnSpc>
              <a:spcBef>
                <a:spcPts val="525"/>
              </a:spcBef>
              <a:tabLst>
                <a:tab pos="569913" algn="l"/>
                <a:tab pos="1484313" algn="l"/>
                <a:tab pos="2398713" algn="l"/>
                <a:tab pos="3313113" algn="l"/>
                <a:tab pos="4227513" algn="l"/>
                <a:tab pos="5141913" algn="l"/>
                <a:tab pos="6056313" algn="l"/>
                <a:tab pos="6970713" algn="l"/>
                <a:tab pos="7885113" algn="l"/>
                <a:tab pos="8799513" algn="l"/>
                <a:tab pos="9713913" algn="l"/>
              </a:tabLst>
              <a:defRPr/>
            </a:pPr>
            <a:r>
              <a:rPr lang="en-US" sz="2400" dirty="0">
                <a:solidFill>
                  <a:srgbClr val="000000"/>
                </a:solidFill>
                <a:latin typeface="Times New Roman" pitchFamily="18" charset="0"/>
                <a:ea typeface="標楷體" pitchFamily="65" charset="-120"/>
                <a:cs typeface="Times New Roman" pitchFamily="18" charset="0"/>
              </a:rPr>
              <a:t>2.</a:t>
            </a:r>
            <a:r>
              <a:rPr lang="zh-TW" altLang="en-US" sz="2400" b="1" dirty="0">
                <a:solidFill>
                  <a:srgbClr val="000000"/>
                </a:solidFill>
                <a:latin typeface="Times New Roman" pitchFamily="18" charset="0"/>
                <a:ea typeface="標楷體" pitchFamily="65" charset="-120"/>
                <a:cs typeface="Times New Roman" pitchFamily="18" charset="0"/>
              </a:rPr>
              <a:t>人際關係</a:t>
            </a:r>
            <a:r>
              <a:rPr lang="zh-TW" altLang="en-US" sz="2400" dirty="0">
                <a:solidFill>
                  <a:srgbClr val="000000"/>
                </a:solidFill>
                <a:latin typeface="Times New Roman" pitchFamily="18" charset="0"/>
                <a:ea typeface="標楷體" pitchFamily="65" charset="-120"/>
                <a:cs typeface="Times New Roman" pitchFamily="18" charset="0"/>
              </a:rPr>
              <a:t>：助於受害者與犯事者關係之</a:t>
            </a:r>
            <a:r>
              <a:rPr lang="zh-TW" altLang="en-US" sz="2400" b="1" dirty="0">
                <a:solidFill>
                  <a:srgbClr val="FF0000"/>
                </a:solidFill>
                <a:latin typeface="Times New Roman" pitchFamily="18" charset="0"/>
                <a:ea typeface="標楷體" pitchFamily="65" charset="-120"/>
                <a:cs typeface="Times New Roman" pitchFamily="18" charset="0"/>
              </a:rPr>
              <a:t>修復</a:t>
            </a:r>
          </a:p>
          <a:p>
            <a:pPr marL="355600" indent="-355600">
              <a:lnSpc>
                <a:spcPct val="140000"/>
              </a:lnSpc>
              <a:spcBef>
                <a:spcPts val="525"/>
              </a:spcBef>
              <a:tabLst>
                <a:tab pos="569913" algn="l"/>
                <a:tab pos="1484313" algn="l"/>
                <a:tab pos="2398713" algn="l"/>
                <a:tab pos="3313113" algn="l"/>
                <a:tab pos="4227513" algn="l"/>
                <a:tab pos="5141913" algn="l"/>
                <a:tab pos="6056313" algn="l"/>
                <a:tab pos="6970713" algn="l"/>
                <a:tab pos="7885113" algn="l"/>
                <a:tab pos="8799513" algn="l"/>
                <a:tab pos="9713913" algn="l"/>
              </a:tabLst>
              <a:defRPr/>
            </a:pPr>
            <a:r>
              <a:rPr lang="en-US" sz="2400" dirty="0">
                <a:solidFill>
                  <a:srgbClr val="000000"/>
                </a:solidFill>
                <a:latin typeface="Times New Roman" pitchFamily="18" charset="0"/>
                <a:ea typeface="標楷體" pitchFamily="65" charset="-120"/>
                <a:cs typeface="Times New Roman" pitchFamily="18" charset="0"/>
              </a:rPr>
              <a:t>3.</a:t>
            </a:r>
            <a:r>
              <a:rPr lang="zh-TW" altLang="en-US" sz="2400" dirty="0">
                <a:solidFill>
                  <a:srgbClr val="000000"/>
                </a:solidFill>
                <a:latin typeface="Times New Roman" pitchFamily="18" charset="0"/>
                <a:ea typeface="標楷體" pitchFamily="65" charset="-120"/>
                <a:cs typeface="Times New Roman" pitchFamily="18" charset="0"/>
              </a:rPr>
              <a:t>讓</a:t>
            </a:r>
            <a:r>
              <a:rPr lang="zh-TW" altLang="en-US" sz="2400" b="1" dirty="0">
                <a:latin typeface="Times New Roman" pitchFamily="18" charset="0"/>
                <a:ea typeface="標楷體" pitchFamily="65" charset="-120"/>
                <a:cs typeface="Times New Roman" pitchFamily="18" charset="0"/>
              </a:rPr>
              <a:t>當事者之</a:t>
            </a:r>
            <a:r>
              <a:rPr lang="zh-TW" altLang="en-US" sz="2400" b="1" u="sng" dirty="0">
                <a:solidFill>
                  <a:srgbClr val="FF0000"/>
                </a:solidFill>
                <a:latin typeface="Times New Roman" pitchFamily="18" charset="0"/>
                <a:ea typeface="標楷體" pitchFamily="65" charset="-120"/>
                <a:cs typeface="Times New Roman" pitchFamily="18" charset="0"/>
              </a:rPr>
              <a:t>家長</a:t>
            </a:r>
            <a:r>
              <a:rPr lang="zh-TW" altLang="en-US" sz="2400" dirty="0">
                <a:solidFill>
                  <a:srgbClr val="000000"/>
                </a:solidFill>
                <a:latin typeface="Times New Roman" pitchFamily="18" charset="0"/>
                <a:ea typeface="標楷體" pitchFamily="65" charset="-120"/>
                <a:cs typeface="Times New Roman" pitchFamily="18" charset="0"/>
              </a:rPr>
              <a:t>嘗試以</a:t>
            </a:r>
            <a:r>
              <a:rPr lang="zh-TW" altLang="en-US" sz="2400" b="1" dirty="0">
                <a:solidFill>
                  <a:srgbClr val="000000"/>
                </a:solidFill>
                <a:latin typeface="Times New Roman" pitchFamily="18" charset="0"/>
                <a:ea typeface="標楷體" pitchFamily="65" charset="-120"/>
                <a:cs typeface="Times New Roman" pitchFamily="18" charset="0"/>
              </a:rPr>
              <a:t>「理性與平靜」</a:t>
            </a:r>
            <a:r>
              <a:rPr lang="zh-TW" altLang="en-US" sz="2400" dirty="0">
                <a:solidFill>
                  <a:srgbClr val="000000"/>
                </a:solidFill>
                <a:latin typeface="Times New Roman" pitchFamily="18" charset="0"/>
                <a:ea typeface="標楷體" pitchFamily="65" charset="-120"/>
                <a:cs typeface="Times New Roman" pitchFamily="18" charset="0"/>
              </a:rPr>
              <a:t>看待衝突事件，並相互</a:t>
            </a:r>
            <a:r>
              <a:rPr lang="zh-TW" altLang="en-US" sz="2400" b="1" dirty="0">
                <a:solidFill>
                  <a:srgbClr val="000000"/>
                </a:solidFill>
                <a:latin typeface="Times New Roman" pitchFamily="18" charset="0"/>
                <a:ea typeface="標楷體" pitchFamily="65" charset="-120"/>
                <a:cs typeface="Times New Roman" pitchFamily="18" charset="0"/>
              </a:rPr>
              <a:t>同理</a:t>
            </a:r>
            <a:r>
              <a:rPr lang="zh-TW" altLang="en-US" sz="2400" dirty="0">
                <a:solidFill>
                  <a:srgbClr val="000000"/>
                </a:solidFill>
                <a:latin typeface="Times New Roman" pitchFamily="18" charset="0"/>
                <a:ea typeface="標楷體" pitchFamily="65" charset="-120"/>
                <a:cs typeface="Times New Roman" pitchFamily="18" charset="0"/>
              </a:rPr>
              <a:t>，進而感受學校的積極式作為。</a:t>
            </a:r>
          </a:p>
          <a:p>
            <a:pPr marL="269875" indent="-269875">
              <a:lnSpc>
                <a:spcPct val="140000"/>
              </a:lnSpc>
              <a:spcBef>
                <a:spcPts val="525"/>
              </a:spcBef>
              <a:tabLst>
                <a:tab pos="569913" algn="l"/>
                <a:tab pos="1484313" algn="l"/>
                <a:tab pos="2398713" algn="l"/>
                <a:tab pos="3313113" algn="l"/>
                <a:tab pos="4227513" algn="l"/>
                <a:tab pos="5141913" algn="l"/>
                <a:tab pos="6056313" algn="l"/>
                <a:tab pos="6970713" algn="l"/>
                <a:tab pos="7885113" algn="l"/>
                <a:tab pos="8799513" algn="l"/>
                <a:tab pos="9713913" algn="l"/>
              </a:tabLst>
              <a:defRPr/>
            </a:pPr>
            <a:r>
              <a:rPr lang="en-US" sz="2400" dirty="0">
                <a:solidFill>
                  <a:srgbClr val="000000"/>
                </a:solidFill>
                <a:latin typeface="Times New Roman" pitchFamily="18" charset="0"/>
                <a:ea typeface="標楷體" pitchFamily="65" charset="-120"/>
                <a:cs typeface="Times New Roman" pitchFamily="18" charset="0"/>
              </a:rPr>
              <a:t>4.</a:t>
            </a:r>
            <a:r>
              <a:rPr lang="zh-TW" altLang="en-US" sz="2400" dirty="0">
                <a:solidFill>
                  <a:srgbClr val="000000"/>
                </a:solidFill>
                <a:latin typeface="Times New Roman" pitchFamily="18" charset="0"/>
                <a:ea typeface="標楷體" pitchFamily="65" charset="-120"/>
                <a:cs typeface="Times New Roman" pitchFamily="18" charset="0"/>
              </a:rPr>
              <a:t>犯事者將彌補受害者傷害，化為積極正向之作動，亦可達到以「</a:t>
            </a:r>
            <a:r>
              <a:rPr lang="zh-TW" altLang="en-US" sz="2400" b="1" dirty="0">
                <a:solidFill>
                  <a:srgbClr val="FF0000"/>
                </a:solidFill>
                <a:latin typeface="Times New Roman" pitchFamily="18" charset="0"/>
                <a:ea typeface="標楷體" pitchFamily="65" charset="-120"/>
                <a:cs typeface="Times New Roman" pitchFamily="18" charset="0"/>
              </a:rPr>
              <a:t>以教育、輔導替代懲罰</a:t>
            </a:r>
            <a:r>
              <a:rPr lang="zh-TW" altLang="en-US" sz="2400" dirty="0">
                <a:solidFill>
                  <a:srgbClr val="000000"/>
                </a:solidFill>
                <a:latin typeface="Times New Roman" pitchFamily="18" charset="0"/>
                <a:ea typeface="標楷體" pitchFamily="65" charset="-120"/>
                <a:cs typeface="Times New Roman" pitchFamily="18" charset="0"/>
              </a:rPr>
              <a:t>」之新視野</a:t>
            </a:r>
            <a:endParaRPr lang="en-US" altLang="zh-TW" sz="2400" dirty="0">
              <a:solidFill>
                <a:srgbClr val="000000"/>
              </a:solidFill>
              <a:latin typeface="Times New Roman" pitchFamily="18" charset="0"/>
              <a:ea typeface="標楷體" pitchFamily="65" charset="-120"/>
              <a:cs typeface="Times New Roman" pitchFamily="18" charset="0"/>
            </a:endParaRPr>
          </a:p>
          <a:p>
            <a:pPr marL="269875" indent="-269875">
              <a:lnSpc>
                <a:spcPct val="140000"/>
              </a:lnSpc>
              <a:spcBef>
                <a:spcPts val="525"/>
              </a:spcBef>
              <a:tabLst>
                <a:tab pos="569913" algn="l"/>
                <a:tab pos="1484313" algn="l"/>
                <a:tab pos="2398713" algn="l"/>
                <a:tab pos="3313113" algn="l"/>
                <a:tab pos="4227513" algn="l"/>
                <a:tab pos="5141913" algn="l"/>
                <a:tab pos="6056313" algn="l"/>
                <a:tab pos="6970713" algn="l"/>
                <a:tab pos="7885113" algn="l"/>
                <a:tab pos="8799513" algn="l"/>
                <a:tab pos="9713913" algn="l"/>
              </a:tabLst>
              <a:defRPr/>
            </a:pPr>
            <a:r>
              <a:rPr lang="en-US" altLang="zh-TW" sz="2400" dirty="0">
                <a:solidFill>
                  <a:srgbClr val="000000"/>
                </a:solidFill>
                <a:latin typeface="Times New Roman" pitchFamily="18" charset="0"/>
                <a:ea typeface="標楷體" pitchFamily="65" charset="-120"/>
                <a:cs typeface="Times New Roman" pitchFamily="18" charset="0"/>
              </a:rPr>
              <a:t>5.</a:t>
            </a:r>
            <a:r>
              <a:rPr lang="zh-TW" altLang="en-US" sz="2400" dirty="0">
                <a:solidFill>
                  <a:srgbClr val="000000"/>
                </a:solidFill>
                <a:latin typeface="Times New Roman" pitchFamily="18" charset="0"/>
                <a:ea typeface="標楷體" pitchFamily="65" charset="-120"/>
                <a:cs typeface="Times New Roman" pitchFamily="18" charset="0"/>
              </a:rPr>
              <a:t>助於班級經營、校園親師生衝突之處理</a:t>
            </a:r>
            <a:r>
              <a:rPr lang="en-US" altLang="zh-TW" sz="2400" dirty="0">
                <a:solidFill>
                  <a:srgbClr val="000000"/>
                </a:solidFill>
                <a:latin typeface="Times New Roman" pitchFamily="18" charset="0"/>
                <a:ea typeface="標楷體" pitchFamily="65" charset="-120"/>
                <a:cs typeface="Times New Roman" pitchFamily="18" charset="0"/>
              </a:rPr>
              <a:t>…..</a:t>
            </a:r>
            <a:endParaRPr lang="zh-TW" altLang="en-US" sz="2400" dirty="0">
              <a:solidFill>
                <a:srgbClr val="000000"/>
              </a:solidFill>
              <a:latin typeface="Times New Roman" pitchFamily="18" charset="0"/>
              <a:ea typeface="標楷體" pitchFamily="65" charset="-120"/>
              <a:cs typeface="Times New Roman" pitchFamily="18" charset="0"/>
            </a:endParaRPr>
          </a:p>
          <a:p>
            <a:pPr>
              <a:lnSpc>
                <a:spcPct val="140000"/>
              </a:lnSpc>
              <a:spcBef>
                <a:spcPts val="525"/>
              </a:spcBef>
              <a:tabLst>
                <a:tab pos="569913" algn="l"/>
                <a:tab pos="1484313" algn="l"/>
                <a:tab pos="2398713" algn="l"/>
                <a:tab pos="3313113" algn="l"/>
                <a:tab pos="4227513" algn="l"/>
                <a:tab pos="5141913" algn="l"/>
                <a:tab pos="6056313" algn="l"/>
                <a:tab pos="6970713" algn="l"/>
                <a:tab pos="7885113" algn="l"/>
                <a:tab pos="8799513" algn="l"/>
                <a:tab pos="9713913" algn="l"/>
              </a:tabLst>
              <a:defRPr/>
            </a:pPr>
            <a:endParaRPr lang="en-US" sz="2400" dirty="0">
              <a:solidFill>
                <a:srgbClr val="000000"/>
              </a:solidFill>
              <a:latin typeface="Calibri" pitchFamily="34" charset="0"/>
              <a:ea typeface="新細明體" charset="-120"/>
            </a:endParaRPr>
          </a:p>
          <a:p>
            <a:pPr>
              <a:lnSpc>
                <a:spcPct val="140000"/>
              </a:lnSpc>
              <a:spcBef>
                <a:spcPts val="525"/>
              </a:spcBef>
              <a:tabLst>
                <a:tab pos="569913" algn="l"/>
                <a:tab pos="1484313" algn="l"/>
                <a:tab pos="2398713" algn="l"/>
                <a:tab pos="3313113" algn="l"/>
                <a:tab pos="4227513" algn="l"/>
                <a:tab pos="5141913" algn="l"/>
                <a:tab pos="6056313" algn="l"/>
                <a:tab pos="6970713" algn="l"/>
                <a:tab pos="7885113" algn="l"/>
                <a:tab pos="8799513" algn="l"/>
                <a:tab pos="9713913" algn="l"/>
              </a:tabLst>
              <a:defRPr/>
            </a:pPr>
            <a:endParaRPr lang="en-US" sz="3200" dirty="0">
              <a:solidFill>
                <a:srgbClr val="000000"/>
              </a:solidFill>
              <a:latin typeface="Calibri" pitchFamily="34" charset="0"/>
              <a:ea typeface="新細明體" charset="-120"/>
            </a:endParaRPr>
          </a:p>
        </p:txBody>
      </p:sp>
    </p:spTree>
    <p:extLst>
      <p:ext uri="{BB962C8B-B14F-4D97-AF65-F5344CB8AC3E}">
        <p14:creationId xmlns:p14="http://schemas.microsoft.com/office/powerpoint/2010/main" val="90055843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pPr algn="ctr">
              <a:defRPr/>
            </a:pPr>
            <a:r>
              <a:rPr lang="zh-TW" altLang="en-US" sz="7000" b="1" dirty="0">
                <a:solidFill>
                  <a:srgbClr val="FF0000"/>
                </a:solidFill>
              </a:rPr>
              <a:t>信念</a:t>
            </a:r>
          </a:p>
        </p:txBody>
      </p:sp>
      <p:sp>
        <p:nvSpPr>
          <p:cNvPr id="39939" name="內容版面配置區 2"/>
          <p:cNvSpPr>
            <a:spLocks noGrp="1"/>
          </p:cNvSpPr>
          <p:nvPr>
            <p:ph idx="1"/>
          </p:nvPr>
        </p:nvSpPr>
        <p:spPr>
          <a:xfrm>
            <a:off x="2566989" y="2324100"/>
            <a:ext cx="6777037" cy="1176338"/>
          </a:xfrm>
        </p:spPr>
        <p:txBody>
          <a:bodyPr>
            <a:normAutofit fontScale="92500"/>
          </a:bodyPr>
          <a:lstStyle/>
          <a:p>
            <a:r>
              <a:rPr lang="zh-TW" altLang="en-US" sz="3600"/>
              <a:t>復歸</a:t>
            </a:r>
            <a:r>
              <a:rPr lang="zh-TW" altLang="en-US" sz="3600">
                <a:latin typeface="微軟正黑體" panose="020B0604030504040204" pitchFamily="34" charset="-120"/>
                <a:ea typeface="微軟正黑體" panose="020B0604030504040204" pitchFamily="34" charset="-120"/>
              </a:rPr>
              <a:t>→</a:t>
            </a:r>
            <a:r>
              <a:rPr lang="zh-TW" altLang="en-US" sz="3600"/>
              <a:t>回復到（某種狀態）</a:t>
            </a:r>
            <a:endParaRPr lang="en-US" altLang="zh-TW" sz="3600"/>
          </a:p>
          <a:p>
            <a:r>
              <a:rPr lang="zh-TW" altLang="en-US" sz="3600"/>
              <a:t>成長</a:t>
            </a:r>
            <a:r>
              <a:rPr lang="zh-TW" altLang="en-US" sz="3600">
                <a:latin typeface="微軟正黑體" panose="020B0604030504040204" pitchFamily="34" charset="-120"/>
              </a:rPr>
              <a:t>→認知到學習從錯誤中成長</a:t>
            </a:r>
            <a:endParaRPr lang="zh-TW" altLang="en-US" sz="3600"/>
          </a:p>
        </p:txBody>
      </p:sp>
    </p:spTree>
    <p:extLst>
      <p:ext uri="{BB962C8B-B14F-4D97-AF65-F5344CB8AC3E}">
        <p14:creationId xmlns:p14="http://schemas.microsoft.com/office/powerpoint/2010/main" val="7027395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l="8203" r="8594"/>
          <a:stretch>
            <a:fillRect/>
          </a:stretch>
        </p:blipFill>
        <p:spPr bwMode="auto">
          <a:xfrm>
            <a:off x="1524001" y="0"/>
            <a:ext cx="91297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2"/>
          <p:cNvSpPr>
            <a:spLocks noGrp="1"/>
          </p:cNvSpPr>
          <p:nvPr>
            <p:ph type="title"/>
          </p:nvPr>
        </p:nvSpPr>
        <p:spPr>
          <a:xfrm>
            <a:off x="1973263" y="260351"/>
            <a:ext cx="8229600" cy="796925"/>
          </a:xfrm>
        </p:spPr>
        <p:txBody>
          <a:bodyPr/>
          <a:lstStyle/>
          <a:p>
            <a:pPr>
              <a:defRPr/>
            </a:pPr>
            <a:r>
              <a:rPr lang="zh-TW" altLang="en-US" sz="4000" b="1">
                <a:ea typeface="標楷體" pitchFamily="65" charset="-120"/>
              </a:rPr>
              <a:t>切割行為與行為者</a:t>
            </a:r>
            <a:endParaRPr lang="zh-TW" altLang="en-US" sz="4000">
              <a:ea typeface="標楷體" pitchFamily="65" charset="-120"/>
            </a:endParaRPr>
          </a:p>
        </p:txBody>
      </p:sp>
      <p:grpSp>
        <p:nvGrpSpPr>
          <p:cNvPr id="2" name="群組 3"/>
          <p:cNvGrpSpPr>
            <a:grpSpLocks/>
          </p:cNvGrpSpPr>
          <p:nvPr/>
        </p:nvGrpSpPr>
        <p:grpSpPr bwMode="auto">
          <a:xfrm>
            <a:off x="7535864" y="1700214"/>
            <a:ext cx="1512887" cy="1824037"/>
            <a:chOff x="6432306" y="2492375"/>
            <a:chExt cx="753208" cy="1031875"/>
          </a:xfrm>
        </p:grpSpPr>
        <p:sp>
          <p:nvSpPr>
            <p:cNvPr id="40975" name="Rectangle 5"/>
            <p:cNvSpPr>
              <a:spLocks noChangeArrowheads="1"/>
            </p:cNvSpPr>
            <p:nvPr/>
          </p:nvSpPr>
          <p:spPr bwMode="auto">
            <a:xfrm>
              <a:off x="6620608" y="2492375"/>
              <a:ext cx="564906" cy="773906"/>
            </a:xfrm>
            <a:prstGeom prst="rect">
              <a:avLst/>
            </a:prstGeom>
            <a:solidFill>
              <a:srgbClr val="000000"/>
            </a:solidFill>
            <a:ln w="9525">
              <a:solidFill>
                <a:srgbClr val="000000"/>
              </a:solidFill>
              <a:miter lim="800000"/>
              <a:headEnd/>
              <a:tailEnd/>
            </a:ln>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endParaRPr lang="zh-TW" altLang="en-US" sz="1800">
                <a:latin typeface="Arial" panose="020B0604020202020204" pitchFamily="34" charset="0"/>
              </a:endParaRPr>
            </a:p>
          </p:txBody>
        </p:sp>
        <p:sp>
          <p:nvSpPr>
            <p:cNvPr id="40976" name="Rectangle 6"/>
            <p:cNvSpPr>
              <a:spLocks noChangeArrowheads="1"/>
            </p:cNvSpPr>
            <p:nvPr/>
          </p:nvSpPr>
          <p:spPr bwMode="auto">
            <a:xfrm>
              <a:off x="6432306" y="2750344"/>
              <a:ext cx="561767" cy="773906"/>
            </a:xfrm>
            <a:prstGeom prst="rect">
              <a:avLst/>
            </a:prstGeom>
            <a:solidFill>
              <a:srgbClr val="FFFFFF"/>
            </a:solidFill>
            <a:ln w="9525">
              <a:solidFill>
                <a:srgbClr val="000000"/>
              </a:solidFill>
              <a:miter lim="800000"/>
              <a:headEnd/>
              <a:tailEnd/>
            </a:ln>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endParaRPr lang="zh-TW" altLang="en-US" sz="1800">
                <a:latin typeface="Arial" panose="020B0604020202020204" pitchFamily="34" charset="0"/>
              </a:endParaRPr>
            </a:p>
          </p:txBody>
        </p:sp>
      </p:grpSp>
      <p:grpSp>
        <p:nvGrpSpPr>
          <p:cNvPr id="3" name="群組 2"/>
          <p:cNvGrpSpPr>
            <a:grpSpLocks/>
          </p:cNvGrpSpPr>
          <p:nvPr/>
        </p:nvGrpSpPr>
        <p:grpSpPr bwMode="auto">
          <a:xfrm>
            <a:off x="4800600" y="1700214"/>
            <a:ext cx="2057400" cy="1781175"/>
            <a:chOff x="3796079" y="2492375"/>
            <a:chExt cx="1319160" cy="773906"/>
          </a:xfrm>
        </p:grpSpPr>
        <p:sp>
          <p:nvSpPr>
            <p:cNvPr id="40973" name="Rectangle 7"/>
            <p:cNvSpPr>
              <a:spLocks noChangeArrowheads="1"/>
            </p:cNvSpPr>
            <p:nvPr/>
          </p:nvSpPr>
          <p:spPr bwMode="auto">
            <a:xfrm>
              <a:off x="4549287" y="2492375"/>
              <a:ext cx="565952" cy="773906"/>
            </a:xfrm>
            <a:prstGeom prst="rect">
              <a:avLst/>
            </a:prstGeom>
            <a:solidFill>
              <a:srgbClr val="000000"/>
            </a:solidFill>
            <a:ln w="9525">
              <a:solidFill>
                <a:srgbClr val="000000"/>
              </a:solidFill>
              <a:miter lim="800000"/>
              <a:headEnd/>
              <a:tailEnd/>
            </a:ln>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endParaRPr lang="zh-TW" altLang="en-US" sz="1800">
                <a:latin typeface="Arial" panose="020B0604020202020204" pitchFamily="34" charset="0"/>
              </a:endParaRPr>
            </a:p>
          </p:txBody>
        </p:sp>
        <p:sp>
          <p:nvSpPr>
            <p:cNvPr id="40974" name="Rectangle 8"/>
            <p:cNvSpPr>
              <a:spLocks noChangeArrowheads="1"/>
            </p:cNvSpPr>
            <p:nvPr/>
          </p:nvSpPr>
          <p:spPr bwMode="auto">
            <a:xfrm>
              <a:off x="3796079" y="2492375"/>
              <a:ext cx="565952" cy="773906"/>
            </a:xfrm>
            <a:prstGeom prst="rect">
              <a:avLst/>
            </a:prstGeom>
            <a:solidFill>
              <a:srgbClr val="FFFFFF"/>
            </a:solidFill>
            <a:ln w="9525">
              <a:solidFill>
                <a:srgbClr val="000000"/>
              </a:solidFill>
              <a:miter lim="800000"/>
              <a:headEnd/>
              <a:tailEnd/>
            </a:ln>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endParaRPr lang="zh-TW" altLang="en-US" sz="1800">
                <a:latin typeface="Arial" panose="020B0604020202020204" pitchFamily="34" charset="0"/>
              </a:endParaRPr>
            </a:p>
          </p:txBody>
        </p:sp>
      </p:grpSp>
      <p:grpSp>
        <p:nvGrpSpPr>
          <p:cNvPr id="4" name="群組 1"/>
          <p:cNvGrpSpPr>
            <a:grpSpLocks/>
          </p:cNvGrpSpPr>
          <p:nvPr/>
        </p:nvGrpSpPr>
        <p:grpSpPr bwMode="auto">
          <a:xfrm>
            <a:off x="2717800" y="1916114"/>
            <a:ext cx="1506538" cy="1684337"/>
            <a:chOff x="1724758" y="2568332"/>
            <a:chExt cx="753207" cy="1031875"/>
          </a:xfrm>
        </p:grpSpPr>
        <p:sp>
          <p:nvSpPr>
            <p:cNvPr id="40971" name="Rectangle 4"/>
            <p:cNvSpPr>
              <a:spLocks noChangeArrowheads="1"/>
            </p:cNvSpPr>
            <p:nvPr/>
          </p:nvSpPr>
          <p:spPr bwMode="auto">
            <a:xfrm>
              <a:off x="1724758" y="2826301"/>
              <a:ext cx="563860" cy="773906"/>
            </a:xfrm>
            <a:prstGeom prst="rect">
              <a:avLst/>
            </a:prstGeom>
            <a:solidFill>
              <a:srgbClr val="FFFFFF"/>
            </a:solidFill>
            <a:ln w="9525">
              <a:solidFill>
                <a:srgbClr val="000000"/>
              </a:solidFill>
              <a:miter lim="800000"/>
              <a:headEnd/>
              <a:tailEnd/>
            </a:ln>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endParaRPr lang="zh-TW" altLang="en-US" sz="1800">
                <a:latin typeface="Arial" panose="020B0604020202020204" pitchFamily="34" charset="0"/>
              </a:endParaRPr>
            </a:p>
          </p:txBody>
        </p:sp>
        <p:sp>
          <p:nvSpPr>
            <p:cNvPr id="40972" name="Rectangle 9"/>
            <p:cNvSpPr>
              <a:spLocks noChangeArrowheads="1"/>
            </p:cNvSpPr>
            <p:nvPr/>
          </p:nvSpPr>
          <p:spPr bwMode="auto">
            <a:xfrm>
              <a:off x="1912013" y="2568332"/>
              <a:ext cx="565952" cy="773906"/>
            </a:xfrm>
            <a:prstGeom prst="rect">
              <a:avLst/>
            </a:prstGeom>
            <a:solidFill>
              <a:srgbClr val="000000"/>
            </a:solidFill>
            <a:ln w="9525">
              <a:solidFill>
                <a:srgbClr val="000000"/>
              </a:solidFill>
              <a:miter lim="800000"/>
              <a:headEnd/>
              <a:tailEnd/>
            </a:ln>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endParaRPr lang="zh-TW" altLang="en-US" sz="1800">
                <a:latin typeface="Arial" panose="020B0604020202020204" pitchFamily="34" charset="0"/>
              </a:endParaRPr>
            </a:p>
          </p:txBody>
        </p:sp>
      </p:grpSp>
      <p:sp>
        <p:nvSpPr>
          <p:cNvPr id="40967" name="Rectangle 10"/>
          <p:cNvSpPr>
            <a:spLocks noChangeArrowheads="1"/>
          </p:cNvSpPr>
          <p:nvPr/>
        </p:nvSpPr>
        <p:spPr bwMode="auto">
          <a:xfrm>
            <a:off x="2495551" y="3783014"/>
            <a:ext cx="7343775" cy="1804987"/>
          </a:xfrm>
          <a:prstGeom prst="rect">
            <a:avLst/>
          </a:prstGeom>
          <a:solidFill>
            <a:srgbClr val="FFFFFF"/>
          </a:solidFill>
          <a:ln w="9525">
            <a:solidFill>
              <a:srgbClr val="FFFFFF"/>
            </a:solidFill>
            <a:miter lim="800000"/>
            <a:headEnd/>
            <a:tailEnd/>
          </a:ln>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r>
              <a:rPr lang="zh-TW" altLang="en-US" sz="1900">
                <a:latin typeface="標楷體" panose="03000509000000000000" pitchFamily="65" charset="-120"/>
                <a:ea typeface="標楷體" panose="03000509000000000000" pitchFamily="65" charset="-120"/>
              </a:rPr>
              <a:t> 你是個好孩子        你是個好孩子        你是個好孩子</a:t>
            </a:r>
          </a:p>
          <a:p>
            <a:pPr eaLnBrk="1" hangingPunct="1">
              <a:spcBef>
                <a:spcPct val="0"/>
              </a:spcBef>
              <a:buClrTx/>
              <a:buSzTx/>
              <a:buFontTx/>
              <a:buNone/>
            </a:pPr>
            <a:r>
              <a:rPr lang="zh-TW" altLang="en-US" sz="1900">
                <a:latin typeface="標楷體" panose="03000509000000000000" pitchFamily="65" charset="-120"/>
                <a:ea typeface="標楷體" panose="03000509000000000000" pitchFamily="65" charset="-120"/>
              </a:rPr>
              <a:t>     但是                而同時</a:t>
            </a:r>
            <a:r>
              <a:rPr lang="en-US" altLang="zh-TW" sz="1900">
                <a:latin typeface="標楷體" panose="03000509000000000000" pitchFamily="65" charset="-120"/>
                <a:ea typeface="標楷體" panose="03000509000000000000" pitchFamily="65" charset="-120"/>
              </a:rPr>
              <a:t>               </a:t>
            </a:r>
            <a:r>
              <a:rPr lang="zh-TW" altLang="en-US" sz="1900">
                <a:latin typeface="標楷體" panose="03000509000000000000" pitchFamily="65" charset="-120"/>
                <a:ea typeface="標楷體" panose="03000509000000000000" pitchFamily="65" charset="-120"/>
              </a:rPr>
              <a:t>雖然</a:t>
            </a:r>
          </a:p>
          <a:p>
            <a:pPr eaLnBrk="1" hangingPunct="1">
              <a:spcBef>
                <a:spcPct val="0"/>
              </a:spcBef>
              <a:buClrTx/>
              <a:buSzTx/>
              <a:buFontTx/>
              <a:buNone/>
            </a:pPr>
            <a:r>
              <a:rPr lang="zh-TW" altLang="en-US" sz="1900">
                <a:latin typeface="標楷體" panose="03000509000000000000" pitchFamily="65" charset="-120"/>
                <a:ea typeface="標楷體" panose="03000509000000000000" pitchFamily="65" charset="-120"/>
              </a:rPr>
              <a:t> 你做了錯誤的決定    你做了錯誤的決定    你做了錯誤的決定</a:t>
            </a:r>
          </a:p>
          <a:p>
            <a:pPr eaLnBrk="1" hangingPunct="1">
              <a:spcBef>
                <a:spcPct val="0"/>
              </a:spcBef>
              <a:buClrTx/>
              <a:buSzTx/>
              <a:buFontTx/>
              <a:buNone/>
            </a:pPr>
            <a:endParaRPr lang="zh-TW" altLang="en-US" sz="1800">
              <a:latin typeface="標楷體" panose="03000509000000000000" pitchFamily="65" charset="-120"/>
              <a:ea typeface="標楷體" panose="03000509000000000000" pitchFamily="65" charset="-120"/>
            </a:endParaRPr>
          </a:p>
          <a:p>
            <a:pPr eaLnBrk="1" hangingPunct="1">
              <a:spcBef>
                <a:spcPct val="0"/>
              </a:spcBef>
              <a:buClrTx/>
              <a:buSzTx/>
              <a:buFontTx/>
              <a:buNone/>
            </a:pPr>
            <a:r>
              <a:rPr lang="zh-TW" altLang="en-US" sz="1200">
                <a:latin typeface="標楷體" panose="03000509000000000000" pitchFamily="65" charset="-120"/>
                <a:ea typeface="標楷體" panose="03000509000000000000" pitchFamily="65" charset="-120"/>
              </a:rPr>
              <a:t> </a:t>
            </a:r>
          </a:p>
          <a:p>
            <a:pPr eaLnBrk="1" hangingPunct="1">
              <a:spcBef>
                <a:spcPct val="0"/>
              </a:spcBef>
              <a:buClrTx/>
              <a:buSzTx/>
              <a:buFontTx/>
              <a:buNone/>
            </a:pPr>
            <a:endParaRPr lang="zh-TW" altLang="en-US" sz="1200">
              <a:latin typeface="標楷體" panose="03000509000000000000" pitchFamily="65" charset="-120"/>
              <a:ea typeface="標楷體" panose="03000509000000000000" pitchFamily="65" charset="-120"/>
            </a:endParaRPr>
          </a:p>
          <a:p>
            <a:pPr eaLnBrk="1" hangingPunct="1">
              <a:spcBef>
                <a:spcPct val="0"/>
              </a:spcBef>
              <a:buClrTx/>
              <a:buSzTx/>
              <a:buFontTx/>
              <a:buNone/>
            </a:pPr>
            <a:endParaRPr lang="zh-TW" altLang="en-US" sz="1800">
              <a:latin typeface="標楷體" panose="03000509000000000000" pitchFamily="65" charset="-120"/>
              <a:ea typeface="標楷體" panose="03000509000000000000" pitchFamily="65" charset="-120"/>
            </a:endParaRPr>
          </a:p>
        </p:txBody>
      </p:sp>
      <p:sp>
        <p:nvSpPr>
          <p:cNvPr id="5" name="文字方塊 4"/>
          <p:cNvSpPr txBox="1">
            <a:spLocks noChangeArrowheads="1"/>
          </p:cNvSpPr>
          <p:nvPr/>
        </p:nvSpPr>
        <p:spPr bwMode="auto">
          <a:xfrm>
            <a:off x="5235576" y="4919663"/>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r>
              <a:rPr lang="zh-TW" altLang="en-US" sz="2000" b="1">
                <a:solidFill>
                  <a:srgbClr val="FF0000"/>
                </a:solidFill>
                <a:latin typeface="標楷體" panose="03000509000000000000" pitchFamily="65" charset="-120"/>
                <a:ea typeface="標楷體" panose="03000509000000000000" pitchFamily="65" charset="-120"/>
              </a:rPr>
              <a:t>讓犯事者明恥</a:t>
            </a:r>
          </a:p>
        </p:txBody>
      </p:sp>
      <p:sp>
        <p:nvSpPr>
          <p:cNvPr id="6" name="文字方塊 5"/>
          <p:cNvSpPr txBox="1">
            <a:spLocks noChangeArrowheads="1"/>
          </p:cNvSpPr>
          <p:nvPr/>
        </p:nvSpPr>
        <p:spPr bwMode="auto">
          <a:xfrm>
            <a:off x="5235576" y="5805488"/>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r>
              <a:rPr lang="zh-TW" altLang="en-US" sz="2000" b="1">
                <a:solidFill>
                  <a:srgbClr val="FF0000"/>
                </a:solidFill>
                <a:latin typeface="標楷體" panose="03000509000000000000" pitchFamily="65" charset="-120"/>
                <a:ea typeface="標楷體" panose="03000509000000000000" pitchFamily="65" charset="-120"/>
              </a:rPr>
              <a:t>讓班上再接納</a:t>
            </a:r>
          </a:p>
        </p:txBody>
      </p:sp>
      <p:sp>
        <p:nvSpPr>
          <p:cNvPr id="16" name="文字方塊 15"/>
          <p:cNvSpPr txBox="1">
            <a:spLocks noChangeArrowheads="1"/>
          </p:cNvSpPr>
          <p:nvPr/>
        </p:nvSpPr>
        <p:spPr bwMode="auto">
          <a:xfrm>
            <a:off x="5408613" y="5373688"/>
            <a:ext cx="1339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ea typeface="新細明體" panose="02020500000000000000" pitchFamily="18" charset="-12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ea typeface="新細明體" panose="02020500000000000000" pitchFamily="18" charset="-12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ea typeface="新細明體" panose="02020500000000000000" pitchFamily="18" charset="-12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ea typeface="新細明體" panose="02020500000000000000" pitchFamily="18" charset="-120"/>
              </a:defRPr>
            </a:lvl9pPr>
          </a:lstStyle>
          <a:p>
            <a:pPr eaLnBrk="1" hangingPunct="1">
              <a:spcBef>
                <a:spcPct val="0"/>
              </a:spcBef>
              <a:buClrTx/>
              <a:buSzTx/>
              <a:buFontTx/>
              <a:buNone/>
            </a:pPr>
            <a:r>
              <a:rPr lang="zh-TW" altLang="en-US" sz="2000" b="1">
                <a:solidFill>
                  <a:srgbClr val="FF0000"/>
                </a:solidFill>
                <a:latin typeface="標楷體" panose="03000509000000000000" pitchFamily="65" charset="-120"/>
                <a:ea typeface="標楷體" panose="03000509000000000000" pitchFamily="65" charset="-120"/>
              </a:rPr>
              <a:t>補償</a:t>
            </a:r>
            <a:r>
              <a:rPr lang="en-US" altLang="zh-TW" sz="2000" b="1">
                <a:solidFill>
                  <a:srgbClr val="FF0000"/>
                </a:solidFill>
                <a:latin typeface="標楷體" panose="03000509000000000000" pitchFamily="65" charset="-120"/>
                <a:ea typeface="標楷體" panose="03000509000000000000" pitchFamily="65" charset="-120"/>
              </a:rPr>
              <a:t>,</a:t>
            </a:r>
            <a:r>
              <a:rPr lang="zh-TW" altLang="en-US" sz="2000" b="1">
                <a:solidFill>
                  <a:srgbClr val="FF0000"/>
                </a:solidFill>
                <a:latin typeface="標楷體" panose="03000509000000000000" pitchFamily="65" charset="-120"/>
                <a:ea typeface="標楷體" panose="03000509000000000000" pitchFamily="65" charset="-120"/>
              </a:rPr>
              <a:t>修補</a:t>
            </a:r>
          </a:p>
        </p:txBody>
      </p:sp>
    </p:spTree>
    <p:extLst>
      <p:ext uri="{BB962C8B-B14F-4D97-AF65-F5344CB8AC3E}">
        <p14:creationId xmlns:p14="http://schemas.microsoft.com/office/powerpoint/2010/main" val="15596875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83"/>
                                        </p:tgtEl>
                                        <p:attrNameLst>
                                          <p:attrName>style.visibility</p:attrName>
                                        </p:attrNameLst>
                                      </p:cBhvr>
                                      <p:to>
                                        <p:strVal val="visible"/>
                                      </p:to>
                                    </p:set>
                                    <p:animEffect transition="in" filter="fade">
                                      <p:cBhvr>
                                        <p:cTn id="17" dur="500"/>
                                        <p:tgtEl>
                                          <p:spTgt spid="2048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5" grpId="0"/>
      <p:bldP spid="6"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67490" y="1027664"/>
            <a:ext cx="7416942" cy="1143000"/>
          </a:xfrm>
        </p:spPr>
        <p:txBody>
          <a:bodyPr/>
          <a:lstStyle/>
          <a:p>
            <a:r>
              <a:rPr lang="zh-TW" altLang="en-US" dirty="0" smtClean="0"/>
              <a:t>在</a:t>
            </a:r>
            <a:r>
              <a:rPr lang="zh-TW" altLang="en-US" dirty="0" smtClean="0"/>
              <a:t>學生事務中要處理的</a:t>
            </a:r>
            <a:r>
              <a:rPr lang="en-US" altLang="zh-TW" dirty="0" smtClean="0"/>
              <a:t>•</a:t>
            </a:r>
            <a:r>
              <a:rPr lang="en-US" altLang="zh-TW" dirty="0"/>
              <a:t>•</a:t>
            </a:r>
            <a:endParaRPr lang="zh-TW" altLang="en-US" dirty="0"/>
          </a:p>
        </p:txBody>
      </p:sp>
      <p:sp>
        <p:nvSpPr>
          <p:cNvPr id="3" name="內容版面配置區 2"/>
          <p:cNvSpPr>
            <a:spLocks noGrp="1"/>
          </p:cNvSpPr>
          <p:nvPr>
            <p:ph idx="1"/>
          </p:nvPr>
        </p:nvSpPr>
        <p:spPr>
          <a:xfrm>
            <a:off x="1018161" y="2093479"/>
            <a:ext cx="10515600" cy="4351338"/>
          </a:xfrm>
        </p:spPr>
        <p:txBody>
          <a:bodyPr/>
          <a:lstStyle/>
          <a:p>
            <a:pPr>
              <a:lnSpc>
                <a:spcPct val="100000"/>
              </a:lnSpc>
            </a:pPr>
            <a:r>
              <a:rPr lang="zh-TW" altLang="en-US" dirty="0" smtClean="0">
                <a:latin typeface="微軟正黑體" panose="020B0604030504040204" pitchFamily="34" charset="-120"/>
                <a:ea typeface="微軟正黑體" panose="020B0604030504040204" pitchFamily="34" charset="-120"/>
              </a:rPr>
              <a:t>學生事務是很繁瑣的</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由其</a:t>
            </a:r>
            <a:r>
              <a:rPr lang="zh-TW" altLang="en-US" dirty="0" smtClean="0">
                <a:latin typeface="微軟正黑體" panose="020B0604030504040204" pitchFamily="34" charset="-120"/>
                <a:ea typeface="微軟正黑體" panose="020B0604030504040204" pitchFamily="34" charset="-120"/>
              </a:rPr>
              <a:t>生教組要處理的事件更多</a:t>
            </a:r>
            <a:r>
              <a:rPr lang="en-US" altLang="zh-TW" dirty="0" smtClean="0">
                <a:latin typeface="微軟正黑體" panose="020B0604030504040204" pitchFamily="34" charset="-120"/>
                <a:ea typeface="微軟正黑體" panose="020B0604030504040204" pitchFamily="34" charset="-120"/>
              </a:rPr>
              <a:t>｡</a:t>
            </a:r>
          </a:p>
          <a:p>
            <a:pPr>
              <a:lnSpc>
                <a:spcPct val="100000"/>
              </a:lnSpc>
            </a:pPr>
            <a:r>
              <a:rPr lang="zh-TW" altLang="en-US" dirty="0" smtClean="0">
                <a:latin typeface="微軟正黑體" panose="020B0604030504040204" pitchFamily="34" charset="-120"/>
                <a:ea typeface="微軟正黑體" panose="020B0604030504040204" pitchFamily="34" charset="-120"/>
              </a:rPr>
              <a:t>衝突是我們生教組最大宗事件</a:t>
            </a:r>
            <a:r>
              <a:rPr lang="en-US" altLang="zh-TW" dirty="0" smtClean="0">
                <a:latin typeface="微軟正黑體" panose="020B0604030504040204" pitchFamily="34" charset="-120"/>
                <a:ea typeface="微軟正黑體" panose="020B0604030504040204" pitchFamily="34" charset="-120"/>
              </a:rPr>
              <a:t>….</a:t>
            </a:r>
          </a:p>
          <a:p>
            <a:pPr lvl="1">
              <a:lnSpc>
                <a:spcPct val="100000"/>
              </a:lnSpc>
            </a:pPr>
            <a:r>
              <a:rPr lang="zh-TW" altLang="en-US" dirty="0" smtClean="0">
                <a:latin typeface="微軟正黑體" panose="020B0604030504040204" pitchFamily="34" charset="-120"/>
                <a:ea typeface="微軟正黑體" panose="020B0604030504040204" pitchFamily="34" charset="-120"/>
              </a:rPr>
              <a:t>舉凡，生對生的人際互動衝突、網路</a:t>
            </a:r>
            <a:r>
              <a:rPr lang="en-US" altLang="zh-TW" dirty="0" smtClean="0">
                <a:latin typeface="微軟正黑體" panose="020B0604030504040204" pitchFamily="34" charset="-120"/>
                <a:ea typeface="微軟正黑體" panose="020B0604030504040204" pitchFamily="34" charset="-120"/>
              </a:rPr>
              <a:t>(FB</a:t>
            </a:r>
            <a:r>
              <a:rPr lang="zh-TW" altLang="en-US" dirty="0" smtClean="0">
                <a:latin typeface="微軟正黑體" panose="020B0604030504040204" pitchFamily="34" charset="-120"/>
                <a:ea typeface="微軟正黑體" panose="020B0604030504040204" pitchFamily="34" charset="-120"/>
              </a:rPr>
              <a:t>等</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衝突、肢體衝突</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甚至造成家長與老師的衝突</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等</a:t>
            </a:r>
            <a:r>
              <a:rPr lang="en-US" altLang="zh-TW" dirty="0" smtClean="0">
                <a:latin typeface="微軟正黑體" panose="020B0604030504040204" pitchFamily="34" charset="-120"/>
                <a:ea typeface="微軟正黑體" panose="020B0604030504040204" pitchFamily="34" charset="-120"/>
              </a:rPr>
              <a:t>｡</a:t>
            </a:r>
          </a:p>
          <a:p>
            <a:pPr lvl="1">
              <a:lnSpc>
                <a:spcPct val="100000"/>
              </a:lnSpc>
            </a:pPr>
            <a:r>
              <a:rPr lang="zh-TW" altLang="en-US" dirty="0" smtClean="0">
                <a:latin typeface="微軟正黑體" panose="020B0604030504040204" pitchFamily="34" charset="-120"/>
                <a:ea typeface="微軟正黑體" panose="020B0604030504040204" pitchFamily="34" charset="-120"/>
              </a:rPr>
              <a:t>在處理時生教組是沒問題的，但頭痛的是</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 ，</a:t>
            </a:r>
            <a:r>
              <a:rPr lang="zh-TW" altLang="en-US" dirty="0" smtClean="0">
                <a:latin typeface="微軟正黑體" panose="020B0604030504040204" pitchFamily="34" charset="-120"/>
                <a:ea typeface="微軟正黑體" panose="020B0604030504040204" pitchFamily="34" charset="-120"/>
              </a:rPr>
              <a:t>復發性及轉移性</a:t>
            </a:r>
            <a:r>
              <a:rPr lang="en-US"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a:t>
            </a:r>
          </a:p>
          <a:p>
            <a:pPr lvl="1">
              <a:lnSpc>
                <a:spcPct val="100000"/>
              </a:lnSpc>
            </a:pPr>
            <a:r>
              <a:rPr lang="zh-TW" altLang="en-US" dirty="0" smtClean="0">
                <a:latin typeface="微軟正黑體" panose="020B0604030504040204" pitchFamily="34" charset="-120"/>
                <a:ea typeface="微軟正黑體" panose="020B0604030504040204" pitchFamily="34" charset="-120"/>
              </a:rPr>
              <a:t>所以，目前在校處理事件時，以修復式來處理問題，能結案的事件有上升的趨勢</a:t>
            </a:r>
            <a:r>
              <a:rPr lang="en-US" altLang="zh-TW" dirty="0" smtClean="0">
                <a:latin typeface="微軟正黑體" panose="020B0604030504040204" pitchFamily="34" charset="-120"/>
                <a:ea typeface="微軟正黑體" panose="020B0604030504040204" pitchFamily="34" charset="-120"/>
              </a:rPr>
              <a:t>｡</a:t>
            </a:r>
          </a:p>
          <a:p>
            <a:pPr lvl="1">
              <a:lnSpc>
                <a:spcPct val="100000"/>
              </a:lnSpc>
            </a:pP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77606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zh-TW" altLang="en-US" b="1" dirty="0">
                <a:solidFill>
                  <a:srgbClr val="001615"/>
                </a:solidFill>
                <a:latin typeface="細明體" pitchFamily="49" charset="-120"/>
                <a:ea typeface="細明體" pitchFamily="49" charset="-120"/>
              </a:rPr>
              <a:t>歸屬需求</a:t>
            </a:r>
            <a:endParaRPr lang="en-US" altLang="zh-TW" b="1" dirty="0">
              <a:solidFill>
                <a:srgbClr val="001615"/>
              </a:solidFill>
              <a:latin typeface="細明體" pitchFamily="49" charset="-120"/>
              <a:ea typeface="細明體" pitchFamily="49" charset="-120"/>
            </a:endParaRPr>
          </a:p>
          <a:p>
            <a:pPr marL="274320" lvl="1">
              <a:buNone/>
            </a:pPr>
            <a:r>
              <a:rPr lang="en-US" altLang="zh-TW" dirty="0">
                <a:solidFill>
                  <a:srgbClr val="001615"/>
                </a:solidFill>
                <a:latin typeface="細明體" pitchFamily="49" charset="-120"/>
                <a:ea typeface="細明體" pitchFamily="49" charset="-120"/>
              </a:rPr>
              <a:t>		</a:t>
            </a:r>
            <a:r>
              <a:rPr lang="zh-TW" altLang="en-US" dirty="0">
                <a:solidFill>
                  <a:srgbClr val="001615"/>
                </a:solidFill>
                <a:latin typeface="細明體" pitchFamily="49" charset="-120"/>
                <a:ea typeface="細明體" pitchFamily="49" charset="-120"/>
              </a:rPr>
              <a:t>個人能被他人認同接納，在群體情境中產生歸屬的需求，想要與他人建立並維持一種滿意的相互關係的需要。</a:t>
            </a:r>
            <a:endParaRPr lang="en-US" altLang="zh-TW" dirty="0">
              <a:solidFill>
                <a:srgbClr val="001615"/>
              </a:solidFill>
              <a:latin typeface="細明體" pitchFamily="49" charset="-120"/>
              <a:ea typeface="細明體" pitchFamily="49" charset="-120"/>
            </a:endParaRPr>
          </a:p>
          <a:p>
            <a:pPr marL="274320" lvl="1">
              <a:buNone/>
            </a:pPr>
            <a:endParaRPr lang="en-US" altLang="zh-TW" dirty="0">
              <a:solidFill>
                <a:srgbClr val="001615"/>
              </a:solidFill>
              <a:latin typeface="細明體" pitchFamily="49" charset="-120"/>
              <a:ea typeface="細明體" pitchFamily="49" charset="-120"/>
            </a:endParaRPr>
          </a:p>
          <a:p>
            <a:pPr marL="274320" lvl="1">
              <a:buNone/>
            </a:pPr>
            <a:r>
              <a:rPr lang="zh-TW" altLang="en-US" dirty="0">
                <a:solidFill>
                  <a:srgbClr val="001615"/>
                </a:solidFill>
                <a:latin typeface="細明體" pitchFamily="49" charset="-120"/>
                <a:ea typeface="細明體" pitchFamily="49" charset="-120"/>
              </a:rPr>
              <a:t>影片</a:t>
            </a:r>
            <a:r>
              <a:rPr lang="en-US" altLang="zh-TW" dirty="0">
                <a:solidFill>
                  <a:srgbClr val="001615"/>
                </a:solidFill>
                <a:latin typeface="細明體" pitchFamily="49" charset="-120"/>
                <a:ea typeface="細明體" pitchFamily="49" charset="-120"/>
              </a:rPr>
              <a:t>:</a:t>
            </a:r>
          </a:p>
          <a:p>
            <a:pPr marL="274320" lvl="1">
              <a:buNone/>
            </a:pPr>
            <a:r>
              <a:rPr lang="en-US" altLang="zh-TW" dirty="0">
                <a:hlinkClick r:id="rId2"/>
              </a:rPr>
              <a:t>https://</a:t>
            </a:r>
            <a:r>
              <a:rPr lang="en-US" altLang="zh-TW" dirty="0" err="1">
                <a:hlinkClick r:id="rId2"/>
              </a:rPr>
              <a:t>www.youtube.com</a:t>
            </a:r>
            <a:r>
              <a:rPr lang="en-US" altLang="zh-TW" dirty="0">
                <a:hlinkClick r:id="rId2"/>
              </a:rPr>
              <a:t>/</a:t>
            </a:r>
            <a:r>
              <a:rPr lang="en-US" altLang="zh-TW" dirty="0" err="1">
                <a:hlinkClick r:id="rId2"/>
              </a:rPr>
              <a:t>watch?v</a:t>
            </a:r>
            <a:r>
              <a:rPr lang="en-US" altLang="zh-TW" dirty="0">
                <a:hlinkClick r:id="rId2"/>
              </a:rPr>
              <a:t>=</a:t>
            </a:r>
            <a:r>
              <a:rPr lang="en-US" altLang="zh-TW" dirty="0" err="1">
                <a:hlinkClick r:id="rId2"/>
              </a:rPr>
              <a:t>oN_CciYAklM</a:t>
            </a:r>
            <a:endParaRPr lang="en-US" altLang="zh-TW" dirty="0"/>
          </a:p>
          <a:p>
            <a:pPr marL="274320" lvl="1">
              <a:buNone/>
            </a:pPr>
            <a:r>
              <a:rPr lang="en-US" altLang="zh-TW" dirty="0">
                <a:solidFill>
                  <a:srgbClr val="001615"/>
                </a:solidFill>
                <a:latin typeface="細明體" pitchFamily="49" charset="-120"/>
                <a:ea typeface="細明體" pitchFamily="49" charset="-120"/>
                <a:hlinkClick r:id="rId3"/>
              </a:rPr>
              <a:t>https://</a:t>
            </a:r>
            <a:r>
              <a:rPr lang="en-US" altLang="zh-TW" dirty="0" err="1">
                <a:solidFill>
                  <a:srgbClr val="001615"/>
                </a:solidFill>
                <a:latin typeface="細明體" pitchFamily="49" charset="-120"/>
                <a:ea typeface="細明體" pitchFamily="49" charset="-120"/>
                <a:hlinkClick r:id="rId3"/>
              </a:rPr>
              <a:t>www.youtube.com</a:t>
            </a:r>
            <a:r>
              <a:rPr lang="en-US" altLang="zh-TW" dirty="0">
                <a:solidFill>
                  <a:srgbClr val="001615"/>
                </a:solidFill>
                <a:latin typeface="細明體" pitchFamily="49" charset="-120"/>
                <a:ea typeface="細明體" pitchFamily="49" charset="-120"/>
                <a:hlinkClick r:id="rId3"/>
              </a:rPr>
              <a:t>/</a:t>
            </a:r>
            <a:r>
              <a:rPr lang="en-US" altLang="zh-TW" dirty="0" err="1">
                <a:solidFill>
                  <a:srgbClr val="001615"/>
                </a:solidFill>
                <a:latin typeface="細明體" pitchFamily="49" charset="-120"/>
                <a:ea typeface="細明體" pitchFamily="49" charset="-120"/>
                <a:hlinkClick r:id="rId3"/>
              </a:rPr>
              <a:t>watch?v</a:t>
            </a:r>
            <a:r>
              <a:rPr lang="en-US" altLang="zh-TW" dirty="0">
                <a:solidFill>
                  <a:srgbClr val="001615"/>
                </a:solidFill>
                <a:latin typeface="細明體" pitchFamily="49" charset="-120"/>
                <a:ea typeface="細明體" pitchFamily="49" charset="-120"/>
                <a:hlinkClick r:id="rId3"/>
              </a:rPr>
              <a:t>=</a:t>
            </a:r>
            <a:r>
              <a:rPr lang="en-US" altLang="zh-TW" dirty="0" err="1">
                <a:solidFill>
                  <a:srgbClr val="001615"/>
                </a:solidFill>
                <a:latin typeface="細明體" pitchFamily="49" charset="-120"/>
                <a:ea typeface="細明體" pitchFamily="49" charset="-120"/>
                <a:hlinkClick r:id="rId3"/>
              </a:rPr>
              <a:t>3aPxtXsZS90</a:t>
            </a:r>
            <a:endParaRPr lang="zh-TW" altLang="en-US" dirty="0">
              <a:solidFill>
                <a:srgbClr val="001615"/>
              </a:solidFill>
              <a:latin typeface="細明體" pitchFamily="49" charset="-120"/>
              <a:ea typeface="細明體" pitchFamily="49" charset="-120"/>
            </a:endParaRPr>
          </a:p>
          <a:p>
            <a:pPr marL="274320" lvl="1">
              <a:buNone/>
            </a:pPr>
            <a:endParaRPr lang="zh-TW" altLang="en-US" dirty="0">
              <a:solidFill>
                <a:srgbClr val="001615"/>
              </a:solidFill>
              <a:latin typeface="細明體" pitchFamily="49" charset="-120"/>
              <a:ea typeface="細明體" pitchFamily="49" charset="-120"/>
            </a:endParaRPr>
          </a:p>
        </p:txBody>
      </p:sp>
      <p:sp>
        <p:nvSpPr>
          <p:cNvPr id="3" name="標題 2"/>
          <p:cNvSpPr>
            <a:spLocks noGrp="1"/>
          </p:cNvSpPr>
          <p:nvPr>
            <p:ph type="title"/>
          </p:nvPr>
        </p:nvSpPr>
        <p:spPr/>
        <p:txBody>
          <a:bodyPr/>
          <a:lstStyle/>
          <a:p>
            <a:r>
              <a:rPr lang="zh-TW" altLang="en-US" dirty="0"/>
              <a:t>人際的關係</a:t>
            </a:r>
          </a:p>
        </p:txBody>
      </p:sp>
    </p:spTree>
    <p:extLst>
      <p:ext uri="{BB962C8B-B14F-4D97-AF65-F5344CB8AC3E}">
        <p14:creationId xmlns:p14="http://schemas.microsoft.com/office/powerpoint/2010/main" val="41340579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我的處理經驗</a:t>
            </a:r>
            <a:r>
              <a:rPr lang="en-US" altLang="zh-TW" dirty="0" smtClean="0"/>
              <a:t>-1</a:t>
            </a:r>
            <a:endParaRPr lang="zh-TW" altLang="en-US" dirty="0"/>
          </a:p>
        </p:txBody>
      </p:sp>
      <p:sp>
        <p:nvSpPr>
          <p:cNvPr id="3" name="內容版面配置區 2"/>
          <p:cNvSpPr>
            <a:spLocks noGrp="1"/>
          </p:cNvSpPr>
          <p:nvPr>
            <p:ph idx="1"/>
          </p:nvPr>
        </p:nvSpPr>
        <p:spPr/>
        <p:txBody>
          <a:bodyPr>
            <a:normAutofit/>
          </a:bodyPr>
          <a:lstStyle/>
          <a:p>
            <a:r>
              <a:rPr lang="zh-TW" altLang="en-US" dirty="0" smtClean="0">
                <a:latin typeface="微軟正黑體" panose="020B0604030504040204" pitchFamily="34" charset="-120"/>
                <a:ea typeface="微軟正黑體" panose="020B0604030504040204" pitchFamily="34" charset="-120"/>
              </a:rPr>
              <a:t>事件</a:t>
            </a:r>
            <a:r>
              <a:rPr lang="en-US" altLang="zh-TW" dirty="0" smtClean="0">
                <a:latin typeface="微軟正黑體" panose="020B0604030504040204" pitchFamily="34" charset="-120"/>
                <a:ea typeface="微軟正黑體" panose="020B0604030504040204" pitchFamily="34" charset="-120"/>
              </a:rPr>
              <a:t>:FB</a:t>
            </a:r>
            <a:r>
              <a:rPr lang="zh-TW" altLang="en-US" dirty="0" smtClean="0">
                <a:latin typeface="微軟正黑體" panose="020B0604030504040204" pitchFamily="34" charset="-120"/>
                <a:ea typeface="微軟正黑體" panose="020B0604030504040204" pitchFamily="34" charset="-120"/>
              </a:rPr>
              <a:t>網路留言衝突</a:t>
            </a:r>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事由</a:t>
            </a:r>
            <a:r>
              <a:rPr lang="en-US" altLang="zh-TW" dirty="0" smtClean="0">
                <a:latin typeface="微軟正黑體" panose="020B0604030504040204" pitchFamily="34" charset="-120"/>
                <a:ea typeface="微軟正黑體" panose="020B0604030504040204" pitchFamily="34" charset="-120"/>
              </a:rPr>
              <a:t>:</a:t>
            </a:r>
          </a:p>
          <a:p>
            <a:pPr lvl="1"/>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生對</a:t>
            </a:r>
            <a:r>
              <a:rPr lang="en-US" altLang="zh-TW" dirty="0" smtClean="0">
                <a:latin typeface="微軟正黑體" panose="020B0604030504040204" pitchFamily="34" charset="-120"/>
                <a:ea typeface="微軟正黑體" panose="020B0604030504040204" pitchFamily="34" charset="-120"/>
              </a:rPr>
              <a:t>Q</a:t>
            </a:r>
            <a:r>
              <a:rPr lang="zh-TW" altLang="en-US" dirty="0" smtClean="0">
                <a:latin typeface="微軟正黑體" panose="020B0604030504040204" pitchFamily="34" charset="-120"/>
                <a:ea typeface="微軟正黑體" panose="020B0604030504040204" pitchFamily="34" charset="-120"/>
              </a:rPr>
              <a:t>生</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一群同班且曾經是好友的同學</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在</a:t>
            </a:r>
            <a:r>
              <a:rPr lang="en-US" altLang="zh-TW" dirty="0" smtClean="0">
                <a:latin typeface="微軟正黑體" panose="020B0604030504040204" pitchFamily="34" charset="-120"/>
                <a:ea typeface="微軟正黑體" panose="020B0604030504040204" pitchFamily="34" charset="-120"/>
              </a:rPr>
              <a:t>FB</a:t>
            </a:r>
            <a:r>
              <a:rPr lang="zh-TW" altLang="en-US" dirty="0" smtClean="0">
                <a:latin typeface="微軟正黑體" panose="020B0604030504040204" pitchFamily="34" charset="-120"/>
                <a:ea typeface="微軟正黑體" panose="020B0604030504040204" pitchFamily="34" charset="-120"/>
              </a:rPr>
              <a:t>留言，認為</a:t>
            </a:r>
            <a:r>
              <a:rPr lang="en-US" altLang="zh-TW" dirty="0" smtClean="0">
                <a:latin typeface="微軟正黑體" panose="020B0604030504040204" pitchFamily="34" charset="-120"/>
                <a:ea typeface="微軟正黑體" panose="020B0604030504040204" pitchFamily="34" charset="-120"/>
              </a:rPr>
              <a:t>Q</a:t>
            </a:r>
            <a:r>
              <a:rPr lang="zh-TW" altLang="en-US" dirty="0" smtClean="0">
                <a:latin typeface="微軟正黑體" panose="020B0604030504040204" pitchFamily="34" charset="-120"/>
                <a:ea typeface="微軟正黑體" panose="020B0604030504040204" pitchFamily="34" charset="-120"/>
              </a:rPr>
              <a:t>生在班上排擠</a:t>
            </a:r>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生</a:t>
            </a:r>
            <a:r>
              <a:rPr lang="en-US" altLang="zh-TW" dirty="0" smtClean="0">
                <a:latin typeface="微軟正黑體" panose="020B0604030504040204" pitchFamily="34" charset="-120"/>
                <a:ea typeface="微軟正黑體" panose="020B0604030504040204" pitchFamily="34" charset="-120"/>
              </a:rPr>
              <a:t>︒</a:t>
            </a:r>
          </a:p>
          <a:p>
            <a:pPr lvl="1"/>
            <a:r>
              <a:rPr lang="en-US" altLang="zh-TW" dirty="0" smtClean="0">
                <a:latin typeface="微軟正黑體" panose="020B0604030504040204" pitchFamily="34" charset="-120"/>
                <a:ea typeface="微軟正黑體" panose="020B0604030504040204" pitchFamily="34" charset="-120"/>
              </a:rPr>
              <a:t>Q1</a:t>
            </a:r>
            <a:r>
              <a:rPr lang="zh-TW" altLang="en-US" dirty="0" smtClean="0">
                <a:latin typeface="微軟正黑體" panose="020B0604030504040204" pitchFamily="34" charset="-120"/>
                <a:ea typeface="微軟正黑體" panose="020B0604030504040204" pitchFamily="34" charset="-120"/>
              </a:rPr>
              <a:t>生看到不爽，認為</a:t>
            </a:r>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生有錯卻不改反而惡人先告狀，就在</a:t>
            </a:r>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生的</a:t>
            </a:r>
            <a:r>
              <a:rPr lang="en-US" altLang="zh-TW" dirty="0" smtClean="0">
                <a:latin typeface="微軟正黑體" panose="020B0604030504040204" pitchFamily="34" charset="-120"/>
                <a:ea typeface="微軟正黑體" panose="020B0604030504040204" pitchFamily="34" charset="-120"/>
              </a:rPr>
              <a:t>FB</a:t>
            </a:r>
            <a:r>
              <a:rPr lang="zh-TW" altLang="en-US" dirty="0" smtClean="0">
                <a:latin typeface="微軟正黑體" panose="020B0604030504040204" pitchFamily="34" charset="-120"/>
                <a:ea typeface="微軟正黑體" panose="020B0604030504040204" pitchFamily="34" charset="-120"/>
              </a:rPr>
              <a:t>留言罵他，</a:t>
            </a:r>
            <a:r>
              <a:rPr lang="en-US" altLang="zh-TW" dirty="0" smtClean="0">
                <a:latin typeface="微軟正黑體" panose="020B0604030504040204" pitchFamily="34" charset="-120"/>
                <a:ea typeface="微軟正黑體" panose="020B0604030504040204" pitchFamily="34" charset="-120"/>
              </a:rPr>
              <a:t>Q2</a:t>
            </a:r>
            <a:r>
              <a:rPr lang="zh-TW" altLang="en-US" dirty="0" smtClean="0">
                <a:latin typeface="微軟正黑體" panose="020B0604030504040204" pitchFamily="34" charset="-120"/>
                <a:ea typeface="微軟正黑體" panose="020B0604030504040204" pitchFamily="34" charset="-120"/>
              </a:rPr>
              <a:t>等也連續上網公幹</a:t>
            </a:r>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生</a:t>
            </a:r>
            <a:r>
              <a:rPr lang="en-US" altLang="zh-TW" dirty="0" smtClean="0">
                <a:latin typeface="微軟正黑體" panose="020B0604030504040204" pitchFamily="34" charset="-120"/>
                <a:ea typeface="微軟正黑體" panose="020B0604030504040204" pitchFamily="34" charset="-120"/>
              </a:rPr>
              <a:t>…..</a:t>
            </a:r>
          </a:p>
          <a:p>
            <a:pPr lvl="1"/>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生的朋友</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跨班、跨校</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就群起開罵</a:t>
            </a:r>
            <a:r>
              <a:rPr lang="en-US" altLang="zh-TW" dirty="0" smtClean="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35742576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我的處理經驗</a:t>
            </a:r>
            <a:r>
              <a:rPr lang="en-US" altLang="zh-TW" dirty="0"/>
              <a:t>-1</a:t>
            </a:r>
            <a:endParaRPr lang="zh-TW" altLang="en-US" dirty="0"/>
          </a:p>
        </p:txBody>
      </p:sp>
      <p:sp>
        <p:nvSpPr>
          <p:cNvPr id="3" name="內容版面配置區 2"/>
          <p:cNvSpPr>
            <a:spLocks noGrp="1"/>
          </p:cNvSpPr>
          <p:nvPr>
            <p:ph idx="1"/>
          </p:nvPr>
        </p:nvSpPr>
        <p:spPr/>
        <p:txBody>
          <a:bodyPr>
            <a:normAutofit/>
          </a:bodyPr>
          <a:lstStyle/>
          <a:p>
            <a:r>
              <a:rPr lang="zh-TW" altLang="en-US" dirty="0" smtClean="0">
                <a:latin typeface="微軟正黑體" panose="020B0604030504040204" pitchFamily="34" charset="-120"/>
                <a:ea typeface="微軟正黑體" panose="020B0604030504040204" pitchFamily="34" charset="-120"/>
              </a:rPr>
              <a:t>處理經過</a:t>
            </a:r>
            <a:endParaRPr lang="en-US" altLang="zh-TW" dirty="0" smtClean="0">
              <a:latin typeface="微軟正黑體" panose="020B0604030504040204" pitchFamily="34" charset="-120"/>
              <a:ea typeface="微軟正黑體" panose="020B0604030504040204" pitchFamily="34" charset="-120"/>
            </a:endParaRPr>
          </a:p>
          <a:p>
            <a:pPr lvl="1"/>
            <a:r>
              <a:rPr lang="en-US" altLang="zh-TW" dirty="0">
                <a:latin typeface="微軟正黑體" panose="020B0604030504040204" pitchFamily="34" charset="-120"/>
                <a:ea typeface="微軟正黑體" panose="020B0604030504040204" pitchFamily="34" charset="-120"/>
              </a:rPr>
              <a:t>A</a:t>
            </a:r>
            <a:r>
              <a:rPr lang="zh-TW" altLang="en-US" dirty="0">
                <a:latin typeface="微軟正黑體" panose="020B0604030504040204" pitchFamily="34" charset="-120"/>
                <a:ea typeface="微軟正黑體" panose="020B0604030504040204" pitchFamily="34" charset="-120"/>
              </a:rPr>
              <a:t>生及</a:t>
            </a:r>
            <a:r>
              <a:rPr lang="en-US" altLang="zh-TW" dirty="0">
                <a:latin typeface="微軟正黑體" panose="020B0604030504040204" pitchFamily="34" charset="-120"/>
                <a:ea typeface="微軟正黑體" panose="020B0604030504040204" pitchFamily="34" charset="-120"/>
              </a:rPr>
              <a:t>Q</a:t>
            </a:r>
            <a:r>
              <a:rPr lang="zh-TW" altLang="en-US" dirty="0">
                <a:latin typeface="微軟正黑體" panose="020B0604030504040204" pitchFamily="34" charset="-120"/>
                <a:ea typeface="微軟正黑體" panose="020B0604030504040204" pitchFamily="34" charset="-120"/>
              </a:rPr>
              <a:t>生</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人數有</a:t>
            </a:r>
            <a:r>
              <a:rPr lang="en-US" altLang="zh-TW" dirty="0">
                <a:latin typeface="微軟正黑體" panose="020B0604030504040204" pitchFamily="34" charset="-120"/>
                <a:ea typeface="微軟正黑體" panose="020B0604030504040204" pitchFamily="34" charset="-120"/>
              </a:rPr>
              <a:t>8</a:t>
            </a:r>
            <a:r>
              <a:rPr lang="zh-TW" altLang="en-US" dirty="0">
                <a:latin typeface="微軟正黑體" panose="020B0604030504040204" pitchFamily="34" charset="-120"/>
                <a:ea typeface="微軟正黑體" panose="020B0604030504040204" pitchFamily="34" charset="-120"/>
              </a:rPr>
              <a:t>人</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分別寫事情經過書</a:t>
            </a:r>
            <a:r>
              <a:rPr lang="en-US" altLang="zh-TW" dirty="0">
                <a:latin typeface="微軟正黑體" panose="020B0604030504040204" pitchFamily="34" charset="-120"/>
                <a:ea typeface="微軟正黑體" panose="020B0604030504040204" pitchFamily="34" charset="-120"/>
              </a:rPr>
              <a:t>︒</a:t>
            </a:r>
          </a:p>
          <a:p>
            <a:pPr lvl="1"/>
            <a:r>
              <a:rPr lang="zh-TW" altLang="en-US" dirty="0">
                <a:latin typeface="微軟正黑體" panose="020B0604030504040204" pitchFamily="34" charset="-120"/>
                <a:ea typeface="微軟正黑體" panose="020B0604030504040204" pitchFamily="34" charset="-120"/>
              </a:rPr>
              <a:t>分別了解雙方對這件事的看法，以及是否願意讓大家在回到以前的關係</a:t>
            </a:r>
            <a:r>
              <a:rPr lang="en-US" altLang="zh-TW" dirty="0">
                <a:latin typeface="微軟正黑體" panose="020B0604030504040204" pitchFamily="34" charset="-120"/>
                <a:ea typeface="微軟正黑體" panose="020B0604030504040204" pitchFamily="34" charset="-120"/>
              </a:rPr>
              <a:t>︒</a:t>
            </a:r>
          </a:p>
          <a:p>
            <a:pPr lvl="1"/>
            <a:r>
              <a:rPr lang="zh-TW" altLang="en-US" dirty="0">
                <a:latin typeface="微軟正黑體" panose="020B0604030504040204" pitchFamily="34" charset="-120"/>
                <a:ea typeface="微軟正黑體" panose="020B0604030504040204" pitchFamily="34" charset="-120"/>
              </a:rPr>
              <a:t>讓雙方在一個舒服可以放鬆戒心的地方會談</a:t>
            </a:r>
            <a:r>
              <a:rPr lang="en-US" altLang="zh-TW" dirty="0">
                <a:latin typeface="微軟正黑體" panose="020B0604030504040204" pitchFamily="34" charset="-120"/>
                <a:ea typeface="微軟正黑體" panose="020B0604030504040204" pitchFamily="34" charset="-120"/>
              </a:rPr>
              <a:t>︒</a:t>
            </a:r>
          </a:p>
          <a:p>
            <a:pPr lvl="1"/>
            <a:r>
              <a:rPr lang="zh-TW" altLang="en-US" dirty="0">
                <a:latin typeface="微軟正黑體" panose="020B0604030504040204" pitchFamily="34" charset="-120"/>
                <a:ea typeface="微軟正黑體" panose="020B0604030504040204" pitchFamily="34" charset="-120"/>
              </a:rPr>
              <a:t>人數</a:t>
            </a:r>
            <a:r>
              <a:rPr lang="en-US" altLang="zh-TW" dirty="0">
                <a:latin typeface="微軟正黑體" panose="020B0604030504040204" pitchFamily="34" charset="-120"/>
                <a:ea typeface="微軟正黑體" panose="020B0604030504040204" pitchFamily="34" charset="-120"/>
              </a:rPr>
              <a:t>:A</a:t>
            </a:r>
            <a:r>
              <a:rPr lang="zh-TW" altLang="en-US" dirty="0">
                <a:latin typeface="微軟正黑體" panose="020B0604030504040204" pitchFamily="34" charset="-120"/>
                <a:ea typeface="微軟正黑體" panose="020B0604030504040204" pitchFamily="34" charset="-120"/>
              </a:rPr>
              <a:t>生及跨班的友人，</a:t>
            </a:r>
            <a:r>
              <a:rPr lang="en-US" altLang="zh-TW" dirty="0">
                <a:latin typeface="微軟正黑體" panose="020B0604030504040204" pitchFamily="34" charset="-120"/>
                <a:ea typeface="微軟正黑體" panose="020B0604030504040204" pitchFamily="34" charset="-120"/>
              </a:rPr>
              <a:t>Q</a:t>
            </a:r>
            <a:r>
              <a:rPr lang="zh-TW" altLang="en-US" dirty="0">
                <a:latin typeface="微軟正黑體" panose="020B0604030504040204" pitchFamily="34" charset="-120"/>
                <a:ea typeface="微軟正黑體" panose="020B0604030504040204" pitchFamily="34" charset="-120"/>
              </a:rPr>
              <a:t>生</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主要人物</a:t>
            </a:r>
            <a:r>
              <a:rPr lang="en-US" altLang="zh-TW" dirty="0">
                <a:latin typeface="微軟正黑體" panose="020B0604030504040204" pitchFamily="34" charset="-120"/>
                <a:ea typeface="微軟正黑體" panose="020B0604030504040204" pitchFamily="34" charset="-120"/>
              </a:rPr>
              <a:t>4</a:t>
            </a:r>
            <a:r>
              <a:rPr lang="zh-TW" altLang="en-US" dirty="0">
                <a:latin typeface="微軟正黑體" panose="020B0604030504040204" pitchFamily="34" charset="-120"/>
                <a:ea typeface="微軟正黑體" panose="020B0604030504040204" pitchFamily="34" charset="-120"/>
              </a:rPr>
              <a:t>人</a:t>
            </a: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a:t>
            </a:r>
          </a:p>
          <a:p>
            <a:pPr marL="342900" lvl="1"/>
            <a:r>
              <a:rPr lang="zh-TW" altLang="en-US" dirty="0" smtClean="0">
                <a:latin typeface="微軟正黑體" panose="020B0604030504040204" pitchFamily="34" charset="-120"/>
                <a:ea typeface="微軟正黑體" panose="020B0604030504040204" pitchFamily="34" charset="-120"/>
              </a:rPr>
              <a:t>處理結果</a:t>
            </a:r>
            <a:endParaRPr lang="en-US" altLang="zh-TW" dirty="0" smtClean="0">
              <a:latin typeface="微軟正黑體" panose="020B0604030504040204" pitchFamily="34" charset="-120"/>
              <a:ea typeface="微軟正黑體" panose="020B0604030504040204" pitchFamily="34" charset="-120"/>
            </a:endParaRPr>
          </a:p>
          <a:p>
            <a:pPr marL="617220" lvl="2"/>
            <a:r>
              <a:rPr lang="zh-TW" altLang="en-US" dirty="0" smtClean="0">
                <a:latin typeface="微軟正黑體" panose="020B0604030504040204" pitchFamily="34" charset="-120"/>
                <a:ea typeface="微軟正黑體" panose="020B0604030504040204" pitchFamily="34" charset="-120"/>
              </a:rPr>
              <a:t>雙生目前回復到一起打球玩耍的好友關係</a:t>
            </a:r>
            <a:r>
              <a:rPr lang="en-US" altLang="zh-TW" dirty="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en-US" altLang="zh-TW" dirty="0" smtClean="0">
              <a:latin typeface="微軟正黑體" panose="020B0604030504040204" pitchFamily="34" charset="-120"/>
              <a:ea typeface="微軟正黑體" panose="020B0604030504040204" pitchFamily="34" charset="-120"/>
            </a:endParaRPr>
          </a:p>
          <a:p>
            <a:pPr marL="365760" lvl="1" indent="0">
              <a:buNone/>
            </a:pP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940109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我的處理經驗</a:t>
            </a:r>
            <a:r>
              <a:rPr lang="en-US" altLang="zh-TW" dirty="0" smtClean="0"/>
              <a:t>-2</a:t>
            </a:r>
            <a:endParaRPr lang="zh-TW" altLang="en-US" dirty="0"/>
          </a:p>
        </p:txBody>
      </p:sp>
      <p:sp>
        <p:nvSpPr>
          <p:cNvPr id="3" name="內容版面配置區 2"/>
          <p:cNvSpPr>
            <a:spLocks noGrp="1"/>
          </p:cNvSpPr>
          <p:nvPr>
            <p:ph idx="1"/>
          </p:nvPr>
        </p:nvSpPr>
        <p:spPr/>
        <p:txBody>
          <a:bodyPr/>
          <a:lstStyle/>
          <a:p>
            <a:r>
              <a:rPr lang="zh-TW" altLang="en-US" dirty="0">
                <a:latin typeface="微軟正黑體" panose="020B0604030504040204" pitchFamily="34" charset="-120"/>
                <a:ea typeface="微軟正黑體" panose="020B0604030504040204" pitchFamily="34" charset="-120"/>
              </a:rPr>
              <a:t>事件</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人際關係排擠衝突</a:t>
            </a:r>
            <a:endParaRPr lang="en-US" altLang="zh-TW" dirty="0">
              <a:latin typeface="微軟正黑體" panose="020B0604030504040204" pitchFamily="34" charset="-120"/>
              <a:ea typeface="微軟正黑體" panose="020B0604030504040204" pitchFamily="34" charset="-120"/>
            </a:endParaRPr>
          </a:p>
          <a:p>
            <a:r>
              <a:rPr lang="zh-TW" altLang="en-US" dirty="0">
                <a:latin typeface="微軟正黑體" panose="020B0604030504040204" pitchFamily="34" charset="-120"/>
                <a:ea typeface="微軟正黑體" panose="020B0604030504040204" pitchFamily="34" charset="-120"/>
              </a:rPr>
              <a:t>事由</a:t>
            </a:r>
            <a:r>
              <a:rPr lang="en-US" altLang="zh-TW" dirty="0" smtClean="0">
                <a:latin typeface="微軟正黑體" panose="020B0604030504040204" pitchFamily="34" charset="-120"/>
                <a:ea typeface="微軟正黑體" panose="020B0604030504040204" pitchFamily="34" charset="-120"/>
              </a:rPr>
              <a:t>:</a:t>
            </a:r>
          </a:p>
          <a:p>
            <a:pPr lvl="1"/>
            <a:r>
              <a:rPr lang="zh-TW" altLang="en-US" dirty="0" smtClean="0">
                <a:latin typeface="微軟正黑體" panose="020B0604030504040204" pitchFamily="34" charset="-120"/>
                <a:ea typeface="微軟正黑體" panose="020B0604030504040204" pitchFamily="34" charset="-120"/>
              </a:rPr>
              <a:t>二年級生導師到學務處提出，這學期</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女受到</a:t>
            </a:r>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男及班上男同學刻意的嘲諷，</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女向老師報告</a:t>
            </a:r>
            <a:r>
              <a:rPr lang="en-US" altLang="zh-TW" dirty="0" smtClean="0">
                <a:latin typeface="微軟正黑體" panose="020B0604030504040204" pitchFamily="34" charset="-120"/>
                <a:ea typeface="微軟正黑體" panose="020B0604030504040204" pitchFamily="34" charset="-120"/>
              </a:rPr>
              <a:t>︒</a:t>
            </a:r>
          </a:p>
          <a:p>
            <a:pPr lvl="1"/>
            <a:r>
              <a:rPr lang="zh-TW" altLang="en-US" dirty="0" smtClean="0">
                <a:latin typeface="微軟正黑體" panose="020B0604030504040204" pitchFamily="34" charset="-120"/>
                <a:ea typeface="微軟正黑體" panose="020B0604030504040204" pitchFamily="34" charset="-120"/>
              </a:rPr>
              <a:t>經了解，</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女在一年級上學期時對同學態度很不佳</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喜歡大聲罵人，甚至有時還會動手打人或嘲諷他人</a:t>
            </a:r>
            <a:r>
              <a:rPr lang="en-US" altLang="zh-TW" dirty="0" smtClean="0">
                <a:latin typeface="微軟正黑體" panose="020B0604030504040204" pitchFamily="34" charset="-120"/>
                <a:ea typeface="微軟正黑體" panose="020B0604030504040204" pitchFamily="34" charset="-120"/>
              </a:rPr>
              <a:t>)︒</a:t>
            </a:r>
          </a:p>
          <a:p>
            <a:pPr lvl="1"/>
            <a:r>
              <a:rPr lang="zh-TW" altLang="en-US" dirty="0" smtClean="0">
                <a:latin typeface="微軟正黑體" panose="020B0604030504040204" pitchFamily="34" charset="-120"/>
                <a:ea typeface="微軟正黑體" panose="020B0604030504040204" pitchFamily="34" charset="-120"/>
              </a:rPr>
              <a:t>這學期，情況翻轉</a:t>
            </a:r>
            <a:r>
              <a:rPr lang="en-US" altLang="zh-TW" dirty="0" smtClean="0">
                <a:latin typeface="微軟正黑體" panose="020B0604030504040204" pitchFamily="34" charset="-120"/>
                <a:ea typeface="微軟正黑體" panose="020B0604030504040204" pitchFamily="34" charset="-120"/>
              </a:rPr>
              <a:t>︒</a:t>
            </a:r>
            <a:endParaRPr lang="en-US" altLang="zh-TW"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5296119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我的處理經驗</a:t>
            </a:r>
            <a:r>
              <a:rPr lang="en-US" altLang="zh-TW" dirty="0"/>
              <a:t>-2</a:t>
            </a:r>
            <a:endParaRPr lang="zh-TW" altLang="en-US" dirty="0"/>
          </a:p>
        </p:txBody>
      </p:sp>
      <p:sp>
        <p:nvSpPr>
          <p:cNvPr id="3" name="內容版面配置區 2"/>
          <p:cNvSpPr>
            <a:spLocks noGrp="1"/>
          </p:cNvSpPr>
          <p:nvPr>
            <p:ph idx="1"/>
          </p:nvPr>
        </p:nvSpPr>
        <p:spPr>
          <a:xfrm>
            <a:off x="2567493" y="2323652"/>
            <a:ext cx="6777317" cy="3985668"/>
          </a:xfrm>
        </p:spPr>
        <p:txBody>
          <a:bodyPr>
            <a:normAutofit fontScale="92500" lnSpcReduction="10000"/>
          </a:bodyPr>
          <a:lstStyle/>
          <a:p>
            <a:r>
              <a:rPr lang="zh-TW" altLang="en-US" dirty="0">
                <a:latin typeface="微軟正黑體" panose="020B0604030504040204" pitchFamily="34" charset="-120"/>
                <a:ea typeface="微軟正黑體" panose="020B0604030504040204" pitchFamily="34" charset="-120"/>
              </a:rPr>
              <a:t>處理經過</a:t>
            </a:r>
            <a:endParaRPr lang="en-US" altLang="zh-TW" dirty="0">
              <a:latin typeface="微軟正黑體" panose="020B0604030504040204" pitchFamily="34" charset="-120"/>
              <a:ea typeface="微軟正黑體" panose="020B0604030504040204" pitchFamily="34" charset="-120"/>
            </a:endParaRPr>
          </a:p>
          <a:p>
            <a:pPr lvl="1"/>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男</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有三男</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及</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女分別</a:t>
            </a:r>
            <a:r>
              <a:rPr lang="zh-TW" altLang="en-US" dirty="0">
                <a:latin typeface="微軟正黑體" panose="020B0604030504040204" pitchFamily="34" charset="-120"/>
                <a:ea typeface="微軟正黑體" panose="020B0604030504040204" pitchFamily="34" charset="-120"/>
              </a:rPr>
              <a:t>寫事情經過書</a:t>
            </a:r>
            <a:r>
              <a:rPr lang="en-US" altLang="zh-TW" dirty="0">
                <a:latin typeface="微軟正黑體" panose="020B0604030504040204" pitchFamily="34" charset="-120"/>
                <a:ea typeface="微軟正黑體" panose="020B0604030504040204" pitchFamily="34" charset="-120"/>
              </a:rPr>
              <a:t>︒</a:t>
            </a:r>
          </a:p>
          <a:p>
            <a:pPr lvl="1"/>
            <a:r>
              <a:rPr lang="zh-TW" altLang="en-US" dirty="0">
                <a:latin typeface="微軟正黑體" panose="020B0604030504040204" pitchFamily="34" charset="-120"/>
                <a:ea typeface="微軟正黑體" panose="020B0604030504040204" pitchFamily="34" charset="-120"/>
              </a:rPr>
              <a:t>分別了解雙方對這件事的看法，以及是否願意讓大家在回到以前的關係</a:t>
            </a:r>
            <a:r>
              <a:rPr lang="en-US" altLang="zh-TW" dirty="0">
                <a:latin typeface="微軟正黑體" panose="020B0604030504040204" pitchFamily="34" charset="-120"/>
                <a:ea typeface="微軟正黑體" panose="020B0604030504040204" pitchFamily="34" charset="-120"/>
              </a:rPr>
              <a:t>︒</a:t>
            </a:r>
          </a:p>
          <a:p>
            <a:pPr lvl="1"/>
            <a:r>
              <a:rPr lang="zh-TW" altLang="en-US" dirty="0">
                <a:latin typeface="微軟正黑體" panose="020B0604030504040204" pitchFamily="34" charset="-120"/>
                <a:ea typeface="微軟正黑體" panose="020B0604030504040204" pitchFamily="34" charset="-120"/>
              </a:rPr>
              <a:t>讓</a:t>
            </a:r>
            <a:r>
              <a:rPr lang="zh-TW" altLang="en-US" dirty="0" smtClean="0">
                <a:latin typeface="微軟正黑體" panose="020B0604030504040204" pitchFamily="34" charset="-120"/>
                <a:ea typeface="微軟正黑體" panose="020B0604030504040204" pitchFamily="34" charset="-120"/>
              </a:rPr>
              <a:t>雙方</a:t>
            </a:r>
            <a:r>
              <a:rPr lang="en-US" altLang="zh-TW" dirty="0" smtClean="0">
                <a:latin typeface="微軟正黑體" panose="020B0604030504040204" pitchFamily="34" charset="-120"/>
                <a:ea typeface="微軟正黑體" panose="020B0604030504040204" pitchFamily="34" charset="-120"/>
              </a:rPr>
              <a:t>(A1</a:t>
            </a:r>
            <a:r>
              <a:rPr lang="zh-TW" altLang="en-US" dirty="0" smtClean="0">
                <a:latin typeface="微軟正黑體" panose="020B0604030504040204" pitchFamily="34" charset="-120"/>
                <a:ea typeface="微軟正黑體" panose="020B0604030504040204" pitchFamily="34" charset="-120"/>
              </a:rPr>
              <a:t>男的家長、</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女的家長</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在</a:t>
            </a:r>
            <a:r>
              <a:rPr lang="zh-TW" altLang="en-US" dirty="0">
                <a:latin typeface="微軟正黑體" panose="020B0604030504040204" pitchFamily="34" charset="-120"/>
                <a:ea typeface="微軟正黑體" panose="020B0604030504040204" pitchFamily="34" charset="-120"/>
              </a:rPr>
              <a:t>一個舒服可以放鬆戒心的</a:t>
            </a:r>
            <a:r>
              <a:rPr lang="zh-TW" altLang="en-US" dirty="0" smtClean="0">
                <a:latin typeface="微軟正黑體" panose="020B0604030504040204" pitchFamily="34" charset="-120"/>
                <a:ea typeface="微軟正黑體" panose="020B0604030504040204" pitchFamily="34" charset="-120"/>
              </a:rPr>
              <a:t>地方</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學務處</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會談</a:t>
            </a:r>
            <a:r>
              <a:rPr lang="en-US" altLang="zh-TW" dirty="0">
                <a:latin typeface="微軟正黑體" panose="020B0604030504040204" pitchFamily="34" charset="-120"/>
                <a:ea typeface="微軟正黑體" panose="020B0604030504040204" pitchFamily="34" charset="-120"/>
              </a:rPr>
              <a:t>︒</a:t>
            </a:r>
          </a:p>
          <a:p>
            <a:pPr lvl="1"/>
            <a:r>
              <a:rPr lang="zh-TW" altLang="en-US" dirty="0">
                <a:latin typeface="微軟正黑體" panose="020B0604030504040204" pitchFamily="34" charset="-120"/>
                <a:ea typeface="微軟正黑體" panose="020B0604030504040204" pitchFamily="34" charset="-120"/>
              </a:rPr>
              <a:t>人數</a:t>
            </a:r>
            <a:r>
              <a:rPr lang="en-US" altLang="zh-TW" dirty="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男及</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女</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包括兩位媽媽，人物</a:t>
            </a:r>
            <a:r>
              <a:rPr lang="en-US" altLang="zh-TW" dirty="0" smtClean="0">
                <a:latin typeface="微軟正黑體" panose="020B0604030504040204" pitchFamily="34" charset="-120"/>
                <a:ea typeface="微軟正黑體" panose="020B0604030504040204" pitchFamily="34" charset="-120"/>
              </a:rPr>
              <a:t>6</a:t>
            </a:r>
            <a:r>
              <a:rPr lang="zh-TW" altLang="en-US" dirty="0" smtClean="0">
                <a:latin typeface="微軟正黑體" panose="020B0604030504040204" pitchFamily="34" charset="-120"/>
                <a:ea typeface="微軟正黑體" panose="020B0604030504040204" pitchFamily="34" charset="-120"/>
              </a:rPr>
              <a:t>人</a:t>
            </a:r>
            <a:r>
              <a:rPr lang="en-US" altLang="zh-TW" dirty="0">
                <a:latin typeface="微軟正黑體" panose="020B0604030504040204" pitchFamily="34" charset="-120"/>
                <a:ea typeface="微軟正黑體" panose="020B0604030504040204" pitchFamily="34" charset="-120"/>
              </a:rPr>
              <a:t>) ︒</a:t>
            </a:r>
          </a:p>
          <a:p>
            <a:pPr marL="342900" lvl="1"/>
            <a:r>
              <a:rPr lang="zh-TW" altLang="en-US" dirty="0">
                <a:latin typeface="微軟正黑體" panose="020B0604030504040204" pitchFamily="34" charset="-120"/>
                <a:ea typeface="微軟正黑體" panose="020B0604030504040204" pitchFamily="34" charset="-120"/>
              </a:rPr>
              <a:t>處理結果</a:t>
            </a:r>
            <a:endParaRPr lang="en-US" altLang="zh-TW" dirty="0">
              <a:latin typeface="微軟正黑體" panose="020B0604030504040204" pitchFamily="34" charset="-120"/>
              <a:ea typeface="微軟正黑體" panose="020B0604030504040204" pitchFamily="34" charset="-120"/>
            </a:endParaRPr>
          </a:p>
          <a:p>
            <a:pPr lvl="1"/>
            <a:r>
              <a:rPr lang="zh-TW" altLang="en-US" dirty="0">
                <a:latin typeface="微軟正黑體" panose="020B0604030504040204" pitchFamily="34" charset="-120"/>
                <a:ea typeface="微軟正黑體" panose="020B0604030504040204" pitchFamily="34" charset="-120"/>
              </a:rPr>
              <a:t>雙生目前回復不再互相傷害的關係</a:t>
            </a:r>
            <a:r>
              <a:rPr lang="en-US" altLang="zh-TW" dirty="0">
                <a:latin typeface="微軟正黑體" panose="020B0604030504040204" pitchFamily="34" charset="-120"/>
                <a:ea typeface="微軟正黑體" panose="020B0604030504040204" pitchFamily="34" charset="-120"/>
              </a:rPr>
              <a:t>︒</a:t>
            </a:r>
          </a:p>
          <a:p>
            <a:pPr lvl="1"/>
            <a:r>
              <a:rPr lang="zh-TW" altLang="en-US" dirty="0">
                <a:latin typeface="微軟正黑體" panose="020B0604030504040204" pitchFamily="34" charset="-120"/>
                <a:ea typeface="微軟正黑體" panose="020B0604030504040204" pitchFamily="34" charset="-120"/>
              </a:rPr>
              <a:t>彼此能互相原諒曾經傷害對方的部份</a:t>
            </a:r>
            <a:r>
              <a:rPr lang="en-US" altLang="zh-TW" dirty="0">
                <a:latin typeface="微軟正黑體" panose="020B0604030504040204" pitchFamily="34" charset="-120"/>
                <a:ea typeface="微軟正黑體" panose="020B0604030504040204" pitchFamily="34" charset="-120"/>
              </a:rPr>
              <a:t>︒</a:t>
            </a:r>
          </a:p>
          <a:p>
            <a:pPr lvl="1"/>
            <a:r>
              <a:rPr lang="zh-TW" altLang="en-US" dirty="0">
                <a:latin typeface="微軟正黑體" panose="020B0604030504040204" pitchFamily="34" charset="-120"/>
                <a:ea typeface="微軟正黑體" panose="020B0604030504040204" pitchFamily="34" charset="-120"/>
              </a:rPr>
              <a:t>三男分別寫道歉信向</a:t>
            </a:r>
            <a:r>
              <a:rPr lang="en-US" altLang="zh-TW" dirty="0">
                <a:latin typeface="微軟正黑體" panose="020B0604030504040204" pitchFamily="34" charset="-120"/>
                <a:ea typeface="微軟正黑體" panose="020B0604030504040204" pitchFamily="34" charset="-120"/>
              </a:rPr>
              <a:t>B</a:t>
            </a:r>
            <a:r>
              <a:rPr lang="zh-TW" altLang="en-US" dirty="0">
                <a:latin typeface="微軟正黑體" panose="020B0604030504040204" pitchFamily="34" charset="-120"/>
                <a:ea typeface="微軟正黑體" panose="020B0604030504040204" pitchFamily="34" charset="-120"/>
              </a:rPr>
              <a:t>女道歉</a:t>
            </a:r>
            <a:r>
              <a:rPr lang="en-US" altLang="zh-TW" dirty="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9522892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我的處理經驗</a:t>
            </a:r>
            <a:r>
              <a:rPr lang="en-US" altLang="zh-TW" dirty="0" smtClean="0"/>
              <a:t>-3</a:t>
            </a:r>
            <a:endParaRPr lang="zh-TW" altLang="en-US" dirty="0"/>
          </a:p>
        </p:txBody>
      </p:sp>
      <p:sp>
        <p:nvSpPr>
          <p:cNvPr id="3" name="內容版面配置區 2"/>
          <p:cNvSpPr>
            <a:spLocks noGrp="1"/>
          </p:cNvSpPr>
          <p:nvPr>
            <p:ph idx="1"/>
          </p:nvPr>
        </p:nvSpPr>
        <p:spPr/>
        <p:txBody>
          <a:bodyPr/>
          <a:lstStyle/>
          <a:p>
            <a:r>
              <a:rPr lang="zh-TW" altLang="en-US" dirty="0" smtClean="0">
                <a:latin typeface="微軟正黑體" panose="020B0604030504040204" pitchFamily="34" charset="-120"/>
                <a:ea typeface="微軟正黑體" panose="020B0604030504040204" pitchFamily="34" charset="-120"/>
              </a:rPr>
              <a:t>事件</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同學開玩笑開的太過火</a:t>
            </a:r>
            <a:endParaRPr lang="en-US" altLang="zh-TW" dirty="0" smtClean="0">
              <a:latin typeface="微軟正黑體" panose="020B0604030504040204" pitchFamily="34" charset="-120"/>
              <a:ea typeface="微軟正黑體" panose="020B0604030504040204" pitchFamily="34" charset="-120"/>
            </a:endParaRPr>
          </a:p>
          <a:p>
            <a:r>
              <a:rPr lang="zh-TW" altLang="en-US" dirty="0">
                <a:latin typeface="微軟正黑體" panose="020B0604030504040204" pitchFamily="34" charset="-120"/>
                <a:ea typeface="微軟正黑體" panose="020B0604030504040204" pitchFamily="34" charset="-120"/>
              </a:rPr>
              <a:t>事由</a:t>
            </a:r>
            <a:r>
              <a:rPr lang="en-US" altLang="zh-TW" dirty="0">
                <a:latin typeface="微軟正黑體" panose="020B0604030504040204" pitchFamily="34" charset="-120"/>
                <a:ea typeface="微軟正黑體" panose="020B0604030504040204" pitchFamily="34" charset="-120"/>
              </a:rPr>
              <a:t>:</a:t>
            </a:r>
          </a:p>
          <a:p>
            <a:pPr lvl="1"/>
            <a:r>
              <a:rPr lang="en-US" altLang="zh-TW" dirty="0" smtClean="0">
                <a:latin typeface="微軟正黑體" panose="020B0604030504040204" pitchFamily="34" charset="-120"/>
                <a:ea typeface="微軟正黑體" panose="020B0604030504040204" pitchFamily="34" charset="-120"/>
              </a:rPr>
              <a:t>A1</a:t>
            </a:r>
            <a:r>
              <a:rPr lang="zh-TW" altLang="en-US" dirty="0" smtClean="0">
                <a:latin typeface="微軟正黑體" panose="020B0604030504040204" pitchFamily="34" charset="-120"/>
                <a:ea typeface="微軟正黑體" panose="020B0604030504040204" pitchFamily="34" charset="-120"/>
              </a:rPr>
              <a:t>男捉到一隻蜘蛛，拿來嚇</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男</a:t>
            </a:r>
            <a:r>
              <a:rPr lang="en-US" altLang="zh-TW" dirty="0" smtClean="0">
                <a:latin typeface="微軟正黑體" panose="020B0604030504040204" pitchFamily="34" charset="-120"/>
                <a:ea typeface="微軟正黑體" panose="020B0604030504040204" pitchFamily="34" charset="-120"/>
              </a:rPr>
              <a:t>︒</a:t>
            </a:r>
          </a:p>
          <a:p>
            <a:pPr lvl="1"/>
            <a:r>
              <a:rPr lang="en-US" altLang="zh-TW" dirty="0" smtClean="0">
                <a:latin typeface="微軟正黑體" panose="020B0604030504040204" pitchFamily="34" charset="-120"/>
                <a:ea typeface="微軟正黑體" panose="020B0604030504040204" pitchFamily="34" charset="-120"/>
              </a:rPr>
              <a:t>A2~A6</a:t>
            </a:r>
            <a:r>
              <a:rPr lang="zh-TW" altLang="en-US" dirty="0" smtClean="0">
                <a:latin typeface="微軟正黑體" panose="020B0604030504040204" pitchFamily="34" charset="-120"/>
                <a:ea typeface="微軟正黑體" panose="020B0604030504040204" pitchFamily="34" charset="-120"/>
              </a:rPr>
              <a:t>覺得很好玩，加入圍捕</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男的行列</a:t>
            </a:r>
            <a:r>
              <a:rPr lang="en-US" altLang="zh-TW" dirty="0" smtClean="0">
                <a:latin typeface="微軟正黑體" panose="020B0604030504040204" pitchFamily="34" charset="-120"/>
                <a:ea typeface="微軟正黑體" panose="020B0604030504040204" pitchFamily="34" charset="-120"/>
              </a:rPr>
              <a:t>︒</a:t>
            </a:r>
          </a:p>
          <a:p>
            <a:pPr lvl="1"/>
            <a:r>
              <a:rPr lang="en-US" altLang="zh-TW" dirty="0" smtClean="0">
                <a:latin typeface="微軟正黑體" panose="020B0604030504040204" pitchFamily="34" charset="-120"/>
                <a:ea typeface="微軟正黑體" panose="020B0604030504040204" pitchFamily="34" charset="-120"/>
              </a:rPr>
              <a:t>C</a:t>
            </a:r>
            <a:r>
              <a:rPr lang="zh-TW" altLang="en-US" dirty="0" smtClean="0">
                <a:latin typeface="微軟正黑體" panose="020B0604030504040204" pitchFamily="34" charset="-120"/>
                <a:ea typeface="微軟正黑體" panose="020B0604030504040204" pitchFamily="34" charset="-120"/>
              </a:rPr>
              <a:t>男認為</a:t>
            </a:r>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男在走廊跑步是錯的，所以用拖把擋</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男、再擋</a:t>
            </a:r>
            <a:r>
              <a:rPr lang="en-US" altLang="zh-TW" dirty="0" smtClean="0">
                <a:latin typeface="微軟正黑體" panose="020B0604030504040204" pitchFamily="34" charset="-120"/>
                <a:ea typeface="微軟正黑體" panose="020B0604030504040204" pitchFamily="34" charset="-120"/>
              </a:rPr>
              <a:t>A</a:t>
            </a:r>
            <a:r>
              <a:rPr lang="zh-TW" altLang="en-US" dirty="0" smtClean="0">
                <a:latin typeface="微軟正黑體" panose="020B0604030504040204" pitchFamily="34" charset="-120"/>
                <a:ea typeface="微軟正黑體" panose="020B0604030504040204" pitchFamily="34" charset="-120"/>
              </a:rPr>
              <a:t>男</a:t>
            </a:r>
            <a:r>
              <a:rPr lang="en-US" altLang="zh-TW"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039379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我的處理經驗</a:t>
            </a:r>
            <a:r>
              <a:rPr lang="en-US" altLang="zh-TW" dirty="0"/>
              <a:t>-3</a:t>
            </a:r>
            <a:endParaRPr lang="zh-TW" altLang="en-US" dirty="0"/>
          </a:p>
        </p:txBody>
      </p:sp>
      <p:sp>
        <p:nvSpPr>
          <p:cNvPr id="3" name="內容版面配置區 2"/>
          <p:cNvSpPr>
            <a:spLocks noGrp="1"/>
          </p:cNvSpPr>
          <p:nvPr>
            <p:ph idx="1"/>
          </p:nvPr>
        </p:nvSpPr>
        <p:spPr>
          <a:xfrm>
            <a:off x="2567492" y="2323652"/>
            <a:ext cx="6984892" cy="4057676"/>
          </a:xfrm>
        </p:spPr>
        <p:txBody>
          <a:bodyPr>
            <a:normAutofit fontScale="92500"/>
          </a:bodyPr>
          <a:lstStyle/>
          <a:p>
            <a:r>
              <a:rPr lang="zh-TW" altLang="en-US" dirty="0">
                <a:latin typeface="微軟正黑體" panose="020B0604030504040204" pitchFamily="34" charset="-120"/>
                <a:ea typeface="微軟正黑體" panose="020B0604030504040204" pitchFamily="34" charset="-120"/>
              </a:rPr>
              <a:t>處理經過</a:t>
            </a:r>
            <a:endParaRPr lang="en-US" altLang="zh-TW" dirty="0">
              <a:latin typeface="微軟正黑體" panose="020B0604030504040204" pitchFamily="34" charset="-120"/>
              <a:ea typeface="微軟正黑體" panose="020B0604030504040204" pitchFamily="34" charset="-120"/>
            </a:endParaRPr>
          </a:p>
          <a:p>
            <a:pPr lvl="1"/>
            <a:r>
              <a:rPr lang="en-US" altLang="zh-TW" dirty="0">
                <a:latin typeface="微軟正黑體" panose="020B0604030504040204" pitchFamily="34" charset="-120"/>
                <a:ea typeface="微軟正黑體" panose="020B0604030504040204" pitchFamily="34" charset="-120"/>
              </a:rPr>
              <a:t>A</a:t>
            </a:r>
            <a:r>
              <a:rPr lang="zh-TW" altLang="en-US" dirty="0">
                <a:latin typeface="微軟正黑體" panose="020B0604030504040204" pitchFamily="34" charset="-120"/>
                <a:ea typeface="微軟正黑體" panose="020B0604030504040204" pitchFamily="34" charset="-120"/>
              </a:rPr>
              <a:t>男</a:t>
            </a:r>
            <a:r>
              <a:rPr lang="en-US"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有</a:t>
            </a:r>
            <a:r>
              <a:rPr lang="en-US" altLang="zh-TW" dirty="0" smtClean="0">
                <a:latin typeface="微軟正黑體" panose="020B0604030504040204" pitchFamily="34" charset="-120"/>
                <a:ea typeface="微軟正黑體" panose="020B0604030504040204" pitchFamily="34" charset="-120"/>
              </a:rPr>
              <a:t>7</a:t>
            </a:r>
            <a:r>
              <a:rPr lang="zh-TW" altLang="en-US" dirty="0" smtClean="0">
                <a:latin typeface="微軟正黑體" panose="020B0604030504040204" pitchFamily="34" charset="-120"/>
                <a:ea typeface="微軟正黑體" panose="020B0604030504040204" pitchFamily="34" charset="-120"/>
              </a:rPr>
              <a:t>人</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及</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男分別</a:t>
            </a:r>
            <a:r>
              <a:rPr lang="zh-TW" altLang="en-US" dirty="0">
                <a:latin typeface="微軟正黑體" panose="020B0604030504040204" pitchFamily="34" charset="-120"/>
                <a:ea typeface="微軟正黑體" panose="020B0604030504040204" pitchFamily="34" charset="-120"/>
              </a:rPr>
              <a:t>寫事情經過書</a:t>
            </a:r>
            <a:r>
              <a:rPr lang="en-US" altLang="zh-TW" dirty="0" smtClean="0">
                <a:latin typeface="微軟正黑體" panose="020B0604030504040204" pitchFamily="34" charset="-120"/>
                <a:ea typeface="微軟正黑體" panose="020B0604030504040204" pitchFamily="34" charset="-120"/>
              </a:rPr>
              <a:t>︒</a:t>
            </a:r>
          </a:p>
          <a:p>
            <a:pPr lvl="1"/>
            <a:r>
              <a:rPr lang="zh-TW" altLang="en-US" dirty="0" smtClean="0">
                <a:latin typeface="微軟正黑體" panose="020B0604030504040204" pitchFamily="34" charset="-120"/>
                <a:ea typeface="微軟正黑體" panose="020B0604030504040204" pitchFamily="34" charset="-120"/>
              </a:rPr>
              <a:t>分別了解事情經過，了解學生對這件事的態度</a:t>
            </a:r>
            <a:r>
              <a:rPr lang="en-US" altLang="zh-TW" dirty="0" smtClean="0">
                <a:latin typeface="微軟正黑體" panose="020B0604030504040204" pitchFamily="34" charset="-120"/>
                <a:ea typeface="微軟正黑體" panose="020B0604030504040204" pitchFamily="34" charset="-120"/>
              </a:rPr>
              <a:t>︒</a:t>
            </a:r>
          </a:p>
          <a:p>
            <a:pPr lvl="1"/>
            <a:r>
              <a:rPr lang="zh-TW" altLang="en-US" dirty="0" smtClean="0">
                <a:latin typeface="微軟正黑體" panose="020B0604030504040204" pitchFamily="34" charset="-120"/>
                <a:ea typeface="微軟正黑體" panose="020B0604030504040204" pitchFamily="34" charset="-120"/>
              </a:rPr>
              <a:t>因事件嚴重，了解後也馬上聯絡</a:t>
            </a:r>
            <a:r>
              <a:rPr lang="en-US" altLang="zh-TW" dirty="0" smtClean="0">
                <a:latin typeface="微軟正黑體" panose="020B0604030504040204" pitchFamily="34" charset="-120"/>
                <a:ea typeface="微軟正黑體" panose="020B0604030504040204" pitchFamily="34" charset="-120"/>
              </a:rPr>
              <a:t>8</a:t>
            </a:r>
            <a:r>
              <a:rPr lang="zh-TW" altLang="en-US" dirty="0" smtClean="0">
                <a:latin typeface="微軟正黑體" panose="020B0604030504040204" pitchFamily="34" charset="-120"/>
                <a:ea typeface="微軟正黑體" panose="020B0604030504040204" pitchFamily="34" charset="-120"/>
              </a:rPr>
              <a:t>位家長到校</a:t>
            </a:r>
            <a:r>
              <a:rPr lang="en-US" altLang="zh-TW" dirty="0" smtClean="0">
                <a:latin typeface="微軟正黑體" panose="020B0604030504040204" pitchFamily="34" charset="-120"/>
                <a:ea typeface="微軟正黑體" panose="020B0604030504040204" pitchFamily="34" charset="-120"/>
              </a:rPr>
              <a:t>︒</a:t>
            </a:r>
          </a:p>
          <a:p>
            <a:pPr lvl="1"/>
            <a:r>
              <a:rPr lang="zh-TW" altLang="en-US" dirty="0" smtClean="0">
                <a:latin typeface="微軟正黑體" panose="020B0604030504040204" pitchFamily="34" charset="-120"/>
                <a:ea typeface="微軟正黑體" panose="020B0604030504040204" pitchFamily="34" charset="-120"/>
              </a:rPr>
              <a:t>由學生來向對方</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包括家長</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訴說事件經過</a:t>
            </a:r>
            <a:r>
              <a:rPr lang="en-US" altLang="zh-TW" dirty="0" smtClean="0">
                <a:latin typeface="微軟正黑體" panose="020B0604030504040204" pitchFamily="34" charset="-120"/>
                <a:ea typeface="微軟正黑體" panose="020B0604030504040204" pitchFamily="34" charset="-120"/>
              </a:rPr>
              <a:t>︒</a:t>
            </a:r>
          </a:p>
          <a:p>
            <a:pPr lvl="1"/>
            <a:r>
              <a:rPr lang="zh-TW" altLang="en-US" dirty="0" smtClean="0">
                <a:latin typeface="微軟正黑體" panose="020B0604030504040204" pitchFamily="34" charset="-120"/>
                <a:ea typeface="微軟正黑體" panose="020B0604030504040204" pitchFamily="34" charset="-120"/>
              </a:rPr>
              <a:t>讓雙方學生及家長來對話</a:t>
            </a:r>
            <a:r>
              <a:rPr lang="en-US" altLang="zh-TW" dirty="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pPr marL="342900" lvl="1"/>
            <a:r>
              <a:rPr lang="zh-TW" altLang="en-US" dirty="0" smtClean="0">
                <a:latin typeface="微軟正黑體" panose="020B0604030504040204" pitchFamily="34" charset="-120"/>
                <a:ea typeface="微軟正黑體" panose="020B0604030504040204" pitchFamily="34" charset="-120"/>
              </a:rPr>
              <a:t>處理結果</a:t>
            </a:r>
            <a:endParaRPr lang="en-US" altLang="zh-TW" dirty="0" smtClean="0">
              <a:latin typeface="微軟正黑體" panose="020B0604030504040204" pitchFamily="34" charset="-120"/>
              <a:ea typeface="微軟正黑體" panose="020B0604030504040204" pitchFamily="34" charset="-120"/>
            </a:endParaRPr>
          </a:p>
          <a:p>
            <a:pPr marL="617220" lvl="2"/>
            <a:r>
              <a:rPr lang="zh-TW" altLang="en-US" dirty="0" smtClean="0">
                <a:latin typeface="微軟正黑體" panose="020B0604030504040204" pitchFamily="34" charset="-120"/>
                <a:ea typeface="微軟正黑體" panose="020B0604030504040204" pitchFamily="34" charset="-120"/>
              </a:rPr>
              <a:t>補償部份</a:t>
            </a:r>
            <a:r>
              <a:rPr lang="en-US" altLang="zh-TW" dirty="0" smtClean="0">
                <a:latin typeface="微軟正黑體" panose="020B0604030504040204" pitchFamily="34" charset="-120"/>
                <a:ea typeface="微軟正黑體" panose="020B0604030504040204" pitchFamily="34" charset="-120"/>
              </a:rPr>
              <a:t>:1.A</a:t>
            </a:r>
            <a:r>
              <a:rPr lang="zh-TW" altLang="en-US" dirty="0" smtClean="0">
                <a:latin typeface="微軟正黑體" panose="020B0604030504040204" pitchFamily="34" charset="-120"/>
                <a:ea typeface="微軟正黑體" panose="020B0604030504040204" pitchFamily="34" charset="-120"/>
              </a:rPr>
              <a:t>男向</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男誠心道歉</a:t>
            </a:r>
            <a:r>
              <a:rPr lang="en-US" altLang="zh-TW" dirty="0" smtClean="0">
                <a:latin typeface="微軟正黑體" panose="020B0604030504040204" pitchFamily="34" charset="-120"/>
                <a:ea typeface="微軟正黑體" panose="020B0604030504040204" pitchFamily="34" charset="-120"/>
              </a:rPr>
              <a:t>︒2.</a:t>
            </a:r>
            <a:r>
              <a:rPr lang="zh-TW" altLang="en-US" dirty="0" smtClean="0">
                <a:latin typeface="微軟正黑體" panose="020B0604030504040204" pitchFamily="34" charset="-120"/>
                <a:ea typeface="微軟正黑體" panose="020B0604030504040204" pitchFamily="34" charset="-120"/>
              </a:rPr>
              <a:t>協助</a:t>
            </a:r>
            <a:r>
              <a:rPr lang="en-US" altLang="zh-TW" dirty="0" smtClean="0">
                <a:latin typeface="微軟正黑體" panose="020B0604030504040204" pitchFamily="34" charset="-120"/>
                <a:ea typeface="微軟正黑體" panose="020B0604030504040204" pitchFamily="34" charset="-120"/>
              </a:rPr>
              <a:t>B</a:t>
            </a:r>
            <a:r>
              <a:rPr lang="zh-TW" altLang="en-US" dirty="0" smtClean="0">
                <a:latin typeface="微軟正黑體" panose="020B0604030504040204" pitchFamily="34" charset="-120"/>
                <a:ea typeface="微軟正黑體" panose="020B0604030504040204" pitchFamily="34" charset="-120"/>
              </a:rPr>
              <a:t>男課業</a:t>
            </a:r>
            <a:r>
              <a:rPr lang="en-US" altLang="zh-TW" dirty="0" smtClean="0">
                <a:latin typeface="微軟正黑體" panose="020B0604030504040204" pitchFamily="34" charset="-120"/>
                <a:ea typeface="微軟正黑體" panose="020B0604030504040204" pitchFamily="34" charset="-120"/>
              </a:rPr>
              <a:t>︒</a:t>
            </a:r>
          </a:p>
          <a:p>
            <a:pPr marL="617220" lvl="2"/>
            <a:r>
              <a:rPr lang="zh-TW" altLang="en-US" dirty="0" smtClean="0">
                <a:latin typeface="微軟正黑體" panose="020B0604030504040204" pitchFamily="34" charset="-120"/>
                <a:ea typeface="微軟正黑體" panose="020B0604030504040204" pitchFamily="34" charset="-120"/>
              </a:rPr>
              <a:t>雙方在後來的一年直到畢業，還是維持很好的朋友關係</a:t>
            </a:r>
            <a:r>
              <a:rPr lang="en-US" altLang="zh-TW" dirty="0">
                <a:latin typeface="微軟正黑體" panose="020B0604030504040204" pitchFamily="34" charset="-120"/>
                <a:ea typeface="微軟正黑體" panose="020B0604030504040204" pitchFamily="34" charset="-120"/>
              </a:rPr>
              <a:t>︒</a:t>
            </a:r>
          </a:p>
          <a:p>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2292388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sz="quarter" idx="1"/>
          </p:nvPr>
        </p:nvSpPr>
        <p:spPr>
          <a:xfrm>
            <a:off x="1992313" y="1724998"/>
            <a:ext cx="8280400" cy="4440851"/>
          </a:xfrm>
        </p:spPr>
        <p:txBody>
          <a:bodyPr/>
          <a:lstStyle/>
          <a:p>
            <a:pPr marL="0" indent="0">
              <a:lnSpc>
                <a:spcPts val="4500"/>
              </a:lnSpc>
              <a:buNone/>
            </a:pPr>
            <a:r>
              <a:rPr lang="en-US" altLang="zh-TW" b="1" dirty="0">
                <a:ea typeface="標楷體" panose="03000509000000000000" pitchFamily="65" charset="-120"/>
              </a:rPr>
              <a:t>◎</a:t>
            </a:r>
            <a:r>
              <a:rPr lang="zh-TW" altLang="en-US" b="1" dirty="0">
                <a:ea typeface="標楷體" panose="03000509000000000000" pitchFamily="65" charset="-120"/>
              </a:rPr>
              <a:t>心態轉一轉：</a:t>
            </a:r>
          </a:p>
          <a:p>
            <a:pPr marL="0" indent="0">
              <a:lnSpc>
                <a:spcPts val="4500"/>
              </a:lnSpc>
              <a:buNone/>
            </a:pPr>
            <a:r>
              <a:rPr lang="zh-TW" altLang="en-US" b="1" dirty="0">
                <a:solidFill>
                  <a:srgbClr val="00B050"/>
                </a:solidFill>
                <a:ea typeface="標楷體" panose="03000509000000000000" pitchFamily="65" charset="-120"/>
              </a:rPr>
              <a:t>「犯錯一定要受罰」→</a:t>
            </a:r>
            <a:endParaRPr lang="en-US" altLang="zh-TW" b="1" dirty="0">
              <a:solidFill>
                <a:srgbClr val="00B050"/>
              </a:solidFill>
              <a:ea typeface="標楷體" panose="03000509000000000000" pitchFamily="65" charset="-120"/>
            </a:endParaRPr>
          </a:p>
          <a:p>
            <a:pPr marL="0" indent="0">
              <a:lnSpc>
                <a:spcPts val="4500"/>
              </a:lnSpc>
              <a:buNone/>
            </a:pPr>
            <a:r>
              <a:rPr lang="zh-TW" altLang="en-US" b="1" dirty="0">
                <a:solidFill>
                  <a:srgbClr val="00B050"/>
                </a:solidFill>
                <a:ea typeface="標楷體" panose="03000509000000000000" pitchFamily="65" charset="-120"/>
              </a:rPr>
              <a:t>                                      「犯錯一定要彌補傷害」</a:t>
            </a:r>
            <a:endParaRPr lang="en-US" altLang="zh-TW" b="1" dirty="0">
              <a:ea typeface="標楷體" panose="03000509000000000000" pitchFamily="65" charset="-120"/>
            </a:endParaRPr>
          </a:p>
          <a:p>
            <a:pPr marL="0" indent="0">
              <a:lnSpc>
                <a:spcPts val="4500"/>
              </a:lnSpc>
            </a:pPr>
            <a:r>
              <a:rPr lang="zh-TW" altLang="en-US" b="1" dirty="0">
                <a:ea typeface="標楷體" panose="03000509000000000000" pitchFamily="65" charset="-120"/>
              </a:rPr>
              <a:t>不是要教師不要有處罰措施，而是處置措施</a:t>
            </a:r>
            <a:endParaRPr lang="en-US" altLang="zh-TW" b="1" dirty="0">
              <a:ea typeface="標楷體" panose="03000509000000000000" pitchFamily="65" charset="-120"/>
            </a:endParaRPr>
          </a:p>
          <a:p>
            <a:pPr marL="0" indent="0">
              <a:lnSpc>
                <a:spcPts val="4500"/>
              </a:lnSpc>
              <a:buNone/>
            </a:pPr>
            <a:r>
              <a:rPr lang="en-US" altLang="zh-TW" b="1" dirty="0">
                <a:ea typeface="標楷體" panose="03000509000000000000" pitchFamily="65" charset="-120"/>
              </a:rPr>
              <a:t>   </a:t>
            </a:r>
            <a:r>
              <a:rPr lang="zh-TW" altLang="en-US" b="1" dirty="0">
                <a:ea typeface="標楷體" panose="03000509000000000000" pitchFamily="65" charset="-120"/>
              </a:rPr>
              <a:t>的設計，</a:t>
            </a:r>
            <a:r>
              <a:rPr lang="zh-TW" altLang="en-US" b="1" u="sng" dirty="0">
                <a:solidFill>
                  <a:srgbClr val="FE0802"/>
                </a:solidFill>
                <a:ea typeface="標楷體" panose="03000509000000000000" pitchFamily="65" charset="-120"/>
              </a:rPr>
              <a:t>應基於「修補傷害」，而非「製造</a:t>
            </a:r>
            <a:endParaRPr lang="en-US" altLang="zh-TW" b="1" u="sng" dirty="0">
              <a:solidFill>
                <a:srgbClr val="FE0802"/>
              </a:solidFill>
              <a:ea typeface="標楷體" panose="03000509000000000000" pitchFamily="65" charset="-120"/>
            </a:endParaRPr>
          </a:p>
          <a:p>
            <a:pPr marL="0" indent="0">
              <a:lnSpc>
                <a:spcPts val="4500"/>
              </a:lnSpc>
              <a:buNone/>
            </a:pPr>
            <a:r>
              <a:rPr lang="en-US" altLang="zh-TW" b="1" dirty="0">
                <a:solidFill>
                  <a:srgbClr val="FE0802"/>
                </a:solidFill>
                <a:ea typeface="標楷體" panose="03000509000000000000" pitchFamily="65" charset="-120"/>
              </a:rPr>
              <a:t>    </a:t>
            </a:r>
            <a:r>
              <a:rPr lang="zh-TW" altLang="en-US" b="1" u="sng" dirty="0">
                <a:solidFill>
                  <a:srgbClr val="FE0802"/>
                </a:solidFill>
                <a:ea typeface="標楷體" panose="03000509000000000000" pitchFamily="65" charset="-120"/>
              </a:rPr>
              <a:t>痛苦」</a:t>
            </a:r>
            <a:r>
              <a:rPr lang="zh-TW" altLang="en-US" b="1" dirty="0">
                <a:ea typeface="標楷體" panose="03000509000000000000" pitchFamily="65" charset="-120"/>
              </a:rPr>
              <a:t>。</a:t>
            </a:r>
          </a:p>
        </p:txBody>
      </p:sp>
      <p:pic>
        <p:nvPicPr>
          <p:cNvPr id="41987" name="圖片 2" descr="band aid[10].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113127">
            <a:off x="7910514" y="669926"/>
            <a:ext cx="1989137"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0326" y="5405438"/>
            <a:ext cx="2987675" cy="14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標題 1"/>
          <p:cNvSpPr>
            <a:spLocks noGrp="1"/>
          </p:cNvSpPr>
          <p:nvPr>
            <p:ph type="title"/>
          </p:nvPr>
        </p:nvSpPr>
        <p:spPr>
          <a:xfrm>
            <a:off x="838200" y="365125"/>
            <a:ext cx="10515600" cy="1325563"/>
          </a:xfrm>
        </p:spPr>
        <p:txBody>
          <a:bodyPr>
            <a:noAutofit/>
          </a:bodyPr>
          <a:lstStyle/>
          <a:p>
            <a:pPr algn="ctr">
              <a:defRPr/>
            </a:pPr>
            <a:r>
              <a:rPr lang="zh-TW" altLang="en-US" sz="7000" b="1" dirty="0">
                <a:solidFill>
                  <a:srgbClr val="FF0000"/>
                </a:solidFill>
              </a:rPr>
              <a:t>結語</a:t>
            </a:r>
          </a:p>
        </p:txBody>
      </p:sp>
    </p:spTree>
    <p:extLst>
      <p:ext uri="{BB962C8B-B14F-4D97-AF65-F5344CB8AC3E}">
        <p14:creationId xmlns:p14="http://schemas.microsoft.com/office/powerpoint/2010/main" val="2837158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zh-TW" altLang="en-US" b="1" dirty="0">
                <a:solidFill>
                  <a:srgbClr val="001615"/>
                </a:solidFill>
                <a:latin typeface="新細明體" panose="02020500000000000000" pitchFamily="18" charset="-120"/>
                <a:ea typeface="新細明體" panose="02020500000000000000" pitchFamily="18" charset="-120"/>
              </a:rPr>
              <a:t>社會交換論</a:t>
            </a:r>
            <a:endParaRPr lang="en-US" altLang="zh-TW" b="1" dirty="0">
              <a:solidFill>
                <a:srgbClr val="001615"/>
              </a:solidFill>
              <a:latin typeface="新細明體" panose="02020500000000000000" pitchFamily="18" charset="-120"/>
              <a:ea typeface="新細明體" panose="02020500000000000000" pitchFamily="18" charset="-120"/>
            </a:endParaRPr>
          </a:p>
          <a:p>
            <a:pPr marL="358775" indent="0">
              <a:buNone/>
            </a:pPr>
            <a:r>
              <a:rPr lang="en-US" altLang="zh-TW" dirty="0"/>
              <a:t>	</a:t>
            </a:r>
            <a:r>
              <a:rPr lang="zh-TW" altLang="en-US" dirty="0"/>
              <a:t>社會學家喬治</a:t>
            </a:r>
            <a:r>
              <a:rPr lang="en-US" altLang="zh-TW" dirty="0"/>
              <a:t>·</a:t>
            </a:r>
            <a:r>
              <a:rPr lang="zh-TW" altLang="en-US" dirty="0"/>
              <a:t>卡斯珀</a:t>
            </a:r>
            <a:r>
              <a:rPr lang="en-US" altLang="zh-TW" dirty="0"/>
              <a:t>·</a:t>
            </a:r>
            <a:r>
              <a:rPr lang="zh-TW" altLang="en-US" dirty="0"/>
              <a:t>霍曼斯</a:t>
            </a:r>
            <a:r>
              <a:rPr lang="en-US" altLang="zh-TW" dirty="0"/>
              <a:t>(1950,1974)</a:t>
            </a:r>
            <a:r>
              <a:rPr lang="zh-TW" altLang="en-US" dirty="0"/>
              <a:t>認為人際互動過程中，社會行為是一種商品交換；個人所付出的行為為了獲得</a:t>
            </a:r>
            <a:r>
              <a:rPr lang="zh-TW" altLang="en-US" b="1" dirty="0"/>
              <a:t>報酬</a:t>
            </a:r>
            <a:r>
              <a:rPr lang="zh-TW" altLang="en-US" dirty="0"/>
              <a:t>和</a:t>
            </a:r>
            <a:r>
              <a:rPr lang="zh-TW" altLang="en-US" b="1" dirty="0"/>
              <a:t>逃避懲罰</a:t>
            </a:r>
            <a:r>
              <a:rPr lang="zh-TW" altLang="en-US" dirty="0"/>
              <a:t>，降低付出的</a:t>
            </a:r>
            <a:r>
              <a:rPr lang="zh-TW" altLang="en-US" b="1" dirty="0"/>
              <a:t>代價</a:t>
            </a:r>
            <a:r>
              <a:rPr lang="zh-TW" altLang="en-US" dirty="0"/>
              <a:t>和提高</a:t>
            </a:r>
            <a:r>
              <a:rPr lang="zh-TW" altLang="en-US" b="1" dirty="0"/>
              <a:t>回收利益</a:t>
            </a:r>
            <a:r>
              <a:rPr lang="zh-TW" altLang="en-US" dirty="0"/>
              <a:t>的方式去行動。</a:t>
            </a:r>
          </a:p>
          <a:p>
            <a:pPr marL="358775" lvl="1" indent="0">
              <a:buNone/>
            </a:pPr>
            <a:r>
              <a:rPr lang="en-US" altLang="zh-TW" dirty="0"/>
              <a:t>	</a:t>
            </a:r>
            <a:endParaRPr lang="zh-TW" altLang="en-US" dirty="0"/>
          </a:p>
        </p:txBody>
      </p:sp>
      <p:sp>
        <p:nvSpPr>
          <p:cNvPr id="3" name="標題 2"/>
          <p:cNvSpPr>
            <a:spLocks noGrp="1"/>
          </p:cNvSpPr>
          <p:nvPr>
            <p:ph type="title"/>
          </p:nvPr>
        </p:nvSpPr>
        <p:spPr/>
        <p:txBody>
          <a:bodyPr>
            <a:normAutofit/>
          </a:bodyPr>
          <a:lstStyle/>
          <a:p>
            <a:r>
              <a:rPr lang="zh-TW" altLang="en-US" dirty="0"/>
              <a:t>人際的關係</a:t>
            </a:r>
          </a:p>
        </p:txBody>
      </p:sp>
      <p:sp>
        <p:nvSpPr>
          <p:cNvPr id="4" name="矩形 3"/>
          <p:cNvSpPr/>
          <p:nvPr/>
        </p:nvSpPr>
        <p:spPr>
          <a:xfrm>
            <a:off x="1379738" y="4001294"/>
            <a:ext cx="7994104" cy="461665"/>
          </a:xfrm>
          <a:prstGeom prst="rect">
            <a:avLst/>
          </a:prstGeom>
        </p:spPr>
        <p:txBody>
          <a:bodyPr wrap="square">
            <a:spAutoFit/>
          </a:bodyPr>
          <a:lstStyle/>
          <a:p>
            <a:r>
              <a:rPr lang="en-US" altLang="zh-TW" sz="2400" dirty="0">
                <a:hlinkClick r:id="rId2"/>
              </a:rPr>
              <a:t>https://</a:t>
            </a:r>
            <a:r>
              <a:rPr lang="en-US" altLang="zh-TW" sz="2400" dirty="0" err="1">
                <a:hlinkClick r:id="rId2"/>
              </a:rPr>
              <a:t>www.youtube.com</a:t>
            </a:r>
            <a:r>
              <a:rPr lang="en-US" altLang="zh-TW" sz="2400" dirty="0">
                <a:hlinkClick r:id="rId2"/>
              </a:rPr>
              <a:t>/</a:t>
            </a:r>
            <a:r>
              <a:rPr lang="en-US" altLang="zh-TW" sz="2400" dirty="0" err="1">
                <a:hlinkClick r:id="rId2"/>
              </a:rPr>
              <a:t>watch?v</a:t>
            </a:r>
            <a:r>
              <a:rPr lang="en-US" altLang="zh-TW" sz="2400" dirty="0">
                <a:hlinkClick r:id="rId2"/>
              </a:rPr>
              <a:t>=</a:t>
            </a:r>
            <a:r>
              <a:rPr lang="en-US" altLang="zh-TW" sz="2400" dirty="0" err="1">
                <a:hlinkClick r:id="rId2"/>
              </a:rPr>
              <a:t>HXtCbpRzrwA</a:t>
            </a:r>
            <a:endParaRPr lang="zh-TW" altLang="en-US" sz="2400" dirty="0"/>
          </a:p>
        </p:txBody>
      </p:sp>
    </p:spTree>
    <p:extLst>
      <p:ext uri="{BB962C8B-B14F-4D97-AF65-F5344CB8AC3E}">
        <p14:creationId xmlns:p14="http://schemas.microsoft.com/office/powerpoint/2010/main" val="1763832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zh-TW" altLang="en-US" dirty="0"/>
              <a:t>指一方或雙方知覺到彼此的看法不一致而處於對立，個體會感到生氣、挫折、懷疑，衝突就產生了，因此衝突是一種內隱的不愉快感覺。有的則強調衝突是一種對峙的行為，也就是與人互動時所出現的對立行為。</a:t>
            </a:r>
          </a:p>
        </p:txBody>
      </p:sp>
      <p:sp>
        <p:nvSpPr>
          <p:cNvPr id="3" name="標題 2"/>
          <p:cNvSpPr>
            <a:spLocks noGrp="1"/>
          </p:cNvSpPr>
          <p:nvPr>
            <p:ph type="title"/>
          </p:nvPr>
        </p:nvSpPr>
        <p:spPr/>
        <p:txBody>
          <a:bodyPr/>
          <a:lstStyle/>
          <a:p>
            <a:r>
              <a:rPr lang="zh-TW" altLang="en-US" b="1" dirty="0"/>
              <a:t>人際衝突的意義 </a:t>
            </a:r>
            <a:endParaRPr lang="zh-TW" altLang="en-US" dirty="0"/>
          </a:p>
        </p:txBody>
      </p:sp>
    </p:spTree>
    <p:extLst>
      <p:ext uri="{BB962C8B-B14F-4D97-AF65-F5344CB8AC3E}">
        <p14:creationId xmlns:p14="http://schemas.microsoft.com/office/powerpoint/2010/main" val="2597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zh-TW" altLang="en-US" dirty="0"/>
              <a:t>人與人之間的互動中，常常會因為意見、目標的分歧，又沒有辦法透過以校的溝通與協商達到滿意的結果，往往會導致處於一種對立的狀態，這就是所謂的人際衝突。原因包含：人與人之間在目標、利益、感受、觀點、想法、想法、價值觀、角色期盼、溝通不良和權力等層面因素的差異。</a:t>
            </a:r>
          </a:p>
        </p:txBody>
      </p:sp>
      <p:sp>
        <p:nvSpPr>
          <p:cNvPr id="3" name="標題 2"/>
          <p:cNvSpPr>
            <a:spLocks noGrp="1"/>
          </p:cNvSpPr>
          <p:nvPr>
            <p:ph type="title"/>
          </p:nvPr>
        </p:nvSpPr>
        <p:spPr/>
        <p:txBody>
          <a:bodyPr/>
          <a:lstStyle/>
          <a:p>
            <a:r>
              <a:rPr lang="zh-TW" altLang="en-US" b="1" dirty="0"/>
              <a:t>人際衝突的形成原因</a:t>
            </a:r>
            <a:endParaRPr lang="zh-TW" altLang="en-US" dirty="0"/>
          </a:p>
        </p:txBody>
      </p:sp>
    </p:spTree>
    <p:extLst>
      <p:ext uri="{BB962C8B-B14F-4D97-AF65-F5344CB8AC3E}">
        <p14:creationId xmlns:p14="http://schemas.microsoft.com/office/powerpoint/2010/main" val="2440906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1560944" y="1505521"/>
            <a:ext cx="9792855" cy="5070770"/>
          </a:xfrm>
        </p:spPr>
        <p:txBody>
          <a:bodyPr>
            <a:normAutofit fontScale="92500" lnSpcReduction="10000"/>
          </a:bodyPr>
          <a:lstStyle/>
          <a:p>
            <a:r>
              <a:rPr lang="zh-TW" altLang="en-US" dirty="0">
                <a:latin typeface="微軟正黑體" pitchFamily="34" charset="-120"/>
                <a:ea typeface="微軟正黑體" pitchFamily="34" charset="-120"/>
              </a:rPr>
              <a:t>人際互動上的</a:t>
            </a:r>
            <a:r>
              <a:rPr lang="zh-TW" altLang="en-US" dirty="0" smtClean="0">
                <a:latin typeface="微軟正黑體" pitchFamily="34" charset="-120"/>
                <a:ea typeface="微軟正黑體" pitchFamily="34" charset="-120"/>
              </a:rPr>
              <a:t>摩擦</a:t>
            </a:r>
            <a:endParaRPr lang="en-US" altLang="zh-TW" dirty="0" smtClean="0">
              <a:latin typeface="微軟正黑體" pitchFamily="34" charset="-120"/>
              <a:ea typeface="微軟正黑體" pitchFamily="34" charset="-120"/>
            </a:endParaRPr>
          </a:p>
          <a:p>
            <a:pPr lvl="1"/>
            <a:r>
              <a:rPr lang="zh-TW" altLang="en-US" dirty="0" smtClean="0">
                <a:latin typeface="微軟正黑體" pitchFamily="34" charset="-120"/>
                <a:ea typeface="微軟正黑體" pitchFamily="34" charset="-120"/>
              </a:rPr>
              <a:t>學生間的小群體</a:t>
            </a:r>
            <a:endParaRPr lang="en-US" altLang="zh-TW" dirty="0" smtClean="0">
              <a:latin typeface="微軟正黑體" pitchFamily="34" charset="-120"/>
              <a:ea typeface="微軟正黑體" pitchFamily="34" charset="-120"/>
            </a:endParaRPr>
          </a:p>
          <a:p>
            <a:pPr lvl="1"/>
            <a:r>
              <a:rPr lang="zh-TW" altLang="en-US" dirty="0" smtClean="0">
                <a:latin typeface="微軟正黑體" pitchFamily="34" charset="-120"/>
                <a:ea typeface="微軟正黑體" pitchFamily="34" charset="-120"/>
              </a:rPr>
              <a:t>學生自己的外顯表現（外表、行為等）</a:t>
            </a:r>
            <a:endParaRPr lang="en-US" altLang="zh-TW" dirty="0">
              <a:latin typeface="微軟正黑體" pitchFamily="34" charset="-120"/>
              <a:ea typeface="微軟正黑體" pitchFamily="34" charset="-120"/>
            </a:endParaRPr>
          </a:p>
          <a:p>
            <a:r>
              <a:rPr lang="zh-TW" altLang="en-US" dirty="0">
                <a:latin typeface="微軟正黑體" pitchFamily="34" charset="-120"/>
                <a:ea typeface="微軟正黑體" pitchFamily="34" charset="-120"/>
              </a:rPr>
              <a:t>人我認知的</a:t>
            </a:r>
            <a:r>
              <a:rPr lang="zh-TW" altLang="en-US" dirty="0" smtClean="0">
                <a:latin typeface="微軟正黑體" pitchFamily="34" charset="-120"/>
                <a:ea typeface="微軟正黑體" pitchFamily="34" charset="-120"/>
              </a:rPr>
              <a:t>不同</a:t>
            </a:r>
            <a:endParaRPr lang="en-US" altLang="zh-TW" dirty="0" smtClean="0">
              <a:latin typeface="微軟正黑體" pitchFamily="34" charset="-120"/>
              <a:ea typeface="微軟正黑體" pitchFamily="34" charset="-120"/>
            </a:endParaRPr>
          </a:p>
          <a:p>
            <a:pPr lvl="1"/>
            <a:r>
              <a:rPr lang="zh-TW" altLang="en-US" dirty="0" smtClean="0">
                <a:latin typeface="微軟正黑體" pitchFamily="34" charset="-120"/>
                <a:ea typeface="微軟正黑體" pitchFamily="34" charset="-120"/>
              </a:rPr>
              <a:t>對於他人行為認知解讀的不同</a:t>
            </a:r>
            <a:endParaRPr lang="en-US" altLang="zh-TW" dirty="0" smtClean="0">
              <a:latin typeface="微軟正黑體" pitchFamily="34" charset="-120"/>
              <a:ea typeface="微軟正黑體" pitchFamily="34" charset="-120"/>
            </a:endParaRPr>
          </a:p>
          <a:p>
            <a:pPr lvl="1"/>
            <a:r>
              <a:rPr lang="zh-TW" altLang="en-US" dirty="0" smtClean="0">
                <a:latin typeface="微軟正黑體" pitchFamily="34" charset="-120"/>
                <a:ea typeface="微軟正黑體" pitchFamily="34" charset="-120"/>
              </a:rPr>
              <a:t>特殊</a:t>
            </a:r>
            <a:r>
              <a:rPr lang="zh-TW" altLang="en-US" dirty="0">
                <a:latin typeface="微軟正黑體" pitchFamily="34" charset="-120"/>
                <a:ea typeface="微軟正黑體" pitchFamily="34" charset="-120"/>
              </a:rPr>
              <a:t>生的認知解讀</a:t>
            </a:r>
            <a:endParaRPr lang="en-US" altLang="zh-TW" dirty="0">
              <a:latin typeface="微軟正黑體" pitchFamily="34" charset="-120"/>
              <a:ea typeface="微軟正黑體" pitchFamily="34" charset="-120"/>
            </a:endParaRPr>
          </a:p>
          <a:p>
            <a:r>
              <a:rPr lang="zh-TW" altLang="en-US" dirty="0">
                <a:latin typeface="微軟正黑體" pitchFamily="34" charset="-120"/>
                <a:ea typeface="微軟正黑體" pitchFamily="34" charset="-120"/>
              </a:rPr>
              <a:t>家庭背景的</a:t>
            </a:r>
            <a:r>
              <a:rPr lang="zh-TW" altLang="en-US" dirty="0" smtClean="0">
                <a:latin typeface="微軟正黑體" pitchFamily="34" charset="-120"/>
                <a:ea typeface="微軟正黑體" pitchFamily="34" charset="-120"/>
              </a:rPr>
              <a:t>不同</a:t>
            </a:r>
            <a:endParaRPr lang="en-US" altLang="zh-TW" dirty="0" smtClean="0">
              <a:latin typeface="微軟正黑體" pitchFamily="34" charset="-120"/>
              <a:ea typeface="微軟正黑體" pitchFamily="34" charset="-120"/>
            </a:endParaRPr>
          </a:p>
          <a:p>
            <a:pPr lvl="1"/>
            <a:r>
              <a:rPr lang="zh-TW" altLang="en-US" dirty="0" smtClean="0">
                <a:latin typeface="微軟正黑體" pitchFamily="34" charset="-120"/>
                <a:ea typeface="微軟正黑體" pitchFamily="34" charset="-120"/>
              </a:rPr>
              <a:t>家庭教育的差別</a:t>
            </a:r>
            <a:endParaRPr lang="en-US" altLang="zh-TW" dirty="0" smtClean="0">
              <a:latin typeface="微軟正黑體" pitchFamily="34" charset="-120"/>
              <a:ea typeface="微軟正黑體" pitchFamily="34" charset="-120"/>
            </a:endParaRPr>
          </a:p>
          <a:p>
            <a:pPr lvl="1"/>
            <a:r>
              <a:rPr lang="zh-TW" altLang="en-US" dirty="0" smtClean="0">
                <a:latin typeface="微軟正黑體" pitchFamily="34" charset="-120"/>
                <a:ea typeface="微軟正黑體" pitchFamily="34" charset="-120"/>
              </a:rPr>
              <a:t>家庭結構的問題</a:t>
            </a:r>
            <a:endParaRPr lang="en-US" altLang="zh-TW" dirty="0">
              <a:latin typeface="微軟正黑體" pitchFamily="34" charset="-120"/>
              <a:ea typeface="微軟正黑體" pitchFamily="34" charset="-120"/>
            </a:endParaRPr>
          </a:p>
          <a:p>
            <a:r>
              <a:rPr lang="zh-TW" altLang="en-US" dirty="0">
                <a:latin typeface="微軟正黑體" pitchFamily="34" charset="-120"/>
                <a:ea typeface="微軟正黑體" pitchFamily="34" charset="-120"/>
              </a:rPr>
              <a:t>心理的</a:t>
            </a:r>
            <a:r>
              <a:rPr lang="zh-TW" altLang="en-US" dirty="0" smtClean="0">
                <a:latin typeface="微軟正黑體" pitchFamily="34" charset="-120"/>
                <a:ea typeface="微軟正黑體" pitchFamily="34" charset="-120"/>
              </a:rPr>
              <a:t>怯懦</a:t>
            </a:r>
            <a:endParaRPr lang="en-US" altLang="zh-TW" dirty="0" smtClean="0">
              <a:latin typeface="微軟正黑體" pitchFamily="34" charset="-120"/>
              <a:ea typeface="微軟正黑體" pitchFamily="34" charset="-120"/>
            </a:endParaRPr>
          </a:p>
          <a:p>
            <a:pPr lvl="1"/>
            <a:r>
              <a:rPr lang="zh-TW" altLang="en-US" dirty="0" smtClean="0">
                <a:latin typeface="微軟正黑體" pitchFamily="34" charset="-120"/>
                <a:ea typeface="微軟正黑體" pitchFamily="34" charset="-120"/>
              </a:rPr>
              <a:t>本身的特殊情況</a:t>
            </a:r>
            <a:endParaRPr lang="en-US" altLang="zh-TW" dirty="0" smtClean="0">
              <a:latin typeface="微軟正黑體" pitchFamily="34" charset="-120"/>
              <a:ea typeface="微軟正黑體" pitchFamily="34" charset="-120"/>
            </a:endParaRPr>
          </a:p>
          <a:p>
            <a:pPr lvl="1"/>
            <a:r>
              <a:rPr lang="zh-TW" altLang="en-US" dirty="0" smtClean="0">
                <a:latin typeface="微軟正黑體" pitchFamily="34" charset="-120"/>
                <a:ea typeface="微軟正黑體" pitchFamily="34" charset="-120"/>
              </a:rPr>
              <a:t>家庭教育的情況</a:t>
            </a:r>
            <a:endParaRPr lang="zh-TW" altLang="en-US" dirty="0">
              <a:latin typeface="微軟正黑體" pitchFamily="34" charset="-120"/>
              <a:ea typeface="微軟正黑體" pitchFamily="34" charset="-120"/>
            </a:endParaRPr>
          </a:p>
          <a:p>
            <a:endParaRPr lang="zh-TW" altLang="en-US" dirty="0"/>
          </a:p>
        </p:txBody>
      </p:sp>
      <p:sp>
        <p:nvSpPr>
          <p:cNvPr id="2" name="標題 1"/>
          <p:cNvSpPr>
            <a:spLocks noGrp="1"/>
          </p:cNvSpPr>
          <p:nvPr>
            <p:ph type="title"/>
          </p:nvPr>
        </p:nvSpPr>
        <p:spPr/>
        <p:txBody>
          <a:bodyPr/>
          <a:lstStyle/>
          <a:p>
            <a:r>
              <a:rPr lang="zh-TW" altLang="en-US" dirty="0"/>
              <a:t>衝突何來</a:t>
            </a:r>
          </a:p>
        </p:txBody>
      </p:sp>
    </p:spTree>
    <p:extLst>
      <p:ext uri="{BB962C8B-B14F-4D97-AF65-F5344CB8AC3E}">
        <p14:creationId xmlns:p14="http://schemas.microsoft.com/office/powerpoint/2010/main" val="240285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1182256" y="1394697"/>
            <a:ext cx="8622146" cy="4910863"/>
          </a:xfrm>
        </p:spPr>
        <p:txBody>
          <a:bodyPr>
            <a:noAutofit/>
          </a:bodyPr>
          <a:lstStyle/>
          <a:p>
            <a:pPr>
              <a:lnSpc>
                <a:spcPct val="120000"/>
              </a:lnSpc>
            </a:pPr>
            <a:r>
              <a:rPr lang="zh-TW" altLang="en-US" sz="2400" dirty="0"/>
              <a:t>一般人在衝突的情境當中，常會有一些似是而非的觀念。而這些常見的錯誤觀念，可能包括：</a:t>
            </a:r>
          </a:p>
          <a:p>
            <a:pPr lvl="1">
              <a:lnSpc>
                <a:spcPct val="120000"/>
              </a:lnSpc>
            </a:pPr>
            <a:r>
              <a:rPr lang="zh-TW" altLang="en-US" sz="2000" dirty="0" smtClean="0"/>
              <a:t>因為</a:t>
            </a:r>
            <a:r>
              <a:rPr lang="zh-TW" altLang="en-US" sz="2000" dirty="0"/>
              <a:t>他們犯錯，才會引起衝突。</a:t>
            </a:r>
          </a:p>
          <a:p>
            <a:pPr lvl="1">
              <a:lnSpc>
                <a:spcPct val="120000"/>
              </a:lnSpc>
            </a:pPr>
            <a:r>
              <a:rPr lang="zh-TW" altLang="en-US" sz="2000" dirty="0" smtClean="0"/>
              <a:t>為了</a:t>
            </a:r>
            <a:r>
              <a:rPr lang="zh-TW" altLang="en-US" sz="2000" dirty="0"/>
              <a:t>表示自己比對方行，必須贏得衝突。</a:t>
            </a:r>
          </a:p>
          <a:p>
            <a:pPr lvl="1">
              <a:lnSpc>
                <a:spcPct val="120000"/>
              </a:lnSpc>
            </a:pPr>
            <a:r>
              <a:rPr lang="zh-TW" altLang="en-US" sz="2000" dirty="0" smtClean="0"/>
              <a:t>任何</a:t>
            </a:r>
            <a:r>
              <a:rPr lang="zh-TW" altLang="en-US" sz="2000" dirty="0"/>
              <a:t>的妥協，均表示自己輸了，且永遠比對方矮一截。</a:t>
            </a:r>
          </a:p>
          <a:p>
            <a:pPr lvl="1">
              <a:lnSpc>
                <a:spcPct val="120000"/>
              </a:lnSpc>
            </a:pPr>
            <a:r>
              <a:rPr lang="zh-TW" altLang="en-US" sz="2000" dirty="0" smtClean="0"/>
              <a:t>無論如何</a:t>
            </a:r>
            <a:r>
              <a:rPr lang="zh-TW" altLang="en-US" sz="2000" dirty="0"/>
              <a:t>，應避免衝突的發生。</a:t>
            </a:r>
          </a:p>
          <a:p>
            <a:pPr lvl="1">
              <a:lnSpc>
                <a:spcPct val="120000"/>
              </a:lnSpc>
            </a:pPr>
            <a:r>
              <a:rPr lang="zh-TW" altLang="en-US" sz="2000" dirty="0" smtClean="0"/>
              <a:t>只有</a:t>
            </a:r>
            <a:r>
              <a:rPr lang="zh-TW" altLang="en-US" sz="2000" dirty="0"/>
              <a:t>自己所提出的衝突解決辦法</a:t>
            </a:r>
            <a:r>
              <a:rPr lang="en-US" altLang="zh-TW" sz="2000" dirty="0"/>
              <a:t>,</a:t>
            </a:r>
            <a:r>
              <a:rPr lang="zh-TW" altLang="en-US" sz="2000" dirty="0"/>
              <a:t>才是有價值的。</a:t>
            </a:r>
          </a:p>
          <a:p>
            <a:pPr lvl="1">
              <a:lnSpc>
                <a:spcPct val="120000"/>
              </a:lnSpc>
            </a:pPr>
            <a:r>
              <a:rPr lang="zh-TW" altLang="en-US" sz="2000" dirty="0" smtClean="0"/>
              <a:t>所有</a:t>
            </a:r>
            <a:r>
              <a:rPr lang="zh-TW" altLang="en-US" sz="2000" dirty="0"/>
              <a:t>的衝突都必須有解決的辦法。</a:t>
            </a:r>
          </a:p>
          <a:p>
            <a:pPr lvl="1">
              <a:lnSpc>
                <a:spcPct val="120000"/>
              </a:lnSpc>
            </a:pPr>
            <a:r>
              <a:rPr lang="zh-TW" altLang="en-US" sz="2000" dirty="0" smtClean="0"/>
              <a:t>妥協</a:t>
            </a:r>
            <a:r>
              <a:rPr lang="zh-TW" altLang="en-US" sz="2000" dirty="0"/>
              <a:t>的結果，終必導致不好的感覺。</a:t>
            </a:r>
          </a:p>
          <a:p>
            <a:pPr lvl="1">
              <a:lnSpc>
                <a:spcPct val="120000"/>
              </a:lnSpc>
            </a:pPr>
            <a:r>
              <a:rPr lang="zh-TW" altLang="en-US" sz="2000" dirty="0" smtClean="0"/>
              <a:t>長期</a:t>
            </a:r>
            <a:r>
              <a:rPr lang="zh-TW" altLang="en-US" sz="2000" dirty="0"/>
              <a:t>或持續的衝突</a:t>
            </a:r>
            <a:r>
              <a:rPr lang="en-US" altLang="zh-TW" sz="2000" dirty="0"/>
              <a:t>,</a:t>
            </a:r>
            <a:r>
              <a:rPr lang="zh-TW" altLang="en-US" sz="2000" dirty="0"/>
              <a:t>可以在一次的討論中獲得解決。</a:t>
            </a:r>
          </a:p>
          <a:p>
            <a:pPr lvl="1">
              <a:lnSpc>
                <a:spcPct val="120000"/>
              </a:lnSpc>
            </a:pPr>
            <a:r>
              <a:rPr lang="zh-TW" altLang="en-US" sz="2000" dirty="0" smtClean="0"/>
              <a:t>任何</a:t>
            </a:r>
            <a:r>
              <a:rPr lang="zh-TW" altLang="en-US" sz="2000" dirty="0"/>
              <a:t>的衝突中，一定有一方是對的，一方是錯的；而且對的一方必須得到他所要的。</a:t>
            </a:r>
          </a:p>
          <a:p>
            <a:endParaRPr lang="zh-TW" altLang="en-US" sz="2400" dirty="0"/>
          </a:p>
        </p:txBody>
      </p:sp>
      <p:sp>
        <p:nvSpPr>
          <p:cNvPr id="3" name="標題 2"/>
          <p:cNvSpPr>
            <a:spLocks noGrp="1"/>
          </p:cNvSpPr>
          <p:nvPr>
            <p:ph type="title"/>
          </p:nvPr>
        </p:nvSpPr>
        <p:spPr/>
        <p:txBody>
          <a:bodyPr/>
          <a:lstStyle/>
          <a:p>
            <a:r>
              <a:rPr lang="zh-TW" altLang="en-US" b="1" dirty="0"/>
              <a:t>衝突的迷思</a:t>
            </a:r>
            <a:endParaRPr lang="zh-TW" altLang="en-US" dirty="0"/>
          </a:p>
        </p:txBody>
      </p:sp>
    </p:spTree>
    <p:extLst>
      <p:ext uri="{BB962C8B-B14F-4D97-AF65-F5344CB8AC3E}">
        <p14:creationId xmlns:p14="http://schemas.microsoft.com/office/powerpoint/2010/main" val="705030934"/>
      </p:ext>
    </p:extLst>
  </p:cSld>
  <p:clrMapOvr>
    <a:masterClrMapping/>
  </p:clrMapOvr>
</p:sld>
</file>

<file path=ppt/theme/theme1.xml><?xml version="1.0" encoding="utf-8"?>
<a:theme xmlns:a="http://schemas.openxmlformats.org/drawingml/2006/main" name="憂鬱抽象設計範本">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26713185_TF03460530" id="{EDA00077-FAC6-410E-B93E-E59123A47321}" vid="{0C57173A-360A-4259-8833-5262FCF0C6C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憂鬱抽象設計投影片</Template>
  <TotalTime>250</TotalTime>
  <Words>2831</Words>
  <Application>Microsoft Office PowerPoint</Application>
  <PresentationFormat>寬螢幕</PresentationFormat>
  <Paragraphs>269</Paragraphs>
  <Slides>46</Slides>
  <Notes>14</Notes>
  <HiddenSlides>0</HiddenSlides>
  <MMClips>0</MMClips>
  <ScaleCrop>false</ScaleCrop>
  <HeadingPairs>
    <vt:vector size="6" baseType="variant">
      <vt:variant>
        <vt:lpstr>使用字型</vt:lpstr>
      </vt:variant>
      <vt:variant>
        <vt:i4>12</vt:i4>
      </vt:variant>
      <vt:variant>
        <vt:lpstr>佈景主題</vt:lpstr>
      </vt:variant>
      <vt:variant>
        <vt:i4>1</vt:i4>
      </vt:variant>
      <vt:variant>
        <vt:lpstr>投影片標題</vt:lpstr>
      </vt:variant>
      <vt:variant>
        <vt:i4>46</vt:i4>
      </vt:variant>
    </vt:vector>
  </HeadingPairs>
  <TitlesOfParts>
    <vt:vector size="59" baseType="lpstr">
      <vt:lpstr>GulimChe</vt:lpstr>
      <vt:lpstr>Microsoft JhengHei UI</vt:lpstr>
      <vt:lpstr>細明體</vt:lpstr>
      <vt:lpstr>微軟正黑體</vt:lpstr>
      <vt:lpstr>新細明體</vt:lpstr>
      <vt:lpstr>標楷體</vt:lpstr>
      <vt:lpstr>Arial</vt:lpstr>
      <vt:lpstr>Calibri</vt:lpstr>
      <vt:lpstr>Century Gothic</vt:lpstr>
      <vt:lpstr>Times New Roman</vt:lpstr>
      <vt:lpstr>Verdana</vt:lpstr>
      <vt:lpstr>Wingdings</vt:lpstr>
      <vt:lpstr>憂鬱抽象設計範本</vt:lpstr>
      <vt:lpstr>從修復式正義角度與校園事件看學生問題</vt:lpstr>
      <vt:lpstr>學生問題</vt:lpstr>
      <vt:lpstr>人際的關係</vt:lpstr>
      <vt:lpstr>人際的關係</vt:lpstr>
      <vt:lpstr>人際的關係</vt:lpstr>
      <vt:lpstr>人際衝突的意義 </vt:lpstr>
      <vt:lpstr>人際衝突的形成原因</vt:lpstr>
      <vt:lpstr>衝突何來</vt:lpstr>
      <vt:lpstr>衝突的迷思</vt:lpstr>
      <vt:lpstr>面對衝突時的因應方式</vt:lpstr>
      <vt:lpstr>建設性處理衝突的原則</vt:lpstr>
      <vt:lpstr>校園霸凌的定義、成因與影響</vt:lpstr>
      <vt:lpstr>校園霸凌之定義與內涵</vt:lpstr>
      <vt:lpstr>霸凌跟玩耍或嬉鬧有何差異？</vt:lpstr>
      <vt:lpstr>霸凌跟玩耍或嬉鬧有何差異？</vt:lpstr>
      <vt:lpstr>校園霸凌行為的影響</vt:lpstr>
      <vt:lpstr>老師的用心</vt:lpstr>
      <vt:lpstr>PowerPoint 簡報</vt:lpstr>
      <vt:lpstr>衝突何來</vt:lpstr>
      <vt:lpstr>有了衝突怎麼辦….</vt:lpstr>
      <vt:lpstr>為何會在學校用到修復式正義</vt:lpstr>
      <vt:lpstr>讓我們先來了解</vt:lpstr>
      <vt:lpstr>當代的司法特色</vt:lpstr>
      <vt:lpstr>反思帶來改變與進步</vt:lpstr>
      <vt:lpstr>修復式正義的觀念</vt:lpstr>
      <vt:lpstr>Real Justice</vt:lpstr>
      <vt:lpstr>PowerPoint 簡報</vt:lpstr>
      <vt:lpstr>明恥整合理論</vt:lpstr>
      <vt:lpstr>明恥整合理論</vt:lpstr>
      <vt:lpstr>修復式正義的意義和精神</vt:lpstr>
      <vt:lpstr>修復式正義的意義和精神</vt:lpstr>
      <vt:lpstr>PowerPoint 簡報</vt:lpstr>
      <vt:lpstr>修復式正義與現代應報式正義對照表</vt:lpstr>
      <vt:lpstr>讓我們先來了解…</vt:lpstr>
      <vt:lpstr>PowerPoint 簡報</vt:lpstr>
      <vt:lpstr>PowerPoint 簡報</vt:lpstr>
      <vt:lpstr>信念</vt:lpstr>
      <vt:lpstr>切割行為與行為者</vt:lpstr>
      <vt:lpstr>在學生事務中要處理的••</vt:lpstr>
      <vt:lpstr>我的處理經驗-1</vt:lpstr>
      <vt:lpstr>我的處理經驗-1</vt:lpstr>
      <vt:lpstr>我的處理經驗-2</vt:lpstr>
      <vt:lpstr>我的處理經驗-2</vt:lpstr>
      <vt:lpstr>我的處理經驗-3</vt:lpstr>
      <vt:lpstr>我的處理經驗-3</vt:lpstr>
      <vt:lpstr>結語</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從教師輔導管教與校園霸凌情形看學生問題</dc:title>
  <dc:creator>user</dc:creator>
  <cp:lastModifiedBy>李明山</cp:lastModifiedBy>
  <cp:revision>14</cp:revision>
  <dcterms:created xsi:type="dcterms:W3CDTF">2020-06-09T03:44:38Z</dcterms:created>
  <dcterms:modified xsi:type="dcterms:W3CDTF">2023-08-01T05:28:12Z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74064600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