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8.xml" ContentType="application/vnd.openxmlformats-officedocument.presentationml.tags+xml"/>
  <Override PartName="/ppt/notesSlides/notesSlide1.xml" ContentType="application/vnd.openxmlformats-officedocument.presentationml.notesSlide+xml"/>
  <Override PartName="/ppt/tags/tag19.xml" ContentType="application/vnd.openxmlformats-officedocument.presentationml.tags+xml"/>
  <Override PartName="/ppt/notesSlides/notesSlide2.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3.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5.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handoutMasterIdLst>
    <p:handoutMasterId r:id="rId31"/>
  </p:handoutMasterIdLst>
  <p:sldIdLst>
    <p:sldId id="256" r:id="rId2"/>
    <p:sldId id="257" r:id="rId3"/>
    <p:sldId id="258" r:id="rId4"/>
    <p:sldId id="269" r:id="rId5"/>
    <p:sldId id="270" r:id="rId6"/>
    <p:sldId id="271" r:id="rId7"/>
    <p:sldId id="272" r:id="rId8"/>
    <p:sldId id="273" r:id="rId9"/>
    <p:sldId id="274" r:id="rId10"/>
    <p:sldId id="275" r:id="rId11"/>
    <p:sldId id="276" r:id="rId12"/>
    <p:sldId id="277" r:id="rId13"/>
    <p:sldId id="278" r:id="rId14"/>
    <p:sldId id="279" r:id="rId15"/>
    <p:sldId id="280" r:id="rId16"/>
    <p:sldId id="281"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Lst>
  <p:sldSz cx="18288000" cy="10287000"/>
  <p:notesSz cx="6858000" cy="9144000"/>
  <p:embeddedFontLst>
    <p:embeddedFont>
      <p:font typeface="DotumChe" panose="020B0609000101010101" pitchFamily="49" charset="-127"/>
      <p:regular r:id="rId32"/>
    </p:embeddedFont>
    <p:embeddedFont>
      <p:font typeface="微软雅黑" panose="020B0503020204020204" pitchFamily="34" charset="-122"/>
      <p:regular r:id="rId33"/>
      <p:bold r:id="rId34"/>
    </p:embeddedFont>
    <p:embeddedFont>
      <p:font typeface="Arial Black" panose="020B0A04020102020204" pitchFamily="34" charset="0"/>
      <p:bold r:id="rId35"/>
    </p:embeddedFont>
    <p:embeddedFont>
      <p:font typeface="Arial Rounded MT Bold" panose="020F0704030504030204" pitchFamily="34" charset="0"/>
      <p:regular r:id="rId36"/>
    </p:embeddedFont>
    <p:embeddedFont>
      <p:font typeface="Calibri" panose="020F0502020204030204" pitchFamily="34" charset="0"/>
      <p:regular r:id="rId37"/>
      <p:bold r:id="rId38"/>
      <p:italic r:id="rId39"/>
      <p:boldItalic r:id="rId40"/>
    </p:embeddedFont>
    <p:embeddedFont>
      <p:font typeface="Inter" panose="02020500000000000000" charset="0"/>
      <p:regular r:id="rId41"/>
    </p:embeddedFont>
    <p:embeddedFont>
      <p:font typeface="微軟正黑體" panose="020B0604030504040204" pitchFamily="34" charset="-120"/>
      <p:regular r:id="rId42"/>
      <p:bold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79646"/>
    <a:srgbClr val="B3A2C7"/>
    <a:srgbClr val="F4EFED"/>
    <a:srgbClr val="AFC02E"/>
    <a:srgbClr val="C8D85B"/>
    <a:srgbClr val="9BBB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6D9F66E-5EB9-4882-86FB-DCBF35E3C3E4}" styleName="中等深淺樣式 4 - 輔色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FECB4D8-DB02-4DC6-A0A2-4F2EBAE1DC90}" styleName="中等深淺樣式 1 - 輔色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0A1B5D5-9B99-4C35-A422-299274C87663}" styleName="中等深淺樣式 1 - 輔色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5" d="100"/>
          <a:sy n="55" d="100"/>
        </p:scale>
        <p:origin x="658" y="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5" d="100"/>
          <a:sy n="65" d="100"/>
        </p:scale>
        <p:origin x="3154" y="6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font" Target="fonts/font12.fntdata"/></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8639F8-66A8-4BCF-8B69-6F6606E25A5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zh-TW" altLang="en-US"/>
        </a:p>
      </dgm:t>
    </dgm:pt>
    <dgm:pt modelId="{7295EB8D-7963-4049-81D4-17EB32BA8A3E}">
      <dgm:prSet phldrT="[文字]" custT="1"/>
      <dgm:spPr>
        <a:solidFill>
          <a:srgbClr val="FFCCCC"/>
        </a:solidFill>
      </dgm:spPr>
      <dgm:t>
        <a:bodyPr/>
        <a:lstStyle/>
        <a:p>
          <a:r>
            <a:rPr lang="zh-TW" altLang="en-US" sz="2800" dirty="0">
              <a:solidFill>
                <a:schemeClr val="tx1"/>
              </a:solidFill>
              <a:latin typeface="微軟正黑體" panose="020B0604030504040204" pitchFamily="34" charset="-120"/>
              <a:ea typeface="微軟正黑體" panose="020B0604030504040204" pitchFamily="34" charset="-120"/>
            </a:rPr>
            <a:t>輔諮中心</a:t>
          </a:r>
        </a:p>
      </dgm:t>
    </dgm:pt>
    <dgm:pt modelId="{52E5D962-AEDF-4D39-8579-1DC5BB221BB4}" type="parTrans" cxnId="{02A8CB8F-05D8-4009-84AE-9DA84DD444CC}">
      <dgm:prSet/>
      <dgm:spPr/>
      <dgm:t>
        <a:bodyPr/>
        <a:lstStyle/>
        <a:p>
          <a:endParaRPr lang="zh-TW" altLang="en-US"/>
        </a:p>
      </dgm:t>
    </dgm:pt>
    <dgm:pt modelId="{2FD2B587-5E01-41D5-9BBF-2F308ACD3665}" type="sibTrans" cxnId="{02A8CB8F-05D8-4009-84AE-9DA84DD444CC}">
      <dgm:prSet/>
      <dgm:spPr/>
      <dgm:t>
        <a:bodyPr/>
        <a:lstStyle/>
        <a:p>
          <a:endParaRPr lang="zh-TW" altLang="en-US"/>
        </a:p>
      </dgm:t>
    </dgm:pt>
    <dgm:pt modelId="{CDE493E4-7A75-4033-BB5F-3720EC494F0C}">
      <dgm:prSet phldrT="[文字]" custT="1"/>
      <dgm:spPr>
        <a:solidFill>
          <a:srgbClr val="FFE181"/>
        </a:solidFill>
      </dgm:spPr>
      <dgm:t>
        <a:bodyPr/>
        <a:lstStyle/>
        <a:p>
          <a:r>
            <a:rPr lang="zh-TW" altLang="en-US" sz="2800" dirty="0">
              <a:solidFill>
                <a:schemeClr val="tx1"/>
              </a:solidFill>
              <a:latin typeface="微軟正黑體" panose="020B0604030504040204" pitchFamily="34" charset="-120"/>
              <a:ea typeface="微軟正黑體" panose="020B0604030504040204" pitchFamily="34" charset="-120"/>
            </a:rPr>
            <a:t>社政系統</a:t>
          </a:r>
        </a:p>
      </dgm:t>
    </dgm:pt>
    <dgm:pt modelId="{3ACA2F3C-2602-4DC8-A8FB-CF1F09537288}" type="parTrans" cxnId="{EAE2D25A-3C10-4F79-BBD9-FA72B04D511C}">
      <dgm:prSet/>
      <dgm:spPr/>
      <dgm:t>
        <a:bodyPr/>
        <a:lstStyle/>
        <a:p>
          <a:endParaRPr lang="zh-TW" altLang="en-US"/>
        </a:p>
      </dgm:t>
    </dgm:pt>
    <dgm:pt modelId="{A0F17256-4F1A-4762-A164-9339A95D12D1}" type="sibTrans" cxnId="{EAE2D25A-3C10-4F79-BBD9-FA72B04D511C}">
      <dgm:prSet/>
      <dgm:spPr/>
      <dgm:t>
        <a:bodyPr/>
        <a:lstStyle/>
        <a:p>
          <a:endParaRPr lang="zh-TW" altLang="en-US"/>
        </a:p>
      </dgm:t>
    </dgm:pt>
    <dgm:pt modelId="{777D8A03-E684-40E8-9688-AF2B7E770990}">
      <dgm:prSet phldrT="[文字]" custT="1"/>
      <dgm:spPr>
        <a:solidFill>
          <a:schemeClr val="accent5">
            <a:lumMod val="40000"/>
            <a:lumOff val="60000"/>
          </a:schemeClr>
        </a:solidFill>
      </dgm:spPr>
      <dgm:t>
        <a:bodyPr/>
        <a:lstStyle/>
        <a:p>
          <a:pPr>
            <a:lnSpc>
              <a:spcPct val="70000"/>
            </a:lnSpc>
          </a:pPr>
          <a:r>
            <a:rPr lang="zh-TW" altLang="en-US" sz="2800" dirty="0">
              <a:solidFill>
                <a:schemeClr val="tx1"/>
              </a:solidFill>
              <a:latin typeface="微軟正黑體" panose="020B0604030504040204" pitchFamily="34" charset="-120"/>
              <a:ea typeface="微軟正黑體" panose="020B0604030504040204" pitchFamily="34" charset="-120"/>
            </a:rPr>
            <a:t>司法警政系統</a:t>
          </a:r>
        </a:p>
      </dgm:t>
    </dgm:pt>
    <dgm:pt modelId="{B0ACF7A5-1BEB-4874-A337-2AE3B698E2ED}" type="parTrans" cxnId="{BD71510A-D058-4167-8214-86CED115B0C6}">
      <dgm:prSet/>
      <dgm:spPr/>
      <dgm:t>
        <a:bodyPr/>
        <a:lstStyle/>
        <a:p>
          <a:endParaRPr lang="zh-TW" altLang="en-US"/>
        </a:p>
      </dgm:t>
    </dgm:pt>
    <dgm:pt modelId="{D0239F2C-6843-4256-B270-2AF7F3746F1B}" type="sibTrans" cxnId="{BD71510A-D058-4167-8214-86CED115B0C6}">
      <dgm:prSet/>
      <dgm:spPr/>
      <dgm:t>
        <a:bodyPr/>
        <a:lstStyle/>
        <a:p>
          <a:endParaRPr lang="zh-TW" altLang="en-US"/>
        </a:p>
      </dgm:t>
    </dgm:pt>
    <dgm:pt modelId="{81D0910B-21CE-4B59-B890-E028349F3902}">
      <dgm:prSet phldrT="[文字]" custT="1"/>
      <dgm:spPr>
        <a:solidFill>
          <a:srgbClr val="D6BBEB"/>
        </a:solidFill>
      </dgm:spPr>
      <dgm:t>
        <a:bodyPr/>
        <a:lstStyle/>
        <a:p>
          <a:r>
            <a:rPr lang="zh-TW" altLang="en-US" sz="2800" dirty="0">
              <a:solidFill>
                <a:schemeClr val="tx1"/>
              </a:solidFill>
              <a:latin typeface="微軟正黑體" panose="020B0604030504040204" pitchFamily="34" charset="-120"/>
              <a:ea typeface="微軟正黑體" panose="020B0604030504040204" pitchFamily="34" charset="-120"/>
            </a:rPr>
            <a:t>教育系統</a:t>
          </a:r>
        </a:p>
      </dgm:t>
    </dgm:pt>
    <dgm:pt modelId="{0FEC405C-0A72-4B28-BC6D-9A0AD49FBBE3}" type="parTrans" cxnId="{B3CFD9B7-F110-48E9-8419-5EEB1D850F44}">
      <dgm:prSet/>
      <dgm:spPr/>
      <dgm:t>
        <a:bodyPr/>
        <a:lstStyle/>
        <a:p>
          <a:endParaRPr lang="zh-TW" altLang="en-US"/>
        </a:p>
      </dgm:t>
    </dgm:pt>
    <dgm:pt modelId="{D988C484-8378-4F2B-B69F-2651114476B9}" type="sibTrans" cxnId="{B3CFD9B7-F110-48E9-8419-5EEB1D850F44}">
      <dgm:prSet/>
      <dgm:spPr/>
      <dgm:t>
        <a:bodyPr/>
        <a:lstStyle/>
        <a:p>
          <a:endParaRPr lang="zh-TW" altLang="en-US"/>
        </a:p>
      </dgm:t>
    </dgm:pt>
    <dgm:pt modelId="{BF8E1C91-3BB7-4D3E-A8A2-8FFAB96EF395}">
      <dgm:prSet phldrT="[文字]" custT="1"/>
      <dgm:spPr>
        <a:solidFill>
          <a:srgbClr val="F4AB74"/>
        </a:solidFill>
      </dgm:spPr>
      <dgm:t>
        <a:bodyPr/>
        <a:lstStyle/>
        <a:p>
          <a:r>
            <a:rPr lang="zh-TW" altLang="en-US" sz="2600" dirty="0">
              <a:solidFill>
                <a:schemeClr val="tx1"/>
              </a:solidFill>
              <a:latin typeface="微軟正黑體" panose="020B0604030504040204" pitchFamily="34" charset="-120"/>
              <a:ea typeface="微軟正黑體" panose="020B0604030504040204" pitchFamily="34" charset="-120"/>
            </a:rPr>
            <a:t>勞政、村里長、部落及其他社區資源</a:t>
          </a:r>
        </a:p>
      </dgm:t>
    </dgm:pt>
    <dgm:pt modelId="{FAFF7886-05EA-4785-9F2B-84B7E521D615}" type="parTrans" cxnId="{DF0DF73D-9B1E-4AD9-BA8F-2578EECDF846}">
      <dgm:prSet/>
      <dgm:spPr/>
      <dgm:t>
        <a:bodyPr/>
        <a:lstStyle/>
        <a:p>
          <a:endParaRPr lang="zh-TW" altLang="en-US"/>
        </a:p>
      </dgm:t>
    </dgm:pt>
    <dgm:pt modelId="{F6F07A83-EC89-4923-9A32-374E181339C1}" type="sibTrans" cxnId="{DF0DF73D-9B1E-4AD9-BA8F-2578EECDF846}">
      <dgm:prSet/>
      <dgm:spPr/>
      <dgm:t>
        <a:bodyPr/>
        <a:lstStyle/>
        <a:p>
          <a:endParaRPr lang="zh-TW" altLang="en-US"/>
        </a:p>
      </dgm:t>
    </dgm:pt>
    <dgm:pt modelId="{81E01A80-4409-4906-B38B-DA589FFC4B23}">
      <dgm:prSet phldrT="[文字]" custT="1"/>
      <dgm:spPr>
        <a:solidFill>
          <a:schemeClr val="accent6">
            <a:lumMod val="60000"/>
            <a:lumOff val="40000"/>
          </a:schemeClr>
        </a:solidFill>
      </dgm:spPr>
      <dgm:t>
        <a:bodyPr/>
        <a:lstStyle/>
        <a:p>
          <a:pPr>
            <a:lnSpc>
              <a:spcPct val="70000"/>
            </a:lnSpc>
          </a:pPr>
          <a:r>
            <a:rPr lang="zh-TW" altLang="en-US" sz="2800" dirty="0">
              <a:solidFill>
                <a:schemeClr val="tx1"/>
              </a:solidFill>
              <a:latin typeface="微軟正黑體" panose="020B0604030504040204" pitchFamily="34" charset="-120"/>
              <a:ea typeface="微軟正黑體" panose="020B0604030504040204" pitchFamily="34" charset="-120"/>
            </a:rPr>
            <a:t>衛政醫療系統</a:t>
          </a:r>
        </a:p>
      </dgm:t>
    </dgm:pt>
    <dgm:pt modelId="{BE3CA72E-7825-4F91-BD4A-0EE440A702CB}" type="parTrans" cxnId="{96A01C55-294C-4BCE-8780-FD10B7CBC514}">
      <dgm:prSet/>
      <dgm:spPr/>
      <dgm:t>
        <a:bodyPr/>
        <a:lstStyle/>
        <a:p>
          <a:endParaRPr lang="zh-TW" altLang="en-US"/>
        </a:p>
      </dgm:t>
    </dgm:pt>
    <dgm:pt modelId="{53101499-43C1-4218-A568-795912C541EA}" type="sibTrans" cxnId="{96A01C55-294C-4BCE-8780-FD10B7CBC514}">
      <dgm:prSet/>
      <dgm:spPr/>
      <dgm:t>
        <a:bodyPr/>
        <a:lstStyle/>
        <a:p>
          <a:endParaRPr lang="zh-TW" altLang="en-US"/>
        </a:p>
      </dgm:t>
    </dgm:pt>
    <dgm:pt modelId="{06B7E50E-79C7-406C-98FD-17A0F8019FCD}" type="pres">
      <dgm:prSet presAssocID="{688639F8-66A8-4BCF-8B69-6F6606E25A5D}" presName="diagram" presStyleCnt="0">
        <dgm:presLayoutVars>
          <dgm:dir/>
          <dgm:resizeHandles val="exact"/>
        </dgm:presLayoutVars>
      </dgm:prSet>
      <dgm:spPr/>
    </dgm:pt>
    <dgm:pt modelId="{E28EECB6-CDB2-4F48-B2E0-67B4F1E9CD56}" type="pres">
      <dgm:prSet presAssocID="{7295EB8D-7963-4049-81D4-17EB32BA8A3E}" presName="node" presStyleLbl="node1" presStyleIdx="0" presStyleCnt="6" custLinFactNeighborY="-2938">
        <dgm:presLayoutVars>
          <dgm:bulletEnabled val="1"/>
        </dgm:presLayoutVars>
      </dgm:prSet>
      <dgm:spPr/>
    </dgm:pt>
    <dgm:pt modelId="{F210B8BC-A3BD-4423-9E28-FCCDE7AE0A92}" type="pres">
      <dgm:prSet presAssocID="{2FD2B587-5E01-41D5-9BBF-2F308ACD3665}" presName="sibTrans" presStyleCnt="0"/>
      <dgm:spPr/>
    </dgm:pt>
    <dgm:pt modelId="{6AACC23D-88E8-4C73-8CD0-117592EEAF0A}" type="pres">
      <dgm:prSet presAssocID="{81D0910B-21CE-4B59-B890-E028349F3902}" presName="node" presStyleLbl="node1" presStyleIdx="1" presStyleCnt="6">
        <dgm:presLayoutVars>
          <dgm:bulletEnabled val="1"/>
        </dgm:presLayoutVars>
      </dgm:prSet>
      <dgm:spPr/>
    </dgm:pt>
    <dgm:pt modelId="{671C8274-5814-4C61-BBF5-4C78E378060C}" type="pres">
      <dgm:prSet presAssocID="{D988C484-8378-4F2B-B69F-2651114476B9}" presName="sibTrans" presStyleCnt="0"/>
      <dgm:spPr/>
    </dgm:pt>
    <dgm:pt modelId="{56DD81AC-9F3F-404D-AFD9-92CDB57436C6}" type="pres">
      <dgm:prSet presAssocID="{CDE493E4-7A75-4033-BB5F-3720EC494F0C}" presName="node" presStyleLbl="node1" presStyleIdx="2" presStyleCnt="6" custScaleX="120186">
        <dgm:presLayoutVars>
          <dgm:bulletEnabled val="1"/>
        </dgm:presLayoutVars>
      </dgm:prSet>
      <dgm:spPr/>
    </dgm:pt>
    <dgm:pt modelId="{DB744244-2E04-4287-92D5-64B73441B461}" type="pres">
      <dgm:prSet presAssocID="{A0F17256-4F1A-4762-A164-9339A95D12D1}" presName="sibTrans" presStyleCnt="0"/>
      <dgm:spPr/>
    </dgm:pt>
    <dgm:pt modelId="{D3CD099A-6D2C-4955-854E-575CCEDA23D0}" type="pres">
      <dgm:prSet presAssocID="{777D8A03-E684-40E8-9688-AF2B7E770990}" presName="node" presStyleLbl="node1" presStyleIdx="3" presStyleCnt="6">
        <dgm:presLayoutVars>
          <dgm:bulletEnabled val="1"/>
        </dgm:presLayoutVars>
      </dgm:prSet>
      <dgm:spPr/>
    </dgm:pt>
    <dgm:pt modelId="{21673868-29A6-4617-AC5B-FF9F701376FD}" type="pres">
      <dgm:prSet presAssocID="{D0239F2C-6843-4256-B270-2AF7F3746F1B}" presName="sibTrans" presStyleCnt="0"/>
      <dgm:spPr/>
    </dgm:pt>
    <dgm:pt modelId="{FB7C83CA-EBAF-4BA0-8E2A-B413099510B3}" type="pres">
      <dgm:prSet presAssocID="{81E01A80-4409-4906-B38B-DA589FFC4B23}" presName="node" presStyleLbl="node1" presStyleIdx="4" presStyleCnt="6">
        <dgm:presLayoutVars>
          <dgm:bulletEnabled val="1"/>
        </dgm:presLayoutVars>
      </dgm:prSet>
      <dgm:spPr/>
    </dgm:pt>
    <dgm:pt modelId="{775ACB96-67B2-4085-95E4-884CAFFD4B2B}" type="pres">
      <dgm:prSet presAssocID="{53101499-43C1-4218-A568-795912C541EA}" presName="sibTrans" presStyleCnt="0"/>
      <dgm:spPr/>
    </dgm:pt>
    <dgm:pt modelId="{078DFD84-EABD-4176-9DC0-25BD28129A5D}" type="pres">
      <dgm:prSet presAssocID="{BF8E1C91-3BB7-4D3E-A8A2-8FFAB96EF395}" presName="node" presStyleLbl="node1" presStyleIdx="5" presStyleCnt="6" custScaleX="212200">
        <dgm:presLayoutVars>
          <dgm:bulletEnabled val="1"/>
        </dgm:presLayoutVars>
      </dgm:prSet>
      <dgm:spPr/>
    </dgm:pt>
  </dgm:ptLst>
  <dgm:cxnLst>
    <dgm:cxn modelId="{D5478B04-AE92-441D-A895-C298D4A2B861}" type="presOf" srcId="{7295EB8D-7963-4049-81D4-17EB32BA8A3E}" destId="{E28EECB6-CDB2-4F48-B2E0-67B4F1E9CD56}" srcOrd="0" destOrd="0" presId="urn:microsoft.com/office/officeart/2005/8/layout/default"/>
    <dgm:cxn modelId="{BD71510A-D058-4167-8214-86CED115B0C6}" srcId="{688639F8-66A8-4BCF-8B69-6F6606E25A5D}" destId="{777D8A03-E684-40E8-9688-AF2B7E770990}" srcOrd="3" destOrd="0" parTransId="{B0ACF7A5-1BEB-4874-A337-2AE3B698E2ED}" sibTransId="{D0239F2C-6843-4256-B270-2AF7F3746F1B}"/>
    <dgm:cxn modelId="{DF0DF73D-9B1E-4AD9-BA8F-2578EECDF846}" srcId="{688639F8-66A8-4BCF-8B69-6F6606E25A5D}" destId="{BF8E1C91-3BB7-4D3E-A8A2-8FFAB96EF395}" srcOrd="5" destOrd="0" parTransId="{FAFF7886-05EA-4785-9F2B-84B7E521D615}" sibTransId="{F6F07A83-EC89-4923-9A32-374E181339C1}"/>
    <dgm:cxn modelId="{A9C40F5D-1718-44BA-809A-52650C78257C}" type="presOf" srcId="{688639F8-66A8-4BCF-8B69-6F6606E25A5D}" destId="{06B7E50E-79C7-406C-98FD-17A0F8019FCD}" srcOrd="0" destOrd="0" presId="urn:microsoft.com/office/officeart/2005/8/layout/default"/>
    <dgm:cxn modelId="{B1F6224A-E9EC-4949-94B1-B5C2B045BAA4}" type="presOf" srcId="{81E01A80-4409-4906-B38B-DA589FFC4B23}" destId="{FB7C83CA-EBAF-4BA0-8E2A-B413099510B3}" srcOrd="0" destOrd="0" presId="urn:microsoft.com/office/officeart/2005/8/layout/default"/>
    <dgm:cxn modelId="{96A01C55-294C-4BCE-8780-FD10B7CBC514}" srcId="{688639F8-66A8-4BCF-8B69-6F6606E25A5D}" destId="{81E01A80-4409-4906-B38B-DA589FFC4B23}" srcOrd="4" destOrd="0" parTransId="{BE3CA72E-7825-4F91-BD4A-0EE440A702CB}" sibTransId="{53101499-43C1-4218-A568-795912C541EA}"/>
    <dgm:cxn modelId="{BA1EA958-25CB-4247-B0C2-249A586A112A}" type="presOf" srcId="{CDE493E4-7A75-4033-BB5F-3720EC494F0C}" destId="{56DD81AC-9F3F-404D-AFD9-92CDB57436C6}" srcOrd="0" destOrd="0" presId="urn:microsoft.com/office/officeart/2005/8/layout/default"/>
    <dgm:cxn modelId="{EAE2D25A-3C10-4F79-BBD9-FA72B04D511C}" srcId="{688639F8-66A8-4BCF-8B69-6F6606E25A5D}" destId="{CDE493E4-7A75-4033-BB5F-3720EC494F0C}" srcOrd="2" destOrd="0" parTransId="{3ACA2F3C-2602-4DC8-A8FB-CF1F09537288}" sibTransId="{A0F17256-4F1A-4762-A164-9339A95D12D1}"/>
    <dgm:cxn modelId="{02A8CB8F-05D8-4009-84AE-9DA84DD444CC}" srcId="{688639F8-66A8-4BCF-8B69-6F6606E25A5D}" destId="{7295EB8D-7963-4049-81D4-17EB32BA8A3E}" srcOrd="0" destOrd="0" parTransId="{52E5D962-AEDF-4D39-8579-1DC5BB221BB4}" sibTransId="{2FD2B587-5E01-41D5-9BBF-2F308ACD3665}"/>
    <dgm:cxn modelId="{678BDBAE-07EF-4E8A-8A36-F32A2AF01AD8}" type="presOf" srcId="{BF8E1C91-3BB7-4D3E-A8A2-8FFAB96EF395}" destId="{078DFD84-EABD-4176-9DC0-25BD28129A5D}" srcOrd="0" destOrd="0" presId="urn:microsoft.com/office/officeart/2005/8/layout/default"/>
    <dgm:cxn modelId="{B3CFD9B7-F110-48E9-8419-5EEB1D850F44}" srcId="{688639F8-66A8-4BCF-8B69-6F6606E25A5D}" destId="{81D0910B-21CE-4B59-B890-E028349F3902}" srcOrd="1" destOrd="0" parTransId="{0FEC405C-0A72-4B28-BC6D-9A0AD49FBBE3}" sibTransId="{D988C484-8378-4F2B-B69F-2651114476B9}"/>
    <dgm:cxn modelId="{1AB595C7-93E7-4432-9B4C-709B090D98D7}" type="presOf" srcId="{81D0910B-21CE-4B59-B890-E028349F3902}" destId="{6AACC23D-88E8-4C73-8CD0-117592EEAF0A}" srcOrd="0" destOrd="0" presId="urn:microsoft.com/office/officeart/2005/8/layout/default"/>
    <dgm:cxn modelId="{9FFD3DEC-5CF9-4FD6-BD37-F767FD205D93}" type="presOf" srcId="{777D8A03-E684-40E8-9688-AF2B7E770990}" destId="{D3CD099A-6D2C-4955-854E-575CCEDA23D0}" srcOrd="0" destOrd="0" presId="urn:microsoft.com/office/officeart/2005/8/layout/default"/>
    <dgm:cxn modelId="{80AC5696-2576-4110-A7E0-F2990339A0E5}" type="presParOf" srcId="{06B7E50E-79C7-406C-98FD-17A0F8019FCD}" destId="{E28EECB6-CDB2-4F48-B2E0-67B4F1E9CD56}" srcOrd="0" destOrd="0" presId="urn:microsoft.com/office/officeart/2005/8/layout/default"/>
    <dgm:cxn modelId="{E90D2C8A-B75C-4725-8877-2A5F9384415A}" type="presParOf" srcId="{06B7E50E-79C7-406C-98FD-17A0F8019FCD}" destId="{F210B8BC-A3BD-4423-9E28-FCCDE7AE0A92}" srcOrd="1" destOrd="0" presId="urn:microsoft.com/office/officeart/2005/8/layout/default"/>
    <dgm:cxn modelId="{ABD9F030-2781-42D4-8866-A7BD678BA0AC}" type="presParOf" srcId="{06B7E50E-79C7-406C-98FD-17A0F8019FCD}" destId="{6AACC23D-88E8-4C73-8CD0-117592EEAF0A}" srcOrd="2" destOrd="0" presId="urn:microsoft.com/office/officeart/2005/8/layout/default"/>
    <dgm:cxn modelId="{39084E48-2D07-4636-A92D-170C3C236425}" type="presParOf" srcId="{06B7E50E-79C7-406C-98FD-17A0F8019FCD}" destId="{671C8274-5814-4C61-BBF5-4C78E378060C}" srcOrd="3" destOrd="0" presId="urn:microsoft.com/office/officeart/2005/8/layout/default"/>
    <dgm:cxn modelId="{8829AF33-3732-4169-835E-704FC975DAA5}" type="presParOf" srcId="{06B7E50E-79C7-406C-98FD-17A0F8019FCD}" destId="{56DD81AC-9F3F-404D-AFD9-92CDB57436C6}" srcOrd="4" destOrd="0" presId="urn:microsoft.com/office/officeart/2005/8/layout/default"/>
    <dgm:cxn modelId="{8F0FFFE1-07EC-471A-BD29-5AEEDF6A661E}" type="presParOf" srcId="{06B7E50E-79C7-406C-98FD-17A0F8019FCD}" destId="{DB744244-2E04-4287-92D5-64B73441B461}" srcOrd="5" destOrd="0" presId="urn:microsoft.com/office/officeart/2005/8/layout/default"/>
    <dgm:cxn modelId="{87839F2E-F193-4575-AB1A-FF3E80C8C079}" type="presParOf" srcId="{06B7E50E-79C7-406C-98FD-17A0F8019FCD}" destId="{D3CD099A-6D2C-4955-854E-575CCEDA23D0}" srcOrd="6" destOrd="0" presId="urn:microsoft.com/office/officeart/2005/8/layout/default"/>
    <dgm:cxn modelId="{E38D8BC1-1049-42E2-9B75-2E9854DA6B93}" type="presParOf" srcId="{06B7E50E-79C7-406C-98FD-17A0F8019FCD}" destId="{21673868-29A6-4617-AC5B-FF9F701376FD}" srcOrd="7" destOrd="0" presId="urn:microsoft.com/office/officeart/2005/8/layout/default"/>
    <dgm:cxn modelId="{8631EAC3-5A8D-45DB-BACE-6E7D9694C9F2}" type="presParOf" srcId="{06B7E50E-79C7-406C-98FD-17A0F8019FCD}" destId="{FB7C83CA-EBAF-4BA0-8E2A-B413099510B3}" srcOrd="8" destOrd="0" presId="urn:microsoft.com/office/officeart/2005/8/layout/default"/>
    <dgm:cxn modelId="{988DF99B-B950-4049-BA78-456B3B57E436}" type="presParOf" srcId="{06B7E50E-79C7-406C-98FD-17A0F8019FCD}" destId="{775ACB96-67B2-4085-95E4-884CAFFD4B2B}" srcOrd="9" destOrd="0" presId="urn:microsoft.com/office/officeart/2005/8/layout/default"/>
    <dgm:cxn modelId="{12907AD8-F8CE-4997-8AE6-5BD3FD99500E}" type="presParOf" srcId="{06B7E50E-79C7-406C-98FD-17A0F8019FCD}" destId="{078DFD84-EABD-4176-9DC0-25BD28129A5D}" srcOrd="10" destOrd="0" presId="urn:microsoft.com/office/officeart/2005/8/layout/default"/>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8EECB6-CDB2-4F48-B2E0-67B4F1E9CD56}">
      <dsp:nvSpPr>
        <dsp:cNvPr id="0" name=""/>
        <dsp:cNvSpPr/>
      </dsp:nvSpPr>
      <dsp:spPr>
        <a:xfrm>
          <a:off x="88119" y="0"/>
          <a:ext cx="1678637" cy="1007182"/>
        </a:xfrm>
        <a:prstGeom prst="rect">
          <a:avLst/>
        </a:prstGeom>
        <a:solidFill>
          <a:srgbClr val="FFCCC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TW" altLang="en-US" sz="2800" kern="1200" dirty="0">
              <a:solidFill>
                <a:schemeClr val="tx1"/>
              </a:solidFill>
              <a:latin typeface="微軟正黑體" panose="020B0604030504040204" pitchFamily="34" charset="-120"/>
              <a:ea typeface="微軟正黑體" panose="020B0604030504040204" pitchFamily="34" charset="-120"/>
            </a:rPr>
            <a:t>輔諮中心</a:t>
          </a:r>
        </a:p>
      </dsp:txBody>
      <dsp:txXfrm>
        <a:off x="88119" y="0"/>
        <a:ext cx="1678637" cy="1007182"/>
      </dsp:txXfrm>
    </dsp:sp>
    <dsp:sp modelId="{6AACC23D-88E8-4C73-8CD0-117592EEAF0A}">
      <dsp:nvSpPr>
        <dsp:cNvPr id="0" name=""/>
        <dsp:cNvSpPr/>
      </dsp:nvSpPr>
      <dsp:spPr>
        <a:xfrm>
          <a:off x="1934620" y="404"/>
          <a:ext cx="1678637" cy="1007182"/>
        </a:xfrm>
        <a:prstGeom prst="rect">
          <a:avLst/>
        </a:prstGeom>
        <a:solidFill>
          <a:srgbClr val="D6BBE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TW" altLang="en-US" sz="2800" kern="1200" dirty="0">
              <a:solidFill>
                <a:schemeClr val="tx1"/>
              </a:solidFill>
              <a:latin typeface="微軟正黑體" panose="020B0604030504040204" pitchFamily="34" charset="-120"/>
              <a:ea typeface="微軟正黑體" panose="020B0604030504040204" pitchFamily="34" charset="-120"/>
            </a:rPr>
            <a:t>教育系統</a:t>
          </a:r>
        </a:p>
      </dsp:txBody>
      <dsp:txXfrm>
        <a:off x="1934620" y="404"/>
        <a:ext cx="1678637" cy="1007182"/>
      </dsp:txXfrm>
    </dsp:sp>
    <dsp:sp modelId="{56DD81AC-9F3F-404D-AFD9-92CDB57436C6}">
      <dsp:nvSpPr>
        <dsp:cNvPr id="0" name=""/>
        <dsp:cNvSpPr/>
      </dsp:nvSpPr>
      <dsp:spPr>
        <a:xfrm>
          <a:off x="3781122" y="404"/>
          <a:ext cx="2017487" cy="1007182"/>
        </a:xfrm>
        <a:prstGeom prst="rect">
          <a:avLst/>
        </a:prstGeom>
        <a:solidFill>
          <a:srgbClr val="FFE18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TW" altLang="en-US" sz="2800" kern="1200" dirty="0">
              <a:solidFill>
                <a:schemeClr val="tx1"/>
              </a:solidFill>
              <a:latin typeface="微軟正黑體" panose="020B0604030504040204" pitchFamily="34" charset="-120"/>
              <a:ea typeface="微軟正黑體" panose="020B0604030504040204" pitchFamily="34" charset="-120"/>
            </a:rPr>
            <a:t>社政系統</a:t>
          </a:r>
        </a:p>
      </dsp:txBody>
      <dsp:txXfrm>
        <a:off x="3781122" y="404"/>
        <a:ext cx="2017487" cy="1007182"/>
      </dsp:txXfrm>
    </dsp:sp>
    <dsp:sp modelId="{D3CD099A-6D2C-4955-854E-575CCEDA23D0}">
      <dsp:nvSpPr>
        <dsp:cNvPr id="0" name=""/>
        <dsp:cNvSpPr/>
      </dsp:nvSpPr>
      <dsp:spPr>
        <a:xfrm>
          <a:off x="1180795" y="1175450"/>
          <a:ext cx="1678637" cy="1007182"/>
        </a:xfrm>
        <a:prstGeom prst="rect">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70000"/>
            </a:lnSpc>
            <a:spcBef>
              <a:spcPct val="0"/>
            </a:spcBef>
            <a:spcAft>
              <a:spcPct val="35000"/>
            </a:spcAft>
            <a:buNone/>
          </a:pPr>
          <a:r>
            <a:rPr lang="zh-TW" altLang="en-US" sz="2800" kern="1200" dirty="0">
              <a:solidFill>
                <a:schemeClr val="tx1"/>
              </a:solidFill>
              <a:latin typeface="微軟正黑體" panose="020B0604030504040204" pitchFamily="34" charset="-120"/>
              <a:ea typeface="微軟正黑體" panose="020B0604030504040204" pitchFamily="34" charset="-120"/>
            </a:rPr>
            <a:t>司法警政系統</a:t>
          </a:r>
        </a:p>
      </dsp:txBody>
      <dsp:txXfrm>
        <a:off x="1180795" y="1175450"/>
        <a:ext cx="1678637" cy="1007182"/>
      </dsp:txXfrm>
    </dsp:sp>
    <dsp:sp modelId="{FB7C83CA-EBAF-4BA0-8E2A-B413099510B3}">
      <dsp:nvSpPr>
        <dsp:cNvPr id="0" name=""/>
        <dsp:cNvSpPr/>
      </dsp:nvSpPr>
      <dsp:spPr>
        <a:xfrm>
          <a:off x="3027296" y="1175450"/>
          <a:ext cx="1678637" cy="1007182"/>
        </a:xfrm>
        <a:prstGeom prst="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70000"/>
            </a:lnSpc>
            <a:spcBef>
              <a:spcPct val="0"/>
            </a:spcBef>
            <a:spcAft>
              <a:spcPct val="35000"/>
            </a:spcAft>
            <a:buNone/>
          </a:pPr>
          <a:r>
            <a:rPr lang="zh-TW" altLang="en-US" sz="2800" kern="1200" dirty="0">
              <a:solidFill>
                <a:schemeClr val="tx1"/>
              </a:solidFill>
              <a:latin typeface="微軟正黑體" panose="020B0604030504040204" pitchFamily="34" charset="-120"/>
              <a:ea typeface="微軟正黑體" panose="020B0604030504040204" pitchFamily="34" charset="-120"/>
            </a:rPr>
            <a:t>衛政醫療系統</a:t>
          </a:r>
        </a:p>
      </dsp:txBody>
      <dsp:txXfrm>
        <a:off x="3027296" y="1175450"/>
        <a:ext cx="1678637" cy="1007182"/>
      </dsp:txXfrm>
    </dsp:sp>
    <dsp:sp modelId="{078DFD84-EABD-4176-9DC0-25BD28129A5D}">
      <dsp:nvSpPr>
        <dsp:cNvPr id="0" name=""/>
        <dsp:cNvSpPr/>
      </dsp:nvSpPr>
      <dsp:spPr>
        <a:xfrm>
          <a:off x="1162330" y="2350497"/>
          <a:ext cx="3562068" cy="1007182"/>
        </a:xfrm>
        <a:prstGeom prst="rect">
          <a:avLst/>
        </a:prstGeom>
        <a:solidFill>
          <a:srgbClr val="F4AB7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zh-TW" altLang="en-US" sz="2600" kern="1200" dirty="0">
              <a:solidFill>
                <a:schemeClr val="tx1"/>
              </a:solidFill>
              <a:latin typeface="微軟正黑體" panose="020B0604030504040204" pitchFamily="34" charset="-120"/>
              <a:ea typeface="微軟正黑體" panose="020B0604030504040204" pitchFamily="34" charset="-120"/>
            </a:rPr>
            <a:t>勞政、村里長、部落及其他社區資源</a:t>
          </a:r>
        </a:p>
      </dsp:txBody>
      <dsp:txXfrm>
        <a:off x="1162330" y="2350497"/>
        <a:ext cx="3562068" cy="100718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64745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88AED21-0FE3-4CBF-A803-9A5C82D1B7E7}" type="datetimeFigureOut">
              <a:rPr lang="zh-TW" altLang="en-US" smtClean="0"/>
              <a:t>2023/6/29</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50E1D2-BF10-42EE-8673-B3F7311CA8B9}" type="slidenum">
              <a:rPr lang="zh-TW" altLang="en-US" smtClean="0"/>
              <a:t>‹#›</a:t>
            </a:fld>
            <a:endParaRPr lang="zh-TW" altLang="en-US"/>
          </a:p>
        </p:txBody>
      </p:sp>
    </p:spTree>
    <p:extLst>
      <p:ext uri="{BB962C8B-B14F-4D97-AF65-F5344CB8AC3E}">
        <p14:creationId xmlns:p14="http://schemas.microsoft.com/office/powerpoint/2010/main" val="3541316077"/>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2003273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766332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1993306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2862502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2472706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6/29/2023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6/29/2023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image" Target="../media/image5.png"/><Relationship Id="rId18" Type="http://schemas.openxmlformats.org/officeDocument/2006/relationships/image" Target="../media/image10.svg"/><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image" Target="../media/image4.svg"/><Relationship Id="rId17" Type="http://schemas.openxmlformats.org/officeDocument/2006/relationships/image" Target="../media/image9.png"/><Relationship Id="rId2" Type="http://schemas.openxmlformats.org/officeDocument/2006/relationships/tags" Target="../tags/tag23.xml"/><Relationship Id="rId16" Type="http://schemas.openxmlformats.org/officeDocument/2006/relationships/image" Target="../media/image8.svg"/><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image" Target="../media/image3.png"/><Relationship Id="rId5" Type="http://schemas.openxmlformats.org/officeDocument/2006/relationships/tags" Target="../tags/tag26.xml"/><Relationship Id="rId15" Type="http://schemas.openxmlformats.org/officeDocument/2006/relationships/image" Target="../media/image7.png"/><Relationship Id="rId10" Type="http://schemas.openxmlformats.org/officeDocument/2006/relationships/notesSlide" Target="../notesSlides/notesSlide4.xml"/><Relationship Id="rId4" Type="http://schemas.openxmlformats.org/officeDocument/2006/relationships/tags" Target="../tags/tag25.xml"/><Relationship Id="rId9" Type="http://schemas.openxmlformats.org/officeDocument/2006/relationships/slideLayout" Target="../slideLayouts/slideLayout7.xml"/><Relationship Id="rId14" Type="http://schemas.openxmlformats.org/officeDocument/2006/relationships/image" Target="../media/image6.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image" Target="../media/image11.png"/><Relationship Id="rId18" Type="http://schemas.openxmlformats.org/officeDocument/2006/relationships/image" Target="../media/image16.svg"/><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slideLayout" Target="../slideLayouts/slideLayout7.xml"/><Relationship Id="rId17" Type="http://schemas.openxmlformats.org/officeDocument/2006/relationships/image" Target="../media/image15.png"/><Relationship Id="rId2" Type="http://schemas.openxmlformats.org/officeDocument/2006/relationships/tags" Target="../tags/tag31.xml"/><Relationship Id="rId16" Type="http://schemas.openxmlformats.org/officeDocument/2006/relationships/image" Target="../media/image14.svg"/><Relationship Id="rId20" Type="http://schemas.openxmlformats.org/officeDocument/2006/relationships/image" Target="../media/image18.svg"/><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image" Target="../media/image13.png"/><Relationship Id="rId10" Type="http://schemas.openxmlformats.org/officeDocument/2006/relationships/tags" Target="../tags/tag39.xml"/><Relationship Id="rId19" Type="http://schemas.openxmlformats.org/officeDocument/2006/relationships/image" Target="../media/image17.png"/><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12.svg"/></Relationships>
</file>

<file path=ppt/slides/_rels/slide13.xml.rels><?xml version="1.0" encoding="UTF-8" standalone="yes"?>
<Relationships xmlns="http://schemas.openxmlformats.org/package/2006/relationships"><Relationship Id="rId8" Type="http://schemas.openxmlformats.org/officeDocument/2006/relationships/tags" Target="../tags/tag48.xml"/><Relationship Id="rId3" Type="http://schemas.openxmlformats.org/officeDocument/2006/relationships/tags" Target="../tags/tag43.xml"/><Relationship Id="rId7" Type="http://schemas.openxmlformats.org/officeDocument/2006/relationships/tags" Target="../tags/tag47.xml"/><Relationship Id="rId12" Type="http://schemas.openxmlformats.org/officeDocument/2006/relationships/slideLayout" Target="../slideLayouts/slideLayout7.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tags" Target="../tags/tag51.xml"/><Relationship Id="rId5" Type="http://schemas.openxmlformats.org/officeDocument/2006/relationships/tags" Target="../tags/tag45.xml"/><Relationship Id="rId10" Type="http://schemas.openxmlformats.org/officeDocument/2006/relationships/tags" Target="../tags/tag50.xml"/><Relationship Id="rId4" Type="http://schemas.openxmlformats.org/officeDocument/2006/relationships/tags" Target="../tags/tag44.xml"/><Relationship Id="rId9" Type="http://schemas.openxmlformats.org/officeDocument/2006/relationships/tags" Target="../tags/tag49.xml"/></Relationships>
</file>

<file path=ppt/slides/_rels/slide14.xml.rels><?xml version="1.0" encoding="UTF-8" standalone="yes"?>
<Relationships xmlns="http://schemas.openxmlformats.org/package/2006/relationships"><Relationship Id="rId8" Type="http://schemas.openxmlformats.org/officeDocument/2006/relationships/tags" Target="../tags/tag59.xml"/><Relationship Id="rId3" Type="http://schemas.openxmlformats.org/officeDocument/2006/relationships/tags" Target="../tags/tag54.xml"/><Relationship Id="rId7" Type="http://schemas.openxmlformats.org/officeDocument/2006/relationships/tags" Target="../tags/tag58.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10" Type="http://schemas.openxmlformats.org/officeDocument/2006/relationships/slideLayout" Target="../slideLayouts/slideLayout7.xml"/><Relationship Id="rId4" Type="http://schemas.openxmlformats.org/officeDocument/2006/relationships/tags" Target="../tags/tag55.xml"/><Relationship Id="rId9" Type="http://schemas.openxmlformats.org/officeDocument/2006/relationships/tags" Target="../tags/tag6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2.xml"/><Relationship Id="rId1" Type="http://schemas.openxmlformats.org/officeDocument/2006/relationships/tags" Target="../tags/tag61.xml"/></Relationships>
</file>

<file path=ppt/slides/_rels/slide17.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slideLayout" Target="../slideLayouts/slideLayout7.xml"/><Relationship Id="rId1" Type="http://schemas.openxmlformats.org/officeDocument/2006/relationships/tags" Target="../tags/tag63.xml"/><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7.xml"/><Relationship Id="rId1" Type="http://schemas.openxmlformats.org/officeDocument/2006/relationships/tags" Target="../tags/tag64.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7.xml"/><Relationship Id="rId1" Type="http://schemas.openxmlformats.org/officeDocument/2006/relationships/tags" Target="../tags/tag65.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tags" Target="../tags/tag73.xml"/><Relationship Id="rId13" Type="http://schemas.openxmlformats.org/officeDocument/2006/relationships/tags" Target="../tags/tag78.xml"/><Relationship Id="rId18" Type="http://schemas.openxmlformats.org/officeDocument/2006/relationships/tags" Target="../tags/tag83.xml"/><Relationship Id="rId26" Type="http://schemas.openxmlformats.org/officeDocument/2006/relationships/slideLayout" Target="../slideLayouts/slideLayout7.xml"/><Relationship Id="rId3" Type="http://schemas.openxmlformats.org/officeDocument/2006/relationships/tags" Target="../tags/tag68.xml"/><Relationship Id="rId21" Type="http://schemas.openxmlformats.org/officeDocument/2006/relationships/tags" Target="../tags/tag86.xml"/><Relationship Id="rId7" Type="http://schemas.openxmlformats.org/officeDocument/2006/relationships/tags" Target="../tags/tag72.xml"/><Relationship Id="rId12" Type="http://schemas.openxmlformats.org/officeDocument/2006/relationships/tags" Target="../tags/tag77.xml"/><Relationship Id="rId17" Type="http://schemas.openxmlformats.org/officeDocument/2006/relationships/tags" Target="../tags/tag82.xml"/><Relationship Id="rId25" Type="http://schemas.openxmlformats.org/officeDocument/2006/relationships/tags" Target="../tags/tag90.xml"/><Relationship Id="rId2" Type="http://schemas.openxmlformats.org/officeDocument/2006/relationships/tags" Target="../tags/tag67.xml"/><Relationship Id="rId16" Type="http://schemas.openxmlformats.org/officeDocument/2006/relationships/tags" Target="../tags/tag81.xml"/><Relationship Id="rId20" Type="http://schemas.openxmlformats.org/officeDocument/2006/relationships/tags" Target="../tags/tag85.xml"/><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tags" Target="../tags/tag76.xml"/><Relationship Id="rId24" Type="http://schemas.openxmlformats.org/officeDocument/2006/relationships/tags" Target="../tags/tag89.xml"/><Relationship Id="rId5" Type="http://schemas.openxmlformats.org/officeDocument/2006/relationships/tags" Target="../tags/tag70.xml"/><Relationship Id="rId15" Type="http://schemas.openxmlformats.org/officeDocument/2006/relationships/tags" Target="../tags/tag80.xml"/><Relationship Id="rId23" Type="http://schemas.openxmlformats.org/officeDocument/2006/relationships/tags" Target="../tags/tag88.xml"/><Relationship Id="rId10" Type="http://schemas.openxmlformats.org/officeDocument/2006/relationships/tags" Target="../tags/tag75.xml"/><Relationship Id="rId19" Type="http://schemas.openxmlformats.org/officeDocument/2006/relationships/tags" Target="../tags/tag84.xml"/><Relationship Id="rId4" Type="http://schemas.openxmlformats.org/officeDocument/2006/relationships/tags" Target="../tags/tag69.xml"/><Relationship Id="rId9" Type="http://schemas.openxmlformats.org/officeDocument/2006/relationships/tags" Target="../tags/tag74.xml"/><Relationship Id="rId14" Type="http://schemas.openxmlformats.org/officeDocument/2006/relationships/tags" Target="../tags/tag79.xml"/><Relationship Id="rId22" Type="http://schemas.openxmlformats.org/officeDocument/2006/relationships/tags" Target="../tags/tag87.xml"/><Relationship Id="rId27"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tags" Target="../tags/tag91.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7.xml"/><Relationship Id="rId1" Type="http://schemas.openxmlformats.org/officeDocument/2006/relationships/tags" Target="../tags/tag93.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96.xml"/><Relationship Id="rId7" Type="http://schemas.openxmlformats.org/officeDocument/2006/relationships/tags" Target="../tags/tag100.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9" Type="http://schemas.openxmlformats.org/officeDocument/2006/relationships/notesSlide" Target="../notesSlides/notesSlide5.xml"/></Relationships>
</file>

<file path=ppt/slides/_rels/slide26.xml.rels><?xml version="1.0" encoding="UTF-8" standalone="yes"?>
<Relationships xmlns="http://schemas.openxmlformats.org/package/2006/relationships"><Relationship Id="rId8" Type="http://schemas.openxmlformats.org/officeDocument/2006/relationships/tags" Target="../tags/tag108.xml"/><Relationship Id="rId3" Type="http://schemas.openxmlformats.org/officeDocument/2006/relationships/tags" Target="../tags/tag103.xml"/><Relationship Id="rId7" Type="http://schemas.openxmlformats.org/officeDocument/2006/relationships/tags" Target="../tags/tag107.xml"/><Relationship Id="rId12" Type="http://schemas.openxmlformats.org/officeDocument/2006/relationships/image" Target="../media/image37.png"/><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slideLayout" Target="../slideLayouts/slideLayout7.xml"/><Relationship Id="rId5" Type="http://schemas.openxmlformats.org/officeDocument/2006/relationships/tags" Target="../tags/tag105.xml"/><Relationship Id="rId10" Type="http://schemas.openxmlformats.org/officeDocument/2006/relationships/tags" Target="../tags/tag110.xml"/><Relationship Id="rId4" Type="http://schemas.openxmlformats.org/officeDocument/2006/relationships/tags" Target="../tags/tag104.xml"/><Relationship Id="rId9" Type="http://schemas.openxmlformats.org/officeDocument/2006/relationships/tags" Target="../tags/tag109.xml"/></Relationships>
</file>

<file path=ppt/slides/_rels/slide27.xml.rels><?xml version="1.0" encoding="UTF-8" standalone="yes"?>
<Relationships xmlns="http://schemas.openxmlformats.org/package/2006/relationships"><Relationship Id="rId8" Type="http://schemas.openxmlformats.org/officeDocument/2006/relationships/tags" Target="../tags/tag118.xml"/><Relationship Id="rId3" Type="http://schemas.openxmlformats.org/officeDocument/2006/relationships/tags" Target="../tags/tag113.xml"/><Relationship Id="rId7" Type="http://schemas.openxmlformats.org/officeDocument/2006/relationships/tags" Target="../tags/tag117.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image" Target="../media/image37.png"/><Relationship Id="rId5" Type="http://schemas.openxmlformats.org/officeDocument/2006/relationships/tags" Target="../tags/tag115.xml"/><Relationship Id="rId10" Type="http://schemas.openxmlformats.org/officeDocument/2006/relationships/slideLayout" Target="../slideLayouts/slideLayout7.xml"/><Relationship Id="rId4" Type="http://schemas.openxmlformats.org/officeDocument/2006/relationships/tags" Target="../tags/tag114.xml"/><Relationship Id="rId9" Type="http://schemas.openxmlformats.org/officeDocument/2006/relationships/tags" Target="../tags/tag1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Layout" Target="../slideLayouts/slideLayout7.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tags" Target="../tags/tag17.xml"/><Relationship Id="rId7" Type="http://schemas.openxmlformats.org/officeDocument/2006/relationships/diagramLayout" Target="../diagrams/layout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diagramData" Target="../diagrams/data1.xml"/><Relationship Id="rId5" Type="http://schemas.openxmlformats.org/officeDocument/2006/relationships/image" Target="../media/image1.jpg"/><Relationship Id="rId10" Type="http://schemas.microsoft.com/office/2007/relationships/diagramDrawing" Target="../diagrams/drawing1.xml"/><Relationship Id="rId4" Type="http://schemas.openxmlformats.org/officeDocument/2006/relationships/slideLayout" Target="../slideLayouts/slideLayout7.xml"/><Relationship Id="rId9" Type="http://schemas.openxmlformats.org/officeDocument/2006/relationships/diagramColors" Target="../diagrams/colors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5" name="Group 5"/>
          <p:cNvGrpSpPr/>
          <p:nvPr/>
        </p:nvGrpSpPr>
        <p:grpSpPr>
          <a:xfrm>
            <a:off x="685800" y="1562102"/>
            <a:ext cx="3886200" cy="3581394"/>
            <a:chOff x="0" y="0"/>
            <a:chExt cx="812800" cy="812800"/>
          </a:xfrm>
        </p:grpSpPr>
        <p:sp>
          <p:nvSpPr>
            <p:cNvPr id="6" name="Freeform 6"/>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F4EFED"/>
            </a:solidFill>
          </p:spPr>
        </p:sp>
        <p:sp>
          <p:nvSpPr>
            <p:cNvPr id="7" name="TextBox 7"/>
            <p:cNvSpPr txBox="1"/>
            <p:nvPr/>
          </p:nvSpPr>
          <p:spPr>
            <a:xfrm>
              <a:off x="76200" y="38100"/>
              <a:ext cx="660400" cy="698500"/>
            </a:xfrm>
            <a:prstGeom prst="rect">
              <a:avLst/>
            </a:prstGeom>
          </p:spPr>
          <p:txBody>
            <a:bodyPr lIns="50800" tIns="50800" rIns="50800" bIns="50800" rtlCol="0" anchor="ctr"/>
            <a:lstStyle/>
            <a:p>
              <a:pPr algn="ctr">
                <a:lnSpc>
                  <a:spcPts val="2800"/>
                </a:lnSpc>
              </a:pPr>
              <a:endParaRPr/>
            </a:p>
          </p:txBody>
        </p:sp>
      </p:grpSp>
      <p:sp>
        <p:nvSpPr>
          <p:cNvPr id="10" name="文本框 11">
            <a:extLst>
              <a:ext uri="{FF2B5EF4-FFF2-40B4-BE49-F238E27FC236}">
                <a16:creationId xmlns:a16="http://schemas.microsoft.com/office/drawing/2014/main" id="{6335567E-5CE1-7936-2C40-2C6106E0EB5D}"/>
              </a:ext>
            </a:extLst>
          </p:cNvPr>
          <p:cNvSpPr txBox="1"/>
          <p:nvPr/>
        </p:nvSpPr>
        <p:spPr>
          <a:xfrm>
            <a:off x="1394537" y="2684082"/>
            <a:ext cx="16230600" cy="2123658"/>
          </a:xfrm>
          <a:prstGeom prst="rect">
            <a:avLst/>
          </a:prstGeom>
          <a:noFill/>
        </p:spPr>
        <p:txBody>
          <a:bodyPr wrap="square" rtlCol="0">
            <a:spAutoFit/>
          </a:bodyPr>
          <a:lstStyle/>
          <a:p>
            <a:r>
              <a:rPr lang="zh-TW" altLang="en-US" sz="6600" b="1" dirty="0">
                <a:solidFill>
                  <a:srgbClr val="865B3E"/>
                </a:solidFill>
                <a:latin typeface="微軟正黑體" panose="020B0604030504040204" pitchFamily="34" charset="-120"/>
                <a:ea typeface="微軟正黑體" panose="020B0604030504040204" pitchFamily="34" charset="-120"/>
              </a:rPr>
              <a:t>學校輔導工作實務導航</a:t>
            </a:r>
            <a:r>
              <a:rPr lang="en-US" altLang="zh-TW" sz="6600" b="1" dirty="0">
                <a:solidFill>
                  <a:srgbClr val="865B3E"/>
                </a:solidFill>
                <a:latin typeface="微軟正黑體" panose="020B0604030504040204" pitchFamily="34" charset="-120"/>
                <a:ea typeface="微軟正黑體" panose="020B0604030504040204" pitchFamily="34" charset="-120"/>
              </a:rPr>
              <a:t>--</a:t>
            </a:r>
          </a:p>
          <a:p>
            <a:r>
              <a:rPr lang="zh-TW" altLang="en-US" sz="6600" b="1" dirty="0">
                <a:solidFill>
                  <a:srgbClr val="865B3E"/>
                </a:solidFill>
                <a:latin typeface="微軟正黑體" panose="020B0604030504040204" pitchFamily="34" charset="-120"/>
                <a:ea typeface="微軟正黑體" panose="020B0604030504040204" pitchFamily="34" charset="-120"/>
              </a:rPr>
              <a:t>輔導空間、個案管理、輔導紀錄之經驗分享</a:t>
            </a:r>
            <a:endParaRPr lang="zh-CN" altLang="en-US" sz="6600" b="1" dirty="0">
              <a:solidFill>
                <a:srgbClr val="865B3E"/>
              </a:solidFill>
              <a:latin typeface="微軟正黑體" panose="020B0604030504040204" pitchFamily="34" charset="-120"/>
              <a:ea typeface="微軟正黑體" panose="020B0604030504040204" pitchFamily="34" charset="-120"/>
            </a:endParaRPr>
          </a:p>
        </p:txBody>
      </p:sp>
      <p:sp>
        <p:nvSpPr>
          <p:cNvPr id="11" name="文本框 14">
            <a:extLst>
              <a:ext uri="{FF2B5EF4-FFF2-40B4-BE49-F238E27FC236}">
                <a16:creationId xmlns:a16="http://schemas.microsoft.com/office/drawing/2014/main" id="{D106376B-83AD-F04C-7C5D-D798687C7EA6}"/>
              </a:ext>
            </a:extLst>
          </p:cNvPr>
          <p:cNvSpPr txBox="1"/>
          <p:nvPr/>
        </p:nvSpPr>
        <p:spPr>
          <a:xfrm>
            <a:off x="6679222" y="6972300"/>
            <a:ext cx="4929556" cy="1323439"/>
          </a:xfrm>
          <a:prstGeom prst="rect">
            <a:avLst/>
          </a:prstGeom>
          <a:noFill/>
        </p:spPr>
        <p:txBody>
          <a:bodyPr wrap="none" rtlCol="0">
            <a:spAutoFit/>
          </a:bodyPr>
          <a:lstStyle>
            <a:defPPr>
              <a:defRPr lang="zh-CN"/>
            </a:defPPr>
            <a:lvl1pPr>
              <a:defRPr sz="4000" b="1">
                <a:solidFill>
                  <a:srgbClr val="865B3E"/>
                </a:solidFill>
                <a:latin typeface="微软雅黑" panose="020B0503020204020204" pitchFamily="34" charset="-122"/>
                <a:ea typeface="微软雅黑" panose="020B0503020204020204" pitchFamily="34" charset="-122"/>
              </a:defRPr>
            </a:lvl1pPr>
          </a:lstStyle>
          <a:p>
            <a:pPr algn="ctr"/>
            <a:r>
              <a:rPr lang="zh-TW" altLang="en-US" b="0" dirty="0">
                <a:latin typeface="微軟正黑體" panose="020B0604030504040204" pitchFamily="34" charset="-120"/>
                <a:ea typeface="微軟正黑體" panose="020B0604030504040204" pitchFamily="34" charset="-120"/>
              </a:rPr>
              <a:t>屏東縣信義國小</a:t>
            </a:r>
            <a:endParaRPr lang="en-US" altLang="zh-TW" b="0" dirty="0">
              <a:latin typeface="微軟正黑體" panose="020B0604030504040204" pitchFamily="34" charset="-120"/>
              <a:ea typeface="微軟正黑體" panose="020B0604030504040204" pitchFamily="34" charset="-120"/>
            </a:endParaRPr>
          </a:p>
          <a:p>
            <a:pPr algn="ctr"/>
            <a:r>
              <a:rPr lang="zh-TW" altLang="en-US" b="0" dirty="0">
                <a:latin typeface="微軟正黑體" panose="020B0604030504040204" pitchFamily="34" charset="-120"/>
                <a:ea typeface="微軟正黑體" panose="020B0604030504040204" pitchFamily="34" charset="-120"/>
              </a:rPr>
              <a:t>專任輔導教師 黃致慧</a:t>
            </a:r>
            <a:endParaRPr lang="zh-CN" altLang="en-US" b="0" dirty="0">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par>
                          <p:cTn id="9" fill="hold">
                            <p:stCondLst>
                              <p:cond delay="20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8679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9419950"/>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10</a:t>
            </a:r>
            <a:endParaRPr lang="en-US" sz="2000" spc="600" dirty="0">
              <a:solidFill>
                <a:srgbClr val="000000"/>
              </a:solidFill>
              <a:latin typeface="Inter"/>
            </a:endParaRPr>
          </a:p>
        </p:txBody>
      </p:sp>
      <p:sp>
        <p:nvSpPr>
          <p:cNvPr id="27" name="矩形 26">
            <a:extLst>
              <a:ext uri="{FF2B5EF4-FFF2-40B4-BE49-F238E27FC236}">
                <a16:creationId xmlns:a16="http://schemas.microsoft.com/office/drawing/2014/main" id="{63B12D52-435F-CBBC-CB55-22364A1BABB5}"/>
              </a:ext>
            </a:extLst>
          </p:cNvPr>
          <p:cNvSpPr/>
          <p:nvPr/>
        </p:nvSpPr>
        <p:spPr>
          <a:xfrm>
            <a:off x="1028700" y="9353939"/>
            <a:ext cx="2646878" cy="461665"/>
          </a:xfrm>
          <a:prstGeom prst="rect">
            <a:avLst/>
          </a:prstGeom>
        </p:spPr>
        <p:txBody>
          <a:bodyPr wrap="none">
            <a:spAutoFit/>
          </a:bodyPr>
          <a:lstStyle/>
          <a:p>
            <a:r>
              <a:rPr lang="zh-TW" altLang="en-US" sz="2400" b="1" dirty="0">
                <a:latin typeface="微軟正黑體" panose="020B0604030504040204" pitchFamily="34" charset="-120"/>
                <a:ea typeface="微軟正黑體" panose="020B0604030504040204" pitchFamily="34" charset="-120"/>
              </a:rPr>
              <a:t>學校輔導工作概觀</a:t>
            </a:r>
            <a:endParaRPr lang="zh-CN" altLang="en-US" sz="2400" b="1" dirty="0">
              <a:latin typeface="微軟正黑體" panose="020B0604030504040204" pitchFamily="34" charset="-120"/>
              <a:ea typeface="微軟正黑體" panose="020B0604030504040204" pitchFamily="34" charset="-120"/>
            </a:endParaRPr>
          </a:p>
        </p:txBody>
      </p:sp>
      <p:grpSp>
        <p:nvGrpSpPr>
          <p:cNvPr id="3" name="群組 2">
            <a:extLst>
              <a:ext uri="{FF2B5EF4-FFF2-40B4-BE49-F238E27FC236}">
                <a16:creationId xmlns:a16="http://schemas.microsoft.com/office/drawing/2014/main" id="{DD76FF23-8034-BF1E-B75F-E0B0DE7CE8BA}"/>
              </a:ext>
            </a:extLst>
          </p:cNvPr>
          <p:cNvGrpSpPr/>
          <p:nvPr/>
        </p:nvGrpSpPr>
        <p:grpSpPr>
          <a:xfrm>
            <a:off x="1295400" y="2036032"/>
            <a:ext cx="6248400" cy="6248392"/>
            <a:chOff x="315387" y="1226363"/>
            <a:chExt cx="3646316" cy="3639236"/>
          </a:xfrm>
        </p:grpSpPr>
        <p:sp>
          <p:nvSpPr>
            <p:cNvPr id="7" name="MH_Other_4">
              <a:extLst>
                <a:ext uri="{FF2B5EF4-FFF2-40B4-BE49-F238E27FC236}">
                  <a16:creationId xmlns:a16="http://schemas.microsoft.com/office/drawing/2014/main" id="{8E0B6EAB-DA2A-363C-3A69-1033EC3F2739}"/>
                </a:ext>
              </a:extLst>
            </p:cNvPr>
            <p:cNvSpPr/>
            <p:nvPr>
              <p:custDataLst>
                <p:tags r:id="rId5"/>
              </p:custDataLst>
            </p:nvPr>
          </p:nvSpPr>
          <p:spPr>
            <a:xfrm rot="5400000">
              <a:off x="315387" y="1242204"/>
              <a:ext cx="1481445" cy="1481445"/>
            </a:xfrm>
            <a:prstGeom prst="teardrop">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a:defRPr/>
              </a:pPr>
              <a:endParaRPr lang="th-TH" sz="3600" dirty="0">
                <a:ea typeface="微软雅黑" panose="020B0503020204020204" pitchFamily="34" charset="-122"/>
              </a:endParaRPr>
            </a:p>
          </p:txBody>
        </p:sp>
        <p:sp>
          <p:nvSpPr>
            <p:cNvPr id="9" name="MH_Other_3">
              <a:extLst>
                <a:ext uri="{FF2B5EF4-FFF2-40B4-BE49-F238E27FC236}">
                  <a16:creationId xmlns:a16="http://schemas.microsoft.com/office/drawing/2014/main" id="{2407DD43-2A69-CB61-E63B-4BBD28E053C0}"/>
                </a:ext>
              </a:extLst>
            </p:cNvPr>
            <p:cNvSpPr/>
            <p:nvPr>
              <p:custDataLst>
                <p:tags r:id="rId6"/>
              </p:custDataLst>
            </p:nvPr>
          </p:nvSpPr>
          <p:spPr>
            <a:xfrm>
              <a:off x="323723" y="2781988"/>
              <a:ext cx="1481445" cy="1483529"/>
            </a:xfrm>
            <a:prstGeom prst="teardrop">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a:defRPr/>
              </a:pPr>
              <a:endParaRPr lang="th-TH" sz="3600" dirty="0">
                <a:ea typeface="微软雅黑" panose="020B0503020204020204" pitchFamily="34" charset="-122"/>
              </a:endParaRPr>
            </a:p>
          </p:txBody>
        </p:sp>
        <p:sp>
          <p:nvSpPr>
            <p:cNvPr id="15" name="MH_Other_1">
              <a:extLst>
                <a:ext uri="{FF2B5EF4-FFF2-40B4-BE49-F238E27FC236}">
                  <a16:creationId xmlns:a16="http://schemas.microsoft.com/office/drawing/2014/main" id="{D9FA4E55-330F-9891-9E2D-F6810F70E0B1}"/>
                </a:ext>
              </a:extLst>
            </p:cNvPr>
            <p:cNvSpPr/>
            <p:nvPr>
              <p:custDataLst>
                <p:tags r:id="rId7"/>
              </p:custDataLst>
            </p:nvPr>
          </p:nvSpPr>
          <p:spPr>
            <a:xfrm rot="16200000">
              <a:off x="1878096" y="2781992"/>
              <a:ext cx="2083607" cy="2083607"/>
            </a:xfrm>
            <a:prstGeom prst="teardrop">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a:defRPr/>
              </a:pPr>
              <a:endParaRPr lang="th-TH" sz="3600" dirty="0">
                <a:ea typeface="微软雅黑" panose="020B0503020204020204" pitchFamily="34" charset="-122"/>
              </a:endParaRPr>
            </a:p>
          </p:txBody>
        </p:sp>
        <p:sp>
          <p:nvSpPr>
            <p:cNvPr id="16" name="MH_Other_2">
              <a:extLst>
                <a:ext uri="{FF2B5EF4-FFF2-40B4-BE49-F238E27FC236}">
                  <a16:creationId xmlns:a16="http://schemas.microsoft.com/office/drawing/2014/main" id="{125562DA-1ECC-3922-0125-553B340E4BC9}"/>
                </a:ext>
              </a:extLst>
            </p:cNvPr>
            <p:cNvSpPr/>
            <p:nvPr>
              <p:custDataLst>
                <p:tags r:id="rId8"/>
              </p:custDataLst>
            </p:nvPr>
          </p:nvSpPr>
          <p:spPr>
            <a:xfrm rot="10800000">
              <a:off x="1878089" y="1226363"/>
              <a:ext cx="1483529" cy="1481444"/>
            </a:xfrm>
            <a:prstGeom prst="teardrop">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a:defRPr/>
              </a:pPr>
              <a:endParaRPr lang="th-TH" sz="4000" dirty="0">
                <a:ea typeface="微软雅黑" panose="020B0503020204020204" pitchFamily="34" charset="-122"/>
              </a:endParaRPr>
            </a:p>
          </p:txBody>
        </p:sp>
        <p:pic>
          <p:nvPicPr>
            <p:cNvPr id="17" name="圖形 16" descr="羅盤">
              <a:extLst>
                <a:ext uri="{FF2B5EF4-FFF2-40B4-BE49-F238E27FC236}">
                  <a16:creationId xmlns:a16="http://schemas.microsoft.com/office/drawing/2014/main" id="{381BF0C6-EAA8-F00A-6D01-8FF999236E4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125083" y="1525724"/>
              <a:ext cx="914400" cy="914400"/>
            </a:xfrm>
            <a:prstGeom prst="rect">
              <a:avLst/>
            </a:prstGeom>
          </p:spPr>
        </p:pic>
        <p:pic>
          <p:nvPicPr>
            <p:cNvPr id="18" name="圖形 17" descr="集體討論">
              <a:extLst>
                <a:ext uri="{FF2B5EF4-FFF2-40B4-BE49-F238E27FC236}">
                  <a16:creationId xmlns:a16="http://schemas.microsoft.com/office/drawing/2014/main" id="{B4163D0D-33E3-6E8C-B523-8F25964459B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236028" y="3079312"/>
              <a:ext cx="1186207" cy="1186207"/>
            </a:xfrm>
            <a:prstGeom prst="rect">
              <a:avLst/>
            </a:prstGeom>
          </p:spPr>
        </p:pic>
        <p:pic>
          <p:nvPicPr>
            <p:cNvPr id="19" name="圖形 18" descr="檢查清單">
              <a:extLst>
                <a:ext uri="{FF2B5EF4-FFF2-40B4-BE49-F238E27FC236}">
                  <a16:creationId xmlns:a16="http://schemas.microsoft.com/office/drawing/2014/main" id="{04FE38A5-0DCE-1A3F-F11C-A69CBBACDCD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98911" y="2971804"/>
              <a:ext cx="1006311" cy="1006311"/>
            </a:xfrm>
            <a:prstGeom prst="rect">
              <a:avLst/>
            </a:prstGeom>
          </p:spPr>
        </p:pic>
        <p:pic>
          <p:nvPicPr>
            <p:cNvPr id="20" name="圖形 19" descr="日曆">
              <a:extLst>
                <a:ext uri="{FF2B5EF4-FFF2-40B4-BE49-F238E27FC236}">
                  <a16:creationId xmlns:a16="http://schemas.microsoft.com/office/drawing/2014/main" id="{6B07B89F-72FF-3680-CDFB-1CF8F25BECF8}"/>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27192" y="1556178"/>
              <a:ext cx="828140" cy="828140"/>
            </a:xfrm>
            <a:prstGeom prst="rect">
              <a:avLst/>
            </a:prstGeom>
          </p:spPr>
        </p:pic>
      </p:grpSp>
      <p:sp>
        <p:nvSpPr>
          <p:cNvPr id="21" name="AutoShape 3">
            <a:extLst>
              <a:ext uri="{FF2B5EF4-FFF2-40B4-BE49-F238E27FC236}">
                <a16:creationId xmlns:a16="http://schemas.microsoft.com/office/drawing/2014/main" id="{7D97C1E4-333E-3F0E-BAC7-BAE5EF980C32}"/>
              </a:ext>
            </a:extLst>
          </p:cNvPr>
          <p:cNvSpPr/>
          <p:nvPr/>
        </p:nvSpPr>
        <p:spPr>
          <a:xfrm>
            <a:off x="1028700" y="876300"/>
            <a:ext cx="16230600" cy="0"/>
          </a:xfrm>
          <a:prstGeom prst="line">
            <a:avLst/>
          </a:prstGeom>
          <a:ln w="19050" cap="flat">
            <a:solidFill>
              <a:srgbClr val="000000"/>
            </a:solidFill>
            <a:prstDash val="solid"/>
            <a:headEnd type="none" w="sm" len="sm"/>
            <a:tailEnd type="none" w="sm" len="sm"/>
          </a:ln>
        </p:spPr>
      </p:sp>
      <p:sp>
        <p:nvSpPr>
          <p:cNvPr id="22" name="MH_SubTitle_1">
            <a:extLst>
              <a:ext uri="{FF2B5EF4-FFF2-40B4-BE49-F238E27FC236}">
                <a16:creationId xmlns:a16="http://schemas.microsoft.com/office/drawing/2014/main" id="{F0614B3F-ED4D-44D5-17FF-117083953120}"/>
              </a:ext>
            </a:extLst>
          </p:cNvPr>
          <p:cNvSpPr/>
          <p:nvPr>
            <p:custDataLst>
              <p:tags r:id="rId1"/>
            </p:custDataLst>
          </p:nvPr>
        </p:nvSpPr>
        <p:spPr>
          <a:xfrm>
            <a:off x="8267320" y="1409704"/>
            <a:ext cx="4038600" cy="1207559"/>
          </a:xfrm>
          <a:prstGeom prst="roundRect">
            <a:avLst>
              <a:gd name="adj" fmla="val 21110"/>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TW" altLang="en-US" sz="3600" b="1" dirty="0">
                <a:solidFill>
                  <a:srgbClr val="FFFFFF"/>
                </a:solidFill>
                <a:latin typeface="微軟正黑體" panose="020B0604030504040204" pitchFamily="34" charset="-120"/>
                <a:ea typeface="微軟正黑體" panose="020B0604030504040204" pitchFamily="34" charset="-120"/>
              </a:rPr>
              <a:t>學校輔導工作計畫</a:t>
            </a:r>
            <a:endParaRPr lang="en-US" sz="3600" b="1" dirty="0">
              <a:solidFill>
                <a:srgbClr val="FFFFFF"/>
              </a:solidFill>
              <a:latin typeface="微軟正黑體" panose="020B0604030504040204" pitchFamily="34" charset="-120"/>
              <a:ea typeface="微軟正黑體" panose="020B0604030504040204" pitchFamily="34" charset="-120"/>
            </a:endParaRPr>
          </a:p>
        </p:txBody>
      </p:sp>
      <p:sp>
        <p:nvSpPr>
          <p:cNvPr id="23" name="MH_Text_1">
            <a:extLst>
              <a:ext uri="{FF2B5EF4-FFF2-40B4-BE49-F238E27FC236}">
                <a16:creationId xmlns:a16="http://schemas.microsoft.com/office/drawing/2014/main" id="{51C2F459-89E2-734A-ADFE-D2F9D0ECDF30}"/>
              </a:ext>
            </a:extLst>
          </p:cNvPr>
          <p:cNvSpPr txBox="1">
            <a:spLocks noChangeArrowheads="1"/>
          </p:cNvSpPr>
          <p:nvPr>
            <p:custDataLst>
              <p:tags r:id="rId2"/>
            </p:custDataLst>
          </p:nvPr>
        </p:nvSpPr>
        <p:spPr bwMode="auto">
          <a:xfrm>
            <a:off x="8588358" y="2773227"/>
            <a:ext cx="8670942" cy="1443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9000"/>
              </a:lnSpc>
            </a:pPr>
            <a:r>
              <a:rPr lang="zh-TW" altLang="en-US" sz="3200" dirty="0">
                <a:latin typeface="微軟正黑體" panose="020B0604030504040204" pitchFamily="34" charset="-120"/>
                <a:ea typeface="微軟正黑體" panose="020B0604030504040204" pitchFamily="34" charset="-120"/>
              </a:rPr>
              <a:t>學生輔導法</a:t>
            </a:r>
            <a:r>
              <a:rPr lang="en-US" altLang="zh-TW" sz="3200" dirty="0">
                <a:latin typeface="微軟正黑體" panose="020B0604030504040204" pitchFamily="34" charset="-120"/>
                <a:ea typeface="微軟正黑體" panose="020B0604030504040204" pitchFamily="34" charset="-120"/>
              </a:rPr>
              <a:t>§6</a:t>
            </a:r>
            <a:r>
              <a:rPr lang="zh-TW" altLang="en-US" sz="3200" dirty="0">
                <a:latin typeface="微軟正黑體" panose="020B0604030504040204" pitchFamily="34" charset="-120"/>
                <a:ea typeface="微軟正黑體" panose="020B0604030504040204" pitchFamily="34" charset="-120"/>
              </a:rPr>
              <a:t>、</a:t>
            </a:r>
            <a:r>
              <a:rPr lang="en-US" altLang="zh-TW" sz="3200" dirty="0">
                <a:latin typeface="微軟正黑體" panose="020B0604030504040204" pitchFamily="34" charset="-120"/>
                <a:ea typeface="微軟正黑體" panose="020B0604030504040204" pitchFamily="34" charset="-120"/>
              </a:rPr>
              <a:t>§ 8</a:t>
            </a:r>
            <a:r>
              <a:rPr lang="zh-TW" altLang="en-US" sz="3200" dirty="0">
                <a:latin typeface="微軟正黑體" panose="020B0604030504040204" pitchFamily="34" charset="-120"/>
                <a:ea typeface="微軟正黑體" panose="020B0604030504040204" pitchFamily="34" charset="-120"/>
              </a:rPr>
              <a:t>；是學生輔導工作的</a:t>
            </a:r>
            <a:r>
              <a:rPr lang="zh-TW" altLang="en-US" sz="3200" dirty="0">
                <a:solidFill>
                  <a:srgbClr val="0070C0"/>
                </a:solidFill>
                <a:latin typeface="微軟正黑體" panose="020B0604030504040204" pitchFamily="34" charset="-120"/>
                <a:ea typeface="微軟正黑體" panose="020B0604030504040204" pitchFamily="34" charset="-120"/>
              </a:rPr>
              <a:t>藍圖</a:t>
            </a:r>
            <a:r>
              <a:rPr lang="zh-TW" altLang="en-US" sz="3200" dirty="0">
                <a:latin typeface="微軟正黑體" panose="020B0604030504040204" pitchFamily="34" charset="-120"/>
                <a:ea typeface="微軟正黑體" panose="020B0604030504040204" pitchFamily="34" charset="-120"/>
              </a:rPr>
              <a:t>，可參考國小學校輔導工作手冊第二版</a:t>
            </a:r>
            <a:r>
              <a:rPr lang="en-US" altLang="zh-TW" sz="3200" dirty="0">
                <a:latin typeface="微軟正黑體" panose="020B0604030504040204" pitchFamily="34" charset="-120"/>
                <a:ea typeface="微軟正黑體" panose="020B0604030504040204" pitchFamily="34" charset="-120"/>
              </a:rPr>
              <a:t>p.35-42</a:t>
            </a:r>
            <a:r>
              <a:rPr lang="zh-TW" altLang="en-US" sz="3200" dirty="0">
                <a:latin typeface="微軟正黑體" panose="020B0604030504040204" pitchFamily="34" charset="-120"/>
                <a:ea typeface="微軟正黑體" panose="020B0604030504040204" pitchFamily="34" charset="-120"/>
              </a:rPr>
              <a:t>、國中學校輔導工作手冊第二版</a:t>
            </a:r>
            <a:r>
              <a:rPr lang="en-US" altLang="zh-TW" sz="3200" dirty="0">
                <a:latin typeface="微軟正黑體" panose="020B0604030504040204" pitchFamily="34" charset="-120"/>
                <a:ea typeface="微軟正黑體" panose="020B0604030504040204" pitchFamily="34" charset="-120"/>
              </a:rPr>
              <a:t>p.25</a:t>
            </a:r>
            <a:r>
              <a:rPr lang="zh-TW" altLang="en-US" sz="3200" dirty="0">
                <a:latin typeface="微軟正黑體" panose="020B0604030504040204" pitchFamily="34" charset="-120"/>
                <a:ea typeface="微軟正黑體" panose="020B0604030504040204" pitchFamily="34" charset="-120"/>
              </a:rPr>
              <a:t>。</a:t>
            </a:r>
            <a:endParaRPr lang="zh-CN" altLang="en-US" sz="3200" dirty="0">
              <a:latin typeface="微軟正黑體" panose="020B0604030504040204" pitchFamily="34" charset="-120"/>
              <a:ea typeface="微軟正黑體" panose="020B0604030504040204" pitchFamily="34" charset="-120"/>
            </a:endParaRPr>
          </a:p>
        </p:txBody>
      </p:sp>
      <p:sp>
        <p:nvSpPr>
          <p:cNvPr id="24" name="MH_SubTitle_1">
            <a:extLst>
              <a:ext uri="{FF2B5EF4-FFF2-40B4-BE49-F238E27FC236}">
                <a16:creationId xmlns:a16="http://schemas.microsoft.com/office/drawing/2014/main" id="{993E8682-7967-CAEA-8BA5-CE19B4E660CD}"/>
              </a:ext>
            </a:extLst>
          </p:cNvPr>
          <p:cNvSpPr/>
          <p:nvPr>
            <p:custDataLst>
              <p:tags r:id="rId3"/>
            </p:custDataLst>
          </p:nvPr>
        </p:nvSpPr>
        <p:spPr>
          <a:xfrm>
            <a:off x="8262655" y="5638802"/>
            <a:ext cx="4944406" cy="1207558"/>
          </a:xfrm>
          <a:prstGeom prst="roundRect">
            <a:avLst>
              <a:gd name="adj" fmla="val 21110"/>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TW" altLang="en-US" sz="3600" b="1" dirty="0">
                <a:solidFill>
                  <a:srgbClr val="FFFFFF"/>
                </a:solidFill>
                <a:latin typeface="微軟正黑體" panose="020B0604030504040204" pitchFamily="34" charset="-120"/>
                <a:ea typeface="微軟正黑體" panose="020B0604030504040204" pitchFamily="34" charset="-120"/>
              </a:rPr>
              <a:t>學生輔導工作委員會</a:t>
            </a:r>
            <a:endParaRPr lang="en-US" sz="3600" b="1" dirty="0">
              <a:solidFill>
                <a:srgbClr val="FFFFFF"/>
              </a:solidFill>
              <a:latin typeface="微軟正黑體" panose="020B0604030504040204" pitchFamily="34" charset="-120"/>
              <a:ea typeface="微軟正黑體" panose="020B0604030504040204" pitchFamily="34" charset="-120"/>
            </a:endParaRPr>
          </a:p>
        </p:txBody>
      </p:sp>
      <p:sp>
        <p:nvSpPr>
          <p:cNvPr id="25" name="MH_Text_1">
            <a:extLst>
              <a:ext uri="{FF2B5EF4-FFF2-40B4-BE49-F238E27FC236}">
                <a16:creationId xmlns:a16="http://schemas.microsoft.com/office/drawing/2014/main" id="{D7712475-17C8-D3A2-8D5A-B40E590C07A5}"/>
              </a:ext>
            </a:extLst>
          </p:cNvPr>
          <p:cNvSpPr txBox="1">
            <a:spLocks noChangeArrowheads="1"/>
          </p:cNvSpPr>
          <p:nvPr>
            <p:custDataLst>
              <p:tags r:id="rId4"/>
            </p:custDataLst>
          </p:nvPr>
        </p:nvSpPr>
        <p:spPr bwMode="auto">
          <a:xfrm>
            <a:off x="8588358" y="7099348"/>
            <a:ext cx="8108406" cy="177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9000"/>
              </a:lnSpc>
            </a:pPr>
            <a:r>
              <a:rPr lang="zh-TW" altLang="en-US" sz="3200" dirty="0">
                <a:latin typeface="微軟正黑體" panose="020B0604030504040204" pitchFamily="34" charset="-120"/>
                <a:ea typeface="微軟正黑體" panose="020B0604030504040204" pitchFamily="34" charset="-120"/>
              </a:rPr>
              <a:t>學生輔導法</a:t>
            </a:r>
            <a:r>
              <a:rPr lang="en-US" altLang="zh-TW" sz="3200" dirty="0">
                <a:latin typeface="微軟正黑體" panose="020B0604030504040204" pitchFamily="34" charset="-120"/>
                <a:ea typeface="微軟正黑體" panose="020B0604030504040204" pitchFamily="34" charset="-120"/>
              </a:rPr>
              <a:t>§ 8</a:t>
            </a:r>
            <a:r>
              <a:rPr lang="zh-TW" altLang="en-US" sz="3200" dirty="0">
                <a:latin typeface="微軟正黑體" panose="020B0604030504040204" pitchFamily="34" charset="-120"/>
                <a:ea typeface="微軟正黑體" panose="020B0604030504040204" pitchFamily="34" charset="-120"/>
              </a:rPr>
              <a:t>；是藍圖的重要</a:t>
            </a:r>
            <a:r>
              <a:rPr lang="zh-TW" altLang="en-US" sz="3200" dirty="0">
                <a:solidFill>
                  <a:srgbClr val="0070C0"/>
                </a:solidFill>
                <a:latin typeface="微軟正黑體" panose="020B0604030504040204" pitchFamily="34" charset="-120"/>
                <a:ea typeface="微軟正黑體" panose="020B0604030504040204" pitchFamily="34" charset="-120"/>
              </a:rPr>
              <a:t>推手</a:t>
            </a:r>
            <a:r>
              <a:rPr lang="zh-TW" altLang="en-US" sz="3200" dirty="0">
                <a:latin typeface="微軟正黑體" panose="020B0604030504040204" pitchFamily="34" charset="-120"/>
                <a:ea typeface="微軟正黑體" panose="020B0604030504040204" pitchFamily="34" charset="-120"/>
              </a:rPr>
              <a:t>；可參考國小學校輔導工作手冊第二版</a:t>
            </a:r>
            <a:r>
              <a:rPr lang="en-US" altLang="zh-TW" sz="3200" dirty="0">
                <a:latin typeface="微軟正黑體" panose="020B0604030504040204" pitchFamily="34" charset="-120"/>
                <a:ea typeface="微軟正黑體" panose="020B0604030504040204" pitchFamily="34" charset="-120"/>
              </a:rPr>
              <a:t>p.43-46</a:t>
            </a:r>
            <a:r>
              <a:rPr lang="zh-TW" altLang="en-US" sz="3200" dirty="0">
                <a:latin typeface="微軟正黑體" panose="020B0604030504040204" pitchFamily="34" charset="-120"/>
                <a:ea typeface="微軟正黑體" panose="020B0604030504040204" pitchFamily="34" charset="-120"/>
              </a:rPr>
              <a:t>、國中學校輔導工作手冊第二版</a:t>
            </a:r>
            <a:r>
              <a:rPr lang="en-US" altLang="zh-TW" sz="3200" dirty="0">
                <a:latin typeface="微軟正黑體" panose="020B0604030504040204" pitchFamily="34" charset="-120"/>
                <a:ea typeface="微軟正黑體" panose="020B0604030504040204" pitchFamily="34" charset="-120"/>
              </a:rPr>
              <a:t>p.23-24</a:t>
            </a:r>
            <a:r>
              <a:rPr lang="zh-TW" altLang="en-US" sz="3200" dirty="0">
                <a:latin typeface="微軟正黑體" panose="020B0604030504040204" pitchFamily="34" charset="-120"/>
                <a:ea typeface="微軟正黑體" panose="020B0604030504040204" pitchFamily="34" charset="-120"/>
              </a:rPr>
              <a:t>。</a:t>
            </a:r>
            <a:endParaRPr lang="zh-CN" altLang="en-US" sz="3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16046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1+#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900" decel="100000" fill="hold"/>
                                        <p:tgtEl>
                                          <p:spTgt spid="2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1+#ppt_w/2"/>
                                          </p:val>
                                        </p:tav>
                                        <p:tav tm="100000">
                                          <p:val>
                                            <p:strVal val="#ppt_x"/>
                                          </p:val>
                                        </p:tav>
                                      </p:tavLst>
                                    </p:anim>
                                    <p:anim calcmode="lin" valueType="num">
                                      <p:cBhvr additive="base">
                                        <p:cTn id="3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23925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10287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8660242"/>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11</a:t>
            </a:r>
            <a:endParaRPr lang="en-US" sz="2000" spc="600" dirty="0">
              <a:solidFill>
                <a:srgbClr val="000000"/>
              </a:solidFill>
              <a:latin typeface="Inter"/>
            </a:endParaRPr>
          </a:p>
        </p:txBody>
      </p:sp>
      <p:grpSp>
        <p:nvGrpSpPr>
          <p:cNvPr id="5" name="Group 5"/>
          <p:cNvGrpSpPr/>
          <p:nvPr/>
        </p:nvGrpSpPr>
        <p:grpSpPr>
          <a:xfrm>
            <a:off x="1028700" y="1444588"/>
            <a:ext cx="3086100" cy="3086100"/>
            <a:chOff x="0" y="0"/>
            <a:chExt cx="812800" cy="812800"/>
          </a:xfrm>
        </p:grpSpPr>
        <p:sp>
          <p:nvSpPr>
            <p:cNvPr id="6" name="Freeform 6"/>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F4EFED"/>
            </a:solidFill>
          </p:spPr>
        </p:sp>
        <p:sp>
          <p:nvSpPr>
            <p:cNvPr id="7" name="TextBox 7"/>
            <p:cNvSpPr txBox="1"/>
            <p:nvPr/>
          </p:nvSpPr>
          <p:spPr>
            <a:xfrm>
              <a:off x="76200" y="38100"/>
              <a:ext cx="660400" cy="698500"/>
            </a:xfrm>
            <a:prstGeom prst="rect">
              <a:avLst/>
            </a:prstGeom>
          </p:spPr>
          <p:txBody>
            <a:bodyPr lIns="50800" tIns="50800" rIns="50800" bIns="50800" rtlCol="0" anchor="ctr"/>
            <a:lstStyle/>
            <a:p>
              <a:pPr algn="ctr">
                <a:lnSpc>
                  <a:spcPts val="2800"/>
                </a:lnSpc>
              </a:pPr>
              <a:endParaRPr/>
            </a:p>
          </p:txBody>
        </p:sp>
      </p:grpSp>
      <p:sp>
        <p:nvSpPr>
          <p:cNvPr id="8" name="TextBox 8"/>
          <p:cNvSpPr txBox="1"/>
          <p:nvPr/>
        </p:nvSpPr>
        <p:spPr>
          <a:xfrm>
            <a:off x="2209800" y="2574358"/>
            <a:ext cx="11220450" cy="1231106"/>
          </a:xfrm>
          <a:prstGeom prst="rect">
            <a:avLst/>
          </a:prstGeom>
        </p:spPr>
        <p:txBody>
          <a:bodyPr wrap="square" lIns="0" tIns="0" rIns="0" bIns="0" rtlCol="0" anchor="t">
            <a:spAutoFit/>
          </a:bodyPr>
          <a:lstStyle/>
          <a:p>
            <a:r>
              <a:rPr lang="en-US" altLang="zh-TW" sz="8000" b="1" dirty="0">
                <a:solidFill>
                  <a:schemeClr val="tx1">
                    <a:lumMod val="65000"/>
                    <a:lumOff val="35000"/>
                  </a:schemeClr>
                </a:solidFill>
                <a:latin typeface="微軟正黑體" panose="020B0604030504040204" pitchFamily="34" charset="-120"/>
                <a:ea typeface="微軟正黑體" panose="020B0604030504040204" pitchFamily="34" charset="-120"/>
              </a:rPr>
              <a:t>02</a:t>
            </a:r>
            <a:r>
              <a:rPr lang="zh-TW" altLang="en-US" sz="8000" b="1" dirty="0">
                <a:solidFill>
                  <a:schemeClr val="tx1">
                    <a:lumMod val="65000"/>
                    <a:lumOff val="35000"/>
                  </a:schemeClr>
                </a:solidFill>
                <a:latin typeface="微軟正黑體" panose="020B0604030504040204" pitchFamily="34" charset="-120"/>
                <a:ea typeface="微軟正黑體" panose="020B0604030504040204" pitchFamily="34" charset="-120"/>
              </a:rPr>
              <a:t>輔導空間規劃與設置</a:t>
            </a:r>
            <a:endParaRPr lang="zh-CN" altLang="en-US" sz="8000" b="1"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1794341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133505" y="99441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133505" y="5715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194746" y="9555862"/>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12</a:t>
            </a:r>
            <a:endParaRPr lang="en-US" sz="2000" spc="600" dirty="0">
              <a:solidFill>
                <a:srgbClr val="000000"/>
              </a:solidFill>
              <a:latin typeface="Inter"/>
            </a:endParaRPr>
          </a:p>
        </p:txBody>
      </p:sp>
      <p:sp>
        <p:nvSpPr>
          <p:cNvPr id="10" name="TextBox 10"/>
          <p:cNvSpPr txBox="1"/>
          <p:nvPr/>
        </p:nvSpPr>
        <p:spPr>
          <a:xfrm>
            <a:off x="1133505" y="9521420"/>
            <a:ext cx="35471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輔導空間規劃與設置</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grpSp>
        <p:nvGrpSpPr>
          <p:cNvPr id="9" name="群組 8">
            <a:extLst>
              <a:ext uri="{FF2B5EF4-FFF2-40B4-BE49-F238E27FC236}">
                <a16:creationId xmlns:a16="http://schemas.microsoft.com/office/drawing/2014/main" id="{6C1151F6-B6F5-4FCE-7C0B-E2DEAD004812}"/>
              </a:ext>
            </a:extLst>
          </p:cNvPr>
          <p:cNvGrpSpPr/>
          <p:nvPr/>
        </p:nvGrpSpPr>
        <p:grpSpPr>
          <a:xfrm>
            <a:off x="7577589" y="1473435"/>
            <a:ext cx="3761984" cy="6705598"/>
            <a:chOff x="4467616" y="983134"/>
            <a:chExt cx="2736759" cy="4488995"/>
          </a:xfrm>
        </p:grpSpPr>
        <p:sp>
          <p:nvSpPr>
            <p:cNvPr id="11" name="MH_Other_1">
              <a:extLst>
                <a:ext uri="{FF2B5EF4-FFF2-40B4-BE49-F238E27FC236}">
                  <a16:creationId xmlns:a16="http://schemas.microsoft.com/office/drawing/2014/main" id="{A8E33E50-D04C-CEBA-04CC-B7650E556117}"/>
                </a:ext>
              </a:extLst>
            </p:cNvPr>
            <p:cNvSpPr/>
            <p:nvPr>
              <p:custDataLst>
                <p:tags r:id="rId5"/>
              </p:custDataLst>
            </p:nvPr>
          </p:nvSpPr>
          <p:spPr>
            <a:xfrm flipH="1" flipV="1">
              <a:off x="5777637" y="3028890"/>
              <a:ext cx="924105" cy="679097"/>
            </a:xfrm>
            <a:prstGeom prst="bentArrow">
              <a:avLst>
                <a:gd name="adj1" fmla="val 14574"/>
                <a:gd name="adj2" fmla="val 17832"/>
                <a:gd name="adj3" fmla="val 22629"/>
                <a:gd name="adj4" fmla="val 43750"/>
              </a:avLst>
            </a:prstGeom>
            <a:solidFill>
              <a:schemeClr val="tx1">
                <a:lumMod val="65000"/>
                <a:lumOff val="35000"/>
              </a:schemeClr>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1">
                <a:latin typeface="Calibri" panose="020F0502020204030204" pitchFamily="34" charset="0"/>
                <a:ea typeface="微软雅黑" panose="020B0503020204020204" pitchFamily="34" charset="-122"/>
              </a:endParaRPr>
            </a:p>
          </p:txBody>
        </p:sp>
        <p:sp>
          <p:nvSpPr>
            <p:cNvPr id="12" name="MH_Other_2">
              <a:extLst>
                <a:ext uri="{FF2B5EF4-FFF2-40B4-BE49-F238E27FC236}">
                  <a16:creationId xmlns:a16="http://schemas.microsoft.com/office/drawing/2014/main" id="{7C9EF564-0489-DF85-A1DB-1770409864AD}"/>
                </a:ext>
              </a:extLst>
            </p:cNvPr>
            <p:cNvSpPr/>
            <p:nvPr>
              <p:custDataLst>
                <p:tags r:id="rId6"/>
              </p:custDataLst>
            </p:nvPr>
          </p:nvSpPr>
          <p:spPr>
            <a:xfrm flipV="1">
              <a:off x="4916024" y="2074675"/>
              <a:ext cx="1092676" cy="551543"/>
            </a:xfrm>
            <a:prstGeom prst="bentArrow">
              <a:avLst>
                <a:gd name="adj1" fmla="val 16755"/>
                <a:gd name="adj2" fmla="val 27646"/>
                <a:gd name="adj3" fmla="val 37896"/>
                <a:gd name="adj4" fmla="val 43750"/>
              </a:avLst>
            </a:prstGeom>
            <a:solidFill>
              <a:schemeClr val="tx1">
                <a:lumMod val="65000"/>
                <a:lumOff val="35000"/>
              </a:schemeClr>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1">
                <a:latin typeface="Calibri" panose="020F0502020204030204" pitchFamily="34" charset="0"/>
                <a:ea typeface="微软雅黑" panose="020B0503020204020204" pitchFamily="34" charset="-122"/>
              </a:endParaRPr>
            </a:p>
          </p:txBody>
        </p:sp>
        <p:sp>
          <p:nvSpPr>
            <p:cNvPr id="13" name="MH_Other_3">
              <a:extLst>
                <a:ext uri="{FF2B5EF4-FFF2-40B4-BE49-F238E27FC236}">
                  <a16:creationId xmlns:a16="http://schemas.microsoft.com/office/drawing/2014/main" id="{31902D69-A5BA-4CFB-350E-699B988B1F0A}"/>
                </a:ext>
              </a:extLst>
            </p:cNvPr>
            <p:cNvSpPr/>
            <p:nvPr>
              <p:custDataLst>
                <p:tags r:id="rId7"/>
              </p:custDataLst>
            </p:nvPr>
          </p:nvSpPr>
          <p:spPr>
            <a:xfrm flipV="1">
              <a:off x="5003330" y="4443721"/>
              <a:ext cx="1092676" cy="677145"/>
            </a:xfrm>
            <a:prstGeom prst="bentArrow">
              <a:avLst>
                <a:gd name="adj1" fmla="val 14574"/>
                <a:gd name="adj2" fmla="val 17832"/>
                <a:gd name="adj3" fmla="val 22629"/>
                <a:gd name="adj4" fmla="val 43750"/>
              </a:avLst>
            </a:prstGeom>
            <a:solidFill>
              <a:schemeClr val="tx1">
                <a:lumMod val="65000"/>
                <a:lumOff val="35000"/>
              </a:schemeClr>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1">
                <a:latin typeface="Calibri" panose="020F0502020204030204" pitchFamily="34" charset="0"/>
                <a:ea typeface="微软雅黑" panose="020B0503020204020204" pitchFamily="34" charset="-122"/>
              </a:endParaRPr>
            </a:p>
          </p:txBody>
        </p:sp>
        <p:sp>
          <p:nvSpPr>
            <p:cNvPr id="14" name="MH_Other_5">
              <a:extLst>
                <a:ext uri="{FF2B5EF4-FFF2-40B4-BE49-F238E27FC236}">
                  <a16:creationId xmlns:a16="http://schemas.microsoft.com/office/drawing/2014/main" id="{A615E368-1906-DB44-C229-79B6AEA498F0}"/>
                </a:ext>
              </a:extLst>
            </p:cNvPr>
            <p:cNvSpPr/>
            <p:nvPr>
              <p:custDataLst>
                <p:tags r:id="rId8"/>
              </p:custDataLst>
            </p:nvPr>
          </p:nvSpPr>
          <p:spPr>
            <a:xfrm>
              <a:off x="6152819" y="1914026"/>
              <a:ext cx="1028407" cy="1028407"/>
            </a:xfrm>
            <a:prstGeom prst="ellipse">
              <a:avLst/>
            </a:prstGeom>
            <a:solidFill>
              <a:srgbClr val="A5C0A4"/>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a:latin typeface="Calibri" panose="020F0502020204030204" pitchFamily="34" charset="0"/>
                <a:ea typeface="微软雅黑" panose="020B0503020204020204" pitchFamily="34" charset="-122"/>
              </a:endParaRPr>
            </a:p>
          </p:txBody>
        </p:sp>
        <p:sp>
          <p:nvSpPr>
            <p:cNvPr id="15" name="MH_Other_7">
              <a:extLst>
                <a:ext uri="{FF2B5EF4-FFF2-40B4-BE49-F238E27FC236}">
                  <a16:creationId xmlns:a16="http://schemas.microsoft.com/office/drawing/2014/main" id="{BCED15D3-E004-C6ED-978E-E9087EC6AC8E}"/>
                </a:ext>
              </a:extLst>
            </p:cNvPr>
            <p:cNvSpPr/>
            <p:nvPr>
              <p:custDataLst>
                <p:tags r:id="rId9"/>
              </p:custDataLst>
            </p:nvPr>
          </p:nvSpPr>
          <p:spPr>
            <a:xfrm>
              <a:off x="6175968" y="4443722"/>
              <a:ext cx="1028407" cy="1028407"/>
            </a:xfrm>
            <a:prstGeom prst="ellipse">
              <a:avLst/>
            </a:prstGeom>
            <a:solidFill>
              <a:srgbClr val="C8D85B"/>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a:latin typeface="Calibri" panose="020F0502020204030204" pitchFamily="34" charset="0"/>
                <a:ea typeface="微软雅黑" panose="020B0503020204020204" pitchFamily="34" charset="-122"/>
              </a:endParaRPr>
            </a:p>
          </p:txBody>
        </p:sp>
        <p:sp>
          <p:nvSpPr>
            <p:cNvPr id="16" name="MH_Other_9">
              <a:extLst>
                <a:ext uri="{FF2B5EF4-FFF2-40B4-BE49-F238E27FC236}">
                  <a16:creationId xmlns:a16="http://schemas.microsoft.com/office/drawing/2014/main" id="{658471B9-59B9-D7CE-F37E-18E8C2374C60}"/>
                </a:ext>
              </a:extLst>
            </p:cNvPr>
            <p:cNvSpPr/>
            <p:nvPr>
              <p:custDataLst>
                <p:tags r:id="rId10"/>
              </p:custDataLst>
            </p:nvPr>
          </p:nvSpPr>
          <p:spPr>
            <a:xfrm>
              <a:off x="4467616" y="983134"/>
              <a:ext cx="1028407" cy="1028407"/>
            </a:xfrm>
            <a:prstGeom prst="ellipse">
              <a:avLst/>
            </a:prstGeom>
            <a:solidFill>
              <a:srgbClr val="F29A5B"/>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a:latin typeface="Calibri" panose="020F0502020204030204" pitchFamily="34" charset="0"/>
                <a:ea typeface="微软雅黑" panose="020B0503020204020204" pitchFamily="34" charset="-122"/>
              </a:endParaRPr>
            </a:p>
          </p:txBody>
        </p:sp>
        <p:sp>
          <p:nvSpPr>
            <p:cNvPr id="17" name="MH_Other_11">
              <a:extLst>
                <a:ext uri="{FF2B5EF4-FFF2-40B4-BE49-F238E27FC236}">
                  <a16:creationId xmlns:a16="http://schemas.microsoft.com/office/drawing/2014/main" id="{2A24F297-5DC0-692E-7C47-ACF0C50A0247}"/>
                </a:ext>
              </a:extLst>
            </p:cNvPr>
            <p:cNvSpPr/>
            <p:nvPr>
              <p:custDataLst>
                <p:tags r:id="rId11"/>
              </p:custDataLst>
            </p:nvPr>
          </p:nvSpPr>
          <p:spPr>
            <a:xfrm>
              <a:off x="4771720" y="3368443"/>
              <a:ext cx="1028407" cy="1028407"/>
            </a:xfrm>
            <a:prstGeom prst="ellipse">
              <a:avLst/>
            </a:prstGeom>
            <a:solidFill>
              <a:srgbClr val="B0927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a:latin typeface="Calibri" panose="020F0502020204030204" pitchFamily="34" charset="0"/>
                <a:ea typeface="微软雅黑" panose="020B0503020204020204" pitchFamily="34" charset="-122"/>
              </a:endParaRPr>
            </a:p>
          </p:txBody>
        </p:sp>
        <p:pic>
          <p:nvPicPr>
            <p:cNvPr id="18" name="圖形 17" descr="釘選">
              <a:extLst>
                <a:ext uri="{FF2B5EF4-FFF2-40B4-BE49-F238E27FC236}">
                  <a16:creationId xmlns:a16="http://schemas.microsoft.com/office/drawing/2014/main" id="{1DD5AD5F-F592-76F0-E0A6-804EA863E3F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365278" y="4636060"/>
              <a:ext cx="643723" cy="643723"/>
            </a:xfrm>
            <a:prstGeom prst="rect">
              <a:avLst/>
            </a:prstGeom>
          </p:spPr>
        </p:pic>
        <p:pic>
          <p:nvPicPr>
            <p:cNvPr id="19" name="圖形 18" descr="校舍">
              <a:extLst>
                <a:ext uri="{FF2B5EF4-FFF2-40B4-BE49-F238E27FC236}">
                  <a16:creationId xmlns:a16="http://schemas.microsoft.com/office/drawing/2014/main" id="{41570F93-65A9-4931-B0DD-7C49E30D7F9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850377" y="3359066"/>
              <a:ext cx="914400" cy="914400"/>
            </a:xfrm>
            <a:prstGeom prst="rect">
              <a:avLst/>
            </a:prstGeom>
          </p:spPr>
        </p:pic>
        <p:pic>
          <p:nvPicPr>
            <p:cNvPr id="20" name="圖形 19" descr="打開的書本">
              <a:extLst>
                <a:ext uri="{FF2B5EF4-FFF2-40B4-BE49-F238E27FC236}">
                  <a16:creationId xmlns:a16="http://schemas.microsoft.com/office/drawing/2014/main" id="{E01E3E3C-F569-8E5A-630C-F06EDEAADBAD}"/>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660745" y="1196361"/>
              <a:ext cx="635099" cy="635099"/>
            </a:xfrm>
            <a:prstGeom prst="rect">
              <a:avLst/>
            </a:prstGeom>
          </p:spPr>
        </p:pic>
        <p:pic>
          <p:nvPicPr>
            <p:cNvPr id="21" name="圖形 20" descr="美元">
              <a:extLst>
                <a:ext uri="{FF2B5EF4-FFF2-40B4-BE49-F238E27FC236}">
                  <a16:creationId xmlns:a16="http://schemas.microsoft.com/office/drawing/2014/main" id="{94EB3CB2-45E6-6B9A-6BD2-B5BA7CF0527B}"/>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345615" y="2105917"/>
              <a:ext cx="679097" cy="679097"/>
            </a:xfrm>
            <a:prstGeom prst="rect">
              <a:avLst/>
            </a:prstGeom>
          </p:spPr>
        </p:pic>
      </p:grpSp>
      <p:sp>
        <p:nvSpPr>
          <p:cNvPr id="22" name="MH_SubTitle_1">
            <a:extLst>
              <a:ext uri="{FF2B5EF4-FFF2-40B4-BE49-F238E27FC236}">
                <a16:creationId xmlns:a16="http://schemas.microsoft.com/office/drawing/2014/main" id="{29A0A29B-1BF3-2833-D982-846CA7ABAA7E}"/>
              </a:ext>
            </a:extLst>
          </p:cNvPr>
          <p:cNvSpPr>
            <a:spLocks noChangeArrowheads="1"/>
          </p:cNvSpPr>
          <p:nvPr>
            <p:custDataLst>
              <p:tags r:id="rId1"/>
            </p:custDataLst>
          </p:nvPr>
        </p:nvSpPr>
        <p:spPr bwMode="auto">
          <a:xfrm>
            <a:off x="1028700" y="961899"/>
            <a:ext cx="3273653" cy="646331"/>
          </a:xfrm>
          <a:prstGeom prst="rect">
            <a:avLst/>
          </a:prstGeom>
          <a:noFill/>
        </p:spPr>
        <p:txBody>
          <a:bodyPr wrap="none" rtlCol="0">
            <a:spAutoFit/>
          </a:bodyPr>
          <a:lstStyle/>
          <a:p>
            <a:r>
              <a:rPr lang="zh-TW" altLang="en-US" sz="3600" b="1" dirty="0">
                <a:solidFill>
                  <a:srgbClr val="F29A5B"/>
                </a:solidFill>
                <a:latin typeface="微軟正黑體" panose="020B0604030504040204" pitchFamily="34" charset="-120"/>
                <a:ea typeface="微軟正黑體" panose="020B0604030504040204" pitchFamily="34" charset="-120"/>
              </a:rPr>
              <a:t>學生輔導法</a:t>
            </a:r>
            <a:r>
              <a:rPr lang="en-US" altLang="zh-TW" sz="3600" b="1" dirty="0">
                <a:solidFill>
                  <a:srgbClr val="F29A5B"/>
                </a:solidFill>
                <a:latin typeface="微軟正黑體" panose="020B0604030504040204" pitchFamily="34" charset="-120"/>
                <a:ea typeface="微軟正黑體" panose="020B0604030504040204" pitchFamily="34" charset="-120"/>
              </a:rPr>
              <a:t>§16</a:t>
            </a:r>
            <a:endParaRPr lang="zh-CN" altLang="en-US" sz="3600" b="1" dirty="0">
              <a:solidFill>
                <a:srgbClr val="F29A5B"/>
              </a:solidFill>
              <a:latin typeface="微軟正黑體" panose="020B0604030504040204" pitchFamily="34" charset="-120"/>
              <a:ea typeface="微軟正黑體" panose="020B0604030504040204" pitchFamily="34" charset="-120"/>
            </a:endParaRPr>
          </a:p>
        </p:txBody>
      </p:sp>
      <p:sp>
        <p:nvSpPr>
          <p:cNvPr id="23" name="文本框 74">
            <a:extLst>
              <a:ext uri="{FF2B5EF4-FFF2-40B4-BE49-F238E27FC236}">
                <a16:creationId xmlns:a16="http://schemas.microsoft.com/office/drawing/2014/main" id="{A696D1D3-3D8E-75F2-A2A4-596158ACA62F}"/>
              </a:ext>
            </a:extLst>
          </p:cNvPr>
          <p:cNvSpPr txBox="1"/>
          <p:nvPr/>
        </p:nvSpPr>
        <p:spPr>
          <a:xfrm>
            <a:off x="1204851" y="1608230"/>
            <a:ext cx="5705310" cy="2062103"/>
          </a:xfrm>
          <a:prstGeom prst="rect">
            <a:avLst/>
          </a:prstGeom>
          <a:noFill/>
        </p:spPr>
        <p:txBody>
          <a:bodyPr wrap="square" rtlCol="0">
            <a:spAutoFit/>
          </a:bodyPr>
          <a:lstStyle/>
          <a:p>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學校應設置執行學生輔導工作所需之場地及設備，執行及推動學生輔導工作；其設置基準，由中央主管機關定之。</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24" name="MH_SubTitle_1">
            <a:extLst>
              <a:ext uri="{FF2B5EF4-FFF2-40B4-BE49-F238E27FC236}">
                <a16:creationId xmlns:a16="http://schemas.microsoft.com/office/drawing/2014/main" id="{45F6244B-C723-F700-84B7-6225DF5F6CAE}"/>
              </a:ext>
            </a:extLst>
          </p:cNvPr>
          <p:cNvSpPr>
            <a:spLocks noChangeArrowheads="1"/>
          </p:cNvSpPr>
          <p:nvPr>
            <p:custDataLst>
              <p:tags r:id="rId2"/>
            </p:custDataLst>
          </p:nvPr>
        </p:nvSpPr>
        <p:spPr bwMode="auto">
          <a:xfrm>
            <a:off x="400788" y="4589399"/>
            <a:ext cx="7346011" cy="646331"/>
          </a:xfrm>
          <a:prstGeom prst="rect">
            <a:avLst/>
          </a:prstGeom>
          <a:noFill/>
        </p:spPr>
        <p:txBody>
          <a:bodyPr wrap="square" rtlCol="0">
            <a:spAutoFit/>
          </a:bodyPr>
          <a:lstStyle/>
          <a:p>
            <a:r>
              <a:rPr lang="zh-TW" altLang="en-US" sz="3600" b="1" dirty="0">
                <a:solidFill>
                  <a:srgbClr val="B09277"/>
                </a:solidFill>
                <a:latin typeface="微軟正黑體" panose="020B0604030504040204" pitchFamily="34" charset="-120"/>
                <a:ea typeface="微軟正黑體" panose="020B0604030504040204" pitchFamily="34" charset="-120"/>
              </a:rPr>
              <a:t>教育部學校輔導工作場所設置基準</a:t>
            </a:r>
            <a:endParaRPr lang="zh-CN" altLang="en-US" sz="3600" b="1" dirty="0">
              <a:solidFill>
                <a:srgbClr val="B09277"/>
              </a:solidFill>
              <a:latin typeface="微軟正黑體" panose="020B0604030504040204" pitchFamily="34" charset="-120"/>
              <a:ea typeface="微軟正黑體" panose="020B0604030504040204" pitchFamily="34" charset="-120"/>
            </a:endParaRPr>
          </a:p>
        </p:txBody>
      </p:sp>
      <p:sp>
        <p:nvSpPr>
          <p:cNvPr id="25" name="文本框 77">
            <a:extLst>
              <a:ext uri="{FF2B5EF4-FFF2-40B4-BE49-F238E27FC236}">
                <a16:creationId xmlns:a16="http://schemas.microsoft.com/office/drawing/2014/main" id="{CA10E274-2B47-9AB7-87A7-9F915A4F5FC1}"/>
              </a:ext>
            </a:extLst>
          </p:cNvPr>
          <p:cNvSpPr txBox="1"/>
          <p:nvPr/>
        </p:nvSpPr>
        <p:spPr>
          <a:xfrm>
            <a:off x="426838" y="5208750"/>
            <a:ext cx="7521598" cy="3970318"/>
          </a:xfrm>
          <a:prstGeom prst="rect">
            <a:avLst/>
          </a:prstGeom>
          <a:noFill/>
        </p:spPr>
        <p:txBody>
          <a:bodyPr wrap="square" rtlCol="0">
            <a:spAutoFit/>
          </a:bodyPr>
          <a:lstStyle/>
          <a:p>
            <a:r>
              <a:rPr lang="zh-TW" altLang="en-US" sz="2800" dirty="0">
                <a:latin typeface="微軟正黑體" panose="020B0604030504040204" pitchFamily="34" charset="-120"/>
                <a:ea typeface="微軟正黑體" panose="020B0604030504040204" pitchFamily="34" charset="-120"/>
              </a:rPr>
              <a:t>學校輔導工作場所之設施，應符合下列規定。以下略以</a:t>
            </a:r>
            <a:r>
              <a:rPr lang="en-US" altLang="zh-TW" sz="2800" dirty="0">
                <a:latin typeface="微軟正黑體" panose="020B0604030504040204" pitchFamily="34" charset="-120"/>
                <a:ea typeface="微軟正黑體" panose="020B0604030504040204" pitchFamily="34" charset="-120"/>
              </a:rPr>
              <a:t>... (</a:t>
            </a:r>
            <a:r>
              <a:rPr lang="zh-TW" altLang="en-US" sz="2800" dirty="0">
                <a:latin typeface="微軟正黑體" panose="020B0604030504040204" pitchFamily="34" charset="-120"/>
                <a:ea typeface="微軟正黑體" panose="020B0604030504040204" pitchFamily="34" charset="-120"/>
              </a:rPr>
              <a:t>三</a:t>
            </a:r>
            <a:r>
              <a:rPr lang="en-US" altLang="zh-TW" sz="2800" dirty="0">
                <a:latin typeface="微軟正黑體" panose="020B0604030504040204" pitchFamily="34" charset="-120"/>
                <a:ea typeface="微軟正黑體" panose="020B0604030504040204" pitchFamily="34" charset="-120"/>
              </a:rPr>
              <a:t>) </a:t>
            </a:r>
            <a:r>
              <a:rPr lang="zh-TW" altLang="en-US" sz="2800" dirty="0">
                <a:latin typeface="微軟正黑體" panose="020B0604030504040204" pitchFamily="34" charset="-120"/>
                <a:ea typeface="微軟正黑體" panose="020B0604030504040204" pitchFamily="34" charset="-120"/>
              </a:rPr>
              <a:t>應有個別諮商室、團體輔導</a:t>
            </a:r>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諮商</a:t>
            </a:r>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室，並得視需要增設輔導諮商相關媒材及空間；其空間應具隱密性與隔音效果，且合計不得小於十平方公尺。</a:t>
            </a:r>
          </a:p>
          <a:p>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五</a:t>
            </a:r>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應有保存學生輔導相關資料、測驗工具及執行業務紀錄之設施，並由人員專責管理。</a:t>
            </a:r>
          </a:p>
          <a:p>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六</a:t>
            </a:r>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其他：個別諮商室、團體諮商室應在明顯可及處，設置警鈴</a:t>
            </a:r>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，應明亮、整潔及通風</a:t>
            </a:r>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a:t>
            </a:r>
          </a:p>
        </p:txBody>
      </p:sp>
      <p:sp>
        <p:nvSpPr>
          <p:cNvPr id="26" name="MH_SubTitle_1">
            <a:extLst>
              <a:ext uri="{FF2B5EF4-FFF2-40B4-BE49-F238E27FC236}">
                <a16:creationId xmlns:a16="http://schemas.microsoft.com/office/drawing/2014/main" id="{AD4448EC-8D4D-A09F-9FCB-AE92A3C8C5F9}"/>
              </a:ext>
            </a:extLst>
          </p:cNvPr>
          <p:cNvSpPr>
            <a:spLocks noChangeArrowheads="1"/>
          </p:cNvSpPr>
          <p:nvPr>
            <p:custDataLst>
              <p:tags r:id="rId3"/>
            </p:custDataLst>
          </p:nvPr>
        </p:nvSpPr>
        <p:spPr bwMode="auto">
          <a:xfrm>
            <a:off x="11381294" y="2298235"/>
            <a:ext cx="3273653" cy="646331"/>
          </a:xfrm>
          <a:prstGeom prst="rect">
            <a:avLst/>
          </a:prstGeom>
          <a:noFill/>
        </p:spPr>
        <p:txBody>
          <a:bodyPr wrap="none" rtlCol="0">
            <a:spAutoFit/>
          </a:bodyPr>
          <a:lstStyle/>
          <a:p>
            <a:r>
              <a:rPr lang="zh-TW" altLang="en-US" sz="3600" b="1" dirty="0">
                <a:solidFill>
                  <a:srgbClr val="96B595"/>
                </a:solidFill>
                <a:latin typeface="微軟正黑體" panose="020B0604030504040204" pitchFamily="34" charset="-120"/>
                <a:ea typeface="微軟正黑體" panose="020B0604030504040204" pitchFamily="34" charset="-120"/>
              </a:rPr>
              <a:t>學生輔導法</a:t>
            </a:r>
            <a:r>
              <a:rPr lang="en-US" altLang="zh-TW" sz="3600" b="1" dirty="0">
                <a:solidFill>
                  <a:srgbClr val="96B595"/>
                </a:solidFill>
                <a:latin typeface="微軟正黑體" panose="020B0604030504040204" pitchFamily="34" charset="-120"/>
                <a:ea typeface="微軟正黑體" panose="020B0604030504040204" pitchFamily="34" charset="-120"/>
              </a:rPr>
              <a:t>§20</a:t>
            </a:r>
            <a:endParaRPr lang="zh-CN" altLang="en-US" sz="3600" b="1" dirty="0">
              <a:solidFill>
                <a:srgbClr val="96B595"/>
              </a:solidFill>
              <a:latin typeface="微軟正黑體" panose="020B0604030504040204" pitchFamily="34" charset="-120"/>
              <a:ea typeface="微軟正黑體" panose="020B0604030504040204" pitchFamily="34" charset="-120"/>
            </a:endParaRPr>
          </a:p>
        </p:txBody>
      </p:sp>
      <p:sp>
        <p:nvSpPr>
          <p:cNvPr id="27" name="文本框 79">
            <a:extLst>
              <a:ext uri="{FF2B5EF4-FFF2-40B4-BE49-F238E27FC236}">
                <a16:creationId xmlns:a16="http://schemas.microsoft.com/office/drawing/2014/main" id="{796B25AB-F736-ACF3-F232-AF583F602072}"/>
              </a:ext>
            </a:extLst>
          </p:cNvPr>
          <p:cNvSpPr txBox="1"/>
          <p:nvPr/>
        </p:nvSpPr>
        <p:spPr>
          <a:xfrm>
            <a:off x="11611039" y="2898255"/>
            <a:ext cx="5472110" cy="1569660"/>
          </a:xfrm>
          <a:prstGeom prst="rect">
            <a:avLst/>
          </a:prstGeom>
          <a:noFill/>
        </p:spPr>
        <p:txBody>
          <a:bodyPr wrap="square" rtlCol="0">
            <a:spAutoFit/>
          </a:bodyPr>
          <a:lstStyle/>
          <a:p>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各級主管機關及學校為推動學生輔導工作，應優先編列所需經費，並專款專用。</a:t>
            </a:r>
            <a:endParaRPr lang="zh-CN" altLang="en-US" sz="32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28" name="MH_SubTitle_1">
            <a:extLst>
              <a:ext uri="{FF2B5EF4-FFF2-40B4-BE49-F238E27FC236}">
                <a16:creationId xmlns:a16="http://schemas.microsoft.com/office/drawing/2014/main" id="{41558531-7D06-B477-46A5-A2AA47056259}"/>
              </a:ext>
            </a:extLst>
          </p:cNvPr>
          <p:cNvSpPr>
            <a:spLocks noChangeArrowheads="1"/>
          </p:cNvSpPr>
          <p:nvPr>
            <p:custDataLst>
              <p:tags r:id="rId4"/>
            </p:custDataLst>
          </p:nvPr>
        </p:nvSpPr>
        <p:spPr bwMode="auto">
          <a:xfrm>
            <a:off x="11347349" y="5399660"/>
            <a:ext cx="5918640" cy="1077218"/>
          </a:xfrm>
          <a:prstGeom prst="rect">
            <a:avLst/>
          </a:prstGeom>
          <a:noFill/>
        </p:spPr>
        <p:txBody>
          <a:bodyPr wrap="square" rtlCol="0">
            <a:spAutoFit/>
          </a:bodyPr>
          <a:lstStyle/>
          <a:p>
            <a:r>
              <a:rPr lang="zh-TW" altLang="en-US" sz="3200" b="1" dirty="0">
                <a:solidFill>
                  <a:srgbClr val="AFC02E"/>
                </a:solidFill>
                <a:latin typeface="微軟正黑體" panose="020B0604030504040204" pitchFamily="34" charset="-120"/>
                <a:ea typeface="微軟正黑體" panose="020B0604030504040204" pitchFamily="34" charset="-120"/>
              </a:rPr>
              <a:t>本府公文</a:t>
            </a:r>
            <a:r>
              <a:rPr lang="en-US" altLang="zh-TW" sz="3200" b="1" dirty="0">
                <a:solidFill>
                  <a:srgbClr val="AFC02E"/>
                </a:solidFill>
                <a:latin typeface="微軟正黑體" panose="020B0604030504040204" pitchFamily="34" charset="-120"/>
                <a:ea typeface="微軟正黑體" panose="020B0604030504040204" pitchFamily="34" charset="-120"/>
              </a:rPr>
              <a:t>109.11.18</a:t>
            </a:r>
            <a:r>
              <a:rPr lang="zh-TW" altLang="en-US" sz="3200" b="1" dirty="0">
                <a:solidFill>
                  <a:srgbClr val="AFC02E"/>
                </a:solidFill>
                <a:latin typeface="微軟正黑體" panose="020B0604030504040204" pitchFamily="34" charset="-120"/>
                <a:ea typeface="微軟正黑體" panose="020B0604030504040204" pitchFamily="34" charset="-120"/>
              </a:rPr>
              <a:t>屏府教特字第</a:t>
            </a:r>
            <a:r>
              <a:rPr lang="en-US" altLang="zh-TW" sz="3200" b="1" dirty="0">
                <a:solidFill>
                  <a:srgbClr val="AFC02E"/>
                </a:solidFill>
                <a:latin typeface="微軟正黑體" panose="020B0604030504040204" pitchFamily="34" charset="-120"/>
                <a:ea typeface="微軟正黑體" panose="020B0604030504040204" pitchFamily="34" charset="-120"/>
              </a:rPr>
              <a:t>10954263600</a:t>
            </a:r>
            <a:r>
              <a:rPr lang="zh-TW" altLang="en-US" sz="3200" b="1" dirty="0">
                <a:solidFill>
                  <a:srgbClr val="AFC02E"/>
                </a:solidFill>
                <a:latin typeface="微軟正黑體" panose="020B0604030504040204" pitchFamily="34" charset="-120"/>
                <a:ea typeface="微軟正黑體" panose="020B0604030504040204" pitchFamily="34" charset="-120"/>
              </a:rPr>
              <a:t>號</a:t>
            </a:r>
            <a:endParaRPr lang="en-US" altLang="zh-CN" sz="3200" b="1" dirty="0">
              <a:solidFill>
                <a:srgbClr val="AFC02E"/>
              </a:solidFill>
              <a:latin typeface="微軟正黑體" panose="020B0604030504040204" pitchFamily="34" charset="-120"/>
              <a:ea typeface="微軟正黑體" panose="020B0604030504040204" pitchFamily="34" charset="-120"/>
            </a:endParaRPr>
          </a:p>
        </p:txBody>
      </p:sp>
      <p:sp>
        <p:nvSpPr>
          <p:cNvPr id="29" name="文本框 81">
            <a:extLst>
              <a:ext uri="{FF2B5EF4-FFF2-40B4-BE49-F238E27FC236}">
                <a16:creationId xmlns:a16="http://schemas.microsoft.com/office/drawing/2014/main" id="{944BFD3B-06A8-6773-B115-4F48950C5A09}"/>
              </a:ext>
            </a:extLst>
          </p:cNvPr>
          <p:cNvSpPr txBox="1"/>
          <p:nvPr/>
        </p:nvSpPr>
        <p:spPr>
          <a:xfrm>
            <a:off x="11225803" y="6561413"/>
            <a:ext cx="6858288" cy="3108543"/>
          </a:xfrm>
          <a:prstGeom prst="rect">
            <a:avLst/>
          </a:prstGeom>
          <a:noFill/>
        </p:spPr>
        <p:txBody>
          <a:bodyPr wrap="square" rtlCol="0">
            <a:spAutoFit/>
          </a:bodyPr>
          <a:lstStyle/>
          <a:p>
            <a:pPr marL="144000" indent="-108000">
              <a:buFont typeface="Arial" panose="020B0604020202020204" pitchFamily="34" charset="0"/>
              <a:buChar char="•"/>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學校執行學生輔導工作所需之場地及設備一案</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。請學校依規定編列相關經費及設置個別諮商室與團體諮商室等場地並得結合性別平等教育及生命教育等議題購置相關輔導媒材與書籍。</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marL="144000" indent="-108000">
              <a:buFont typeface="Arial" panose="020B0604020202020204" pitchFamily="34" charset="0"/>
              <a:buChar char="•"/>
            </a:pPr>
            <a:r>
              <a:rPr lang="zh-TW" altLang="en-US" sz="2800" dirty="0"/>
              <a:t> </a:t>
            </a:r>
            <a:r>
              <a:rPr lang="en-US" altLang="zh-TW" sz="2800" dirty="0">
                <a:latin typeface="微軟正黑體" panose="020B0604030504040204" pitchFamily="34" charset="-120"/>
                <a:ea typeface="微軟正黑體" panose="020B0604030504040204" pitchFamily="34" charset="-120"/>
              </a:rPr>
              <a:t>109</a:t>
            </a:r>
            <a:r>
              <a:rPr lang="zh-TW" altLang="en-US" sz="2800" dirty="0">
                <a:latin typeface="微軟正黑體" panose="020B0604030504040204" pitchFamily="34" charset="-120"/>
                <a:ea typeface="微軟正黑體" panose="020B0604030504040204" pitchFamily="34" charset="-120"/>
              </a:rPr>
              <a:t>年屏東縣所屬高級中等以下學校輔導工作場所自我檢核表。</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99656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5631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10287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302661" y="9093479"/>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13</a:t>
            </a:r>
            <a:endParaRPr lang="en-US" sz="2000" spc="600" dirty="0">
              <a:solidFill>
                <a:srgbClr val="000000"/>
              </a:solidFill>
              <a:latin typeface="Inter"/>
            </a:endParaRPr>
          </a:p>
        </p:txBody>
      </p:sp>
      <p:sp>
        <p:nvSpPr>
          <p:cNvPr id="10" name="TextBox 10"/>
          <p:cNvSpPr txBox="1"/>
          <p:nvPr/>
        </p:nvSpPr>
        <p:spPr>
          <a:xfrm>
            <a:off x="1028700" y="9154963"/>
            <a:ext cx="35471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輔導空間規劃與設置</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4A517559-EB03-ADB2-BC18-B2B11CFBA0EE}"/>
              </a:ext>
            </a:extLst>
          </p:cNvPr>
          <p:cNvSpPr/>
          <p:nvPr>
            <p:custDataLst>
              <p:tags r:id="rId1"/>
            </p:custDataLst>
          </p:nvPr>
        </p:nvSpPr>
        <p:spPr>
          <a:xfrm>
            <a:off x="577333" y="1186893"/>
            <a:ext cx="2507456" cy="910325"/>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TW" altLang="en-US" sz="3600" b="1" dirty="0">
                <a:solidFill>
                  <a:schemeClr val="tx1"/>
                </a:solidFill>
                <a:latin typeface="微軟正黑體" panose="020B0604030504040204" pitchFamily="34" charset="-120"/>
                <a:ea typeface="微軟正黑體" panose="020B0604030504040204" pitchFamily="34" charset="-120"/>
              </a:rPr>
              <a:t>規劃原則</a:t>
            </a:r>
          </a:p>
        </p:txBody>
      </p:sp>
      <p:sp>
        <p:nvSpPr>
          <p:cNvPr id="11" name="文字方塊 10">
            <a:extLst>
              <a:ext uri="{FF2B5EF4-FFF2-40B4-BE49-F238E27FC236}">
                <a16:creationId xmlns:a16="http://schemas.microsoft.com/office/drawing/2014/main" id="{78E02450-9BBE-8092-8063-2186600322BF}"/>
              </a:ext>
            </a:extLst>
          </p:cNvPr>
          <p:cNvSpPr txBox="1"/>
          <p:nvPr/>
        </p:nvSpPr>
        <p:spPr>
          <a:xfrm>
            <a:off x="10820400" y="9791701"/>
            <a:ext cx="6928413" cy="338554"/>
          </a:xfrm>
          <a:prstGeom prst="rect">
            <a:avLst/>
          </a:prstGeom>
          <a:no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資料來源：國小學校輔導工作手冊第二版、國中學校輔導工作手冊第二版</a:t>
            </a:r>
            <a:endParaRPr lang="zh-TW" altLang="en-US" sz="1600" dirty="0"/>
          </a:p>
        </p:txBody>
      </p:sp>
      <p:grpSp>
        <p:nvGrpSpPr>
          <p:cNvPr id="27" name="群組 26">
            <a:extLst>
              <a:ext uri="{FF2B5EF4-FFF2-40B4-BE49-F238E27FC236}">
                <a16:creationId xmlns:a16="http://schemas.microsoft.com/office/drawing/2014/main" id="{AEAA9490-4F9C-6E8E-5602-0ACAD64EF012}"/>
              </a:ext>
            </a:extLst>
          </p:cNvPr>
          <p:cNvGrpSpPr/>
          <p:nvPr/>
        </p:nvGrpSpPr>
        <p:grpSpPr>
          <a:xfrm>
            <a:off x="480917" y="2316728"/>
            <a:ext cx="17326166" cy="6583976"/>
            <a:chOff x="276034" y="1683711"/>
            <a:chExt cx="11182625" cy="3608283"/>
          </a:xfrm>
        </p:grpSpPr>
        <p:grpSp>
          <p:nvGrpSpPr>
            <p:cNvPr id="12" name="组合 1">
              <a:extLst>
                <a:ext uri="{FF2B5EF4-FFF2-40B4-BE49-F238E27FC236}">
                  <a16:creationId xmlns:a16="http://schemas.microsoft.com/office/drawing/2014/main" id="{DC334ACE-9D03-C8BF-BAE5-7C6A02A2BBD9}"/>
                </a:ext>
              </a:extLst>
            </p:cNvPr>
            <p:cNvGrpSpPr/>
            <p:nvPr/>
          </p:nvGrpSpPr>
          <p:grpSpPr>
            <a:xfrm>
              <a:off x="276034" y="1683711"/>
              <a:ext cx="2133605" cy="3608283"/>
              <a:chOff x="8201025" y="3227389"/>
              <a:chExt cx="931865" cy="2522537"/>
            </a:xfrm>
          </p:grpSpPr>
          <p:sp>
            <p:nvSpPr>
              <p:cNvPr id="13" name="MH_Other_3">
                <a:extLst>
                  <a:ext uri="{FF2B5EF4-FFF2-40B4-BE49-F238E27FC236}">
                    <a16:creationId xmlns:a16="http://schemas.microsoft.com/office/drawing/2014/main" id="{E3629CC4-5C97-7470-1EF6-19B6AF98AF30}"/>
                  </a:ext>
                </a:extLst>
              </p:cNvPr>
              <p:cNvSpPr/>
              <p:nvPr>
                <p:custDataLst>
                  <p:tags r:id="rId10"/>
                </p:custDataLst>
              </p:nvPr>
            </p:nvSpPr>
            <p:spPr>
              <a:xfrm>
                <a:off x="8201025"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zh-TW" altLang="en-US" sz="6000" b="1" kern="0" dirty="0">
                    <a:ln w="18415" cmpd="sng">
                      <a:noFill/>
                      <a:prstDash val="solid"/>
                    </a:ln>
                    <a:solidFill>
                      <a:srgbClr val="F29A5B"/>
                    </a:solidFill>
                    <a:effectLst>
                      <a:outerShdw dist="50800" dir="5400000" algn="t" rotWithShape="0">
                        <a:sysClr val="window" lastClr="FFFFFF"/>
                      </a:outerShdw>
                    </a:effectLst>
                    <a:latin typeface="微軟正黑體" panose="020B0604030504040204" pitchFamily="34" charset="-120"/>
                    <a:ea typeface="微軟正黑體" panose="020B0604030504040204" pitchFamily="34" charset="-120"/>
                    <a:cs typeface="Times New Roman" pitchFamily="18" charset="0"/>
                  </a:rPr>
                  <a:t>安全</a:t>
                </a:r>
                <a:endParaRPr lang="zh-CN" altLang="en-US" sz="6000" b="1" kern="0" dirty="0">
                  <a:ln w="18415" cmpd="sng">
                    <a:noFill/>
                    <a:prstDash val="solid"/>
                  </a:ln>
                  <a:solidFill>
                    <a:srgbClr val="F29A5B"/>
                  </a:solidFill>
                  <a:effectLst>
                    <a:outerShdw dist="50800" dir="5400000" algn="t" rotWithShape="0">
                      <a:sysClr val="window" lastClr="FFFFFF"/>
                    </a:outerShdw>
                  </a:effectLst>
                  <a:latin typeface="微軟正黑體" panose="020B0604030504040204" pitchFamily="34" charset="-120"/>
                  <a:ea typeface="微軟正黑體" panose="020B0604030504040204" pitchFamily="34" charset="-120"/>
                  <a:cs typeface="Times New Roman" pitchFamily="18" charset="0"/>
                </a:endParaRPr>
              </a:p>
            </p:txBody>
          </p:sp>
          <p:sp>
            <p:nvSpPr>
              <p:cNvPr id="14" name="MH_SubTitle_6">
                <a:extLst>
                  <a:ext uri="{FF2B5EF4-FFF2-40B4-BE49-F238E27FC236}">
                    <a16:creationId xmlns:a16="http://schemas.microsoft.com/office/drawing/2014/main" id="{B9798FEC-A8D1-E42A-D613-8EA6C629517D}"/>
                  </a:ext>
                </a:extLst>
              </p:cNvPr>
              <p:cNvSpPr/>
              <p:nvPr>
                <p:custDataLst>
                  <p:tags r:id="rId11"/>
                </p:custDataLst>
              </p:nvPr>
            </p:nvSpPr>
            <p:spPr>
              <a:xfrm>
                <a:off x="8201027" y="3636773"/>
                <a:ext cx="931863"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rgbClr val="F29A5B"/>
              </a:solidFill>
              <a:ln w="12700" cap="flat" cmpd="sng" algn="ctr">
                <a:noFill/>
                <a:prstDash val="solid"/>
              </a:ln>
              <a:effectLst/>
            </p:spPr>
            <p:txBody>
              <a:bodyPr tIns="252000" bIns="108000" anchor="ctr">
                <a:normAutofit/>
              </a:bodyPr>
              <a:lstStyle/>
              <a:p>
                <a:r>
                  <a:rPr lang="zh-TW" altLang="en-US" sz="3600" dirty="0">
                    <a:latin typeface="微軟正黑體" panose="020B0604030504040204" pitchFamily="34" charset="-120"/>
                    <a:ea typeface="微軟正黑體" panose="020B0604030504040204" pitchFamily="34" charset="-120"/>
                  </a:rPr>
                  <a:t>設備定期檢查維修、諮商室設置警鈴以因應危機狀況</a:t>
                </a:r>
                <a:r>
                  <a:rPr lang="en-US" altLang="zh-TW" sz="3600" dirty="0">
                    <a:latin typeface="微軟正黑體" panose="020B0604030504040204" pitchFamily="34" charset="-120"/>
                    <a:ea typeface="微軟正黑體" panose="020B0604030504040204" pitchFamily="34" charset="-120"/>
                  </a:rPr>
                  <a:t>…</a:t>
                </a:r>
                <a:r>
                  <a:rPr lang="zh-TW" altLang="en-US" sz="3600" dirty="0">
                    <a:latin typeface="微軟正黑體" panose="020B0604030504040204" pitchFamily="34" charset="-120"/>
                    <a:ea typeface="微軟正黑體" panose="020B0604030504040204" pitchFamily="34" charset="-120"/>
                  </a:rPr>
                  <a:t>。</a:t>
                </a:r>
                <a:endParaRPr lang="zh-CN" altLang="en-US" sz="3600" dirty="0">
                  <a:latin typeface="微軟正黑體" panose="020B0604030504040204" pitchFamily="34" charset="-120"/>
                  <a:ea typeface="微軟正黑體" panose="020B0604030504040204" pitchFamily="34" charset="-120"/>
                </a:endParaRPr>
              </a:p>
            </p:txBody>
          </p:sp>
        </p:grpSp>
        <p:grpSp>
          <p:nvGrpSpPr>
            <p:cNvPr id="15" name="组合 21">
              <a:extLst>
                <a:ext uri="{FF2B5EF4-FFF2-40B4-BE49-F238E27FC236}">
                  <a16:creationId xmlns:a16="http://schemas.microsoft.com/office/drawing/2014/main" id="{BF0D535B-4810-300E-1CB8-DE9DCFB65ADF}"/>
                </a:ext>
              </a:extLst>
            </p:cNvPr>
            <p:cNvGrpSpPr/>
            <p:nvPr/>
          </p:nvGrpSpPr>
          <p:grpSpPr>
            <a:xfrm>
              <a:off x="2538292" y="1683711"/>
              <a:ext cx="2247089" cy="3608283"/>
              <a:chOff x="8201024" y="3227389"/>
              <a:chExt cx="981432" cy="2522537"/>
            </a:xfrm>
          </p:grpSpPr>
          <p:sp>
            <p:nvSpPr>
              <p:cNvPr id="16" name="MH_Other_3">
                <a:extLst>
                  <a:ext uri="{FF2B5EF4-FFF2-40B4-BE49-F238E27FC236}">
                    <a16:creationId xmlns:a16="http://schemas.microsoft.com/office/drawing/2014/main" id="{97F6F93F-DB8E-4BAD-307E-95C19F2B3A50}"/>
                  </a:ext>
                </a:extLst>
              </p:cNvPr>
              <p:cNvSpPr/>
              <p:nvPr>
                <p:custDataLst>
                  <p:tags r:id="rId8"/>
                </p:custDataLst>
              </p:nvPr>
            </p:nvSpPr>
            <p:spPr>
              <a:xfrm>
                <a:off x="8201026"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zh-TW" altLang="en-US" sz="6000" b="1" kern="0" dirty="0">
                    <a:ln w="18415" cmpd="sng">
                      <a:noFill/>
                      <a:prstDash val="solid"/>
                    </a:ln>
                    <a:solidFill>
                      <a:srgbClr val="A5C0A4"/>
                    </a:solidFill>
                    <a:effectLst>
                      <a:outerShdw dist="50800" dir="5400000" algn="t" rotWithShape="0">
                        <a:sysClr val="window" lastClr="FFFFFF"/>
                      </a:outerShdw>
                    </a:effectLst>
                    <a:latin typeface="微軟正黑體" panose="020B0604030504040204" pitchFamily="34" charset="-120"/>
                    <a:ea typeface="微軟正黑體" panose="020B0604030504040204" pitchFamily="34" charset="-120"/>
                    <a:cs typeface="Times New Roman" pitchFamily="18" charset="0"/>
                  </a:rPr>
                  <a:t>隱密</a:t>
                </a:r>
                <a:endParaRPr lang="zh-CN" altLang="en-US" sz="6000" b="1" kern="0" dirty="0">
                  <a:ln w="18415" cmpd="sng">
                    <a:noFill/>
                    <a:prstDash val="solid"/>
                  </a:ln>
                  <a:solidFill>
                    <a:srgbClr val="A5C0A4"/>
                  </a:solidFill>
                  <a:effectLst>
                    <a:outerShdw dist="50800" dir="5400000" algn="t" rotWithShape="0">
                      <a:sysClr val="window" lastClr="FFFFFF"/>
                    </a:outerShdw>
                  </a:effectLst>
                  <a:latin typeface="微軟正黑體" panose="020B0604030504040204" pitchFamily="34" charset="-120"/>
                  <a:ea typeface="微軟正黑體" panose="020B0604030504040204" pitchFamily="34" charset="-120"/>
                  <a:cs typeface="Times New Roman" pitchFamily="18" charset="0"/>
                </a:endParaRPr>
              </a:p>
            </p:txBody>
          </p:sp>
          <p:sp>
            <p:nvSpPr>
              <p:cNvPr id="17" name="MH_SubTitle_6">
                <a:extLst>
                  <a:ext uri="{FF2B5EF4-FFF2-40B4-BE49-F238E27FC236}">
                    <a16:creationId xmlns:a16="http://schemas.microsoft.com/office/drawing/2014/main" id="{18B6C819-9574-8530-BBB4-9D2A3CAC1DF0}"/>
                  </a:ext>
                </a:extLst>
              </p:cNvPr>
              <p:cNvSpPr/>
              <p:nvPr>
                <p:custDataLst>
                  <p:tags r:id="rId9"/>
                </p:custDataLst>
              </p:nvPr>
            </p:nvSpPr>
            <p:spPr>
              <a:xfrm>
                <a:off x="8201024" y="3653420"/>
                <a:ext cx="981432"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rgbClr val="A5C0A4"/>
              </a:solidFill>
              <a:ln w="12700" cap="flat" cmpd="sng" algn="ctr">
                <a:noFill/>
                <a:prstDash val="solid"/>
              </a:ln>
              <a:effectLst/>
            </p:spPr>
            <p:txBody>
              <a:bodyPr tIns="252000" bIns="108000" anchor="ctr">
                <a:normAutofit/>
              </a:bodyPr>
              <a:lstStyle/>
              <a:p>
                <a:r>
                  <a:rPr lang="zh-TW" altLang="en-US" sz="3600" dirty="0">
                    <a:latin typeface="微軟正黑體" panose="020B0604030504040204" pitchFamily="34" charset="-120"/>
                    <a:ea typeface="微軟正黑體" panose="020B0604030504040204" pitchFamily="34" charset="-120"/>
                  </a:rPr>
                  <a:t>獨立空間與出入口、隔音設施、窗簾。</a:t>
                </a:r>
                <a:endParaRPr lang="zh-CN" altLang="en-US" sz="3600" dirty="0">
                  <a:latin typeface="微軟正黑體" panose="020B0604030504040204" pitchFamily="34" charset="-120"/>
                  <a:ea typeface="微軟正黑體" panose="020B0604030504040204" pitchFamily="34" charset="-120"/>
                </a:endParaRPr>
              </a:p>
            </p:txBody>
          </p:sp>
        </p:grpSp>
        <p:grpSp>
          <p:nvGrpSpPr>
            <p:cNvPr id="18" name="组合 24">
              <a:extLst>
                <a:ext uri="{FF2B5EF4-FFF2-40B4-BE49-F238E27FC236}">
                  <a16:creationId xmlns:a16="http://schemas.microsoft.com/office/drawing/2014/main" id="{6F11148E-8AC4-C8F0-3D6D-D95D8C15A260}"/>
                </a:ext>
              </a:extLst>
            </p:cNvPr>
            <p:cNvGrpSpPr/>
            <p:nvPr/>
          </p:nvGrpSpPr>
          <p:grpSpPr>
            <a:xfrm>
              <a:off x="4800554" y="1683711"/>
              <a:ext cx="2148777" cy="3608283"/>
              <a:chOff x="8201026" y="3227389"/>
              <a:chExt cx="938491" cy="2522537"/>
            </a:xfrm>
          </p:grpSpPr>
          <p:sp>
            <p:nvSpPr>
              <p:cNvPr id="19" name="MH_Other_3">
                <a:extLst>
                  <a:ext uri="{FF2B5EF4-FFF2-40B4-BE49-F238E27FC236}">
                    <a16:creationId xmlns:a16="http://schemas.microsoft.com/office/drawing/2014/main" id="{984801D2-1BE4-1317-6642-858193D48859}"/>
                  </a:ext>
                </a:extLst>
              </p:cNvPr>
              <p:cNvSpPr/>
              <p:nvPr>
                <p:custDataLst>
                  <p:tags r:id="rId6"/>
                </p:custDataLst>
              </p:nvPr>
            </p:nvSpPr>
            <p:spPr>
              <a:xfrm>
                <a:off x="8201026"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zh-TW" altLang="en-US" sz="6000" b="1" kern="0" dirty="0">
                    <a:ln w="18415" cmpd="sng">
                      <a:noFill/>
                      <a:prstDash val="solid"/>
                    </a:ln>
                    <a:solidFill>
                      <a:srgbClr val="B09277"/>
                    </a:solidFill>
                    <a:effectLst>
                      <a:outerShdw dist="50800" dir="5400000" algn="t" rotWithShape="0">
                        <a:sysClr val="window" lastClr="FFFFFF"/>
                      </a:outerShdw>
                    </a:effectLst>
                    <a:latin typeface="微軟正黑體" panose="020B0604030504040204" pitchFamily="34" charset="-120"/>
                    <a:ea typeface="微軟正黑體" panose="020B0604030504040204" pitchFamily="34" charset="-120"/>
                    <a:cs typeface="Times New Roman" pitchFamily="18" charset="0"/>
                  </a:rPr>
                  <a:t>實用</a:t>
                </a:r>
                <a:endParaRPr lang="zh-CN" altLang="en-US" sz="6000" b="1" kern="0" dirty="0">
                  <a:ln w="18415" cmpd="sng">
                    <a:noFill/>
                    <a:prstDash val="solid"/>
                  </a:ln>
                  <a:solidFill>
                    <a:srgbClr val="B09277"/>
                  </a:solidFill>
                  <a:effectLst>
                    <a:outerShdw dist="50800" dir="5400000" algn="t" rotWithShape="0">
                      <a:sysClr val="window" lastClr="FFFFFF"/>
                    </a:outerShdw>
                  </a:effectLst>
                  <a:latin typeface="微軟正黑體" panose="020B0604030504040204" pitchFamily="34" charset="-120"/>
                  <a:ea typeface="微軟正黑體" panose="020B0604030504040204" pitchFamily="34" charset="-120"/>
                  <a:cs typeface="Times New Roman" pitchFamily="18" charset="0"/>
                </a:endParaRPr>
              </a:p>
            </p:txBody>
          </p:sp>
          <p:sp>
            <p:nvSpPr>
              <p:cNvPr id="20" name="MH_SubTitle_6">
                <a:extLst>
                  <a:ext uri="{FF2B5EF4-FFF2-40B4-BE49-F238E27FC236}">
                    <a16:creationId xmlns:a16="http://schemas.microsoft.com/office/drawing/2014/main" id="{6B35951F-9A03-167E-2716-E9B8B4F3E540}"/>
                  </a:ext>
                </a:extLst>
              </p:cNvPr>
              <p:cNvSpPr/>
              <p:nvPr>
                <p:custDataLst>
                  <p:tags r:id="rId7"/>
                </p:custDataLst>
              </p:nvPr>
            </p:nvSpPr>
            <p:spPr>
              <a:xfrm>
                <a:off x="8201026" y="3636773"/>
                <a:ext cx="938491"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rgbClr val="B09277"/>
              </a:solidFill>
              <a:ln w="12700" cap="flat" cmpd="sng" algn="ctr">
                <a:noFill/>
                <a:prstDash val="solid"/>
              </a:ln>
              <a:effectLst/>
            </p:spPr>
            <p:txBody>
              <a:bodyPr tIns="252000" bIns="108000" anchor="ctr">
                <a:normAutofit/>
              </a:bodyPr>
              <a:lstStyle/>
              <a:p>
                <a:r>
                  <a:rPr lang="zh-TW" altLang="en-US" sz="3600" dirty="0">
                    <a:latin typeface="微軟正黑體" panose="020B0604030504040204" pitchFamily="34" charset="-120"/>
                    <a:ea typeface="微軟正黑體" panose="020B0604030504040204" pitchFamily="34" charset="-120"/>
                  </a:rPr>
                  <a:t>視人數規劃不同空間大小和彈性標準；易清潔、設備堅固耐用。</a:t>
                </a:r>
                <a:endParaRPr lang="zh-CN" altLang="en-US" sz="3600" dirty="0">
                  <a:latin typeface="微軟正黑體" panose="020B0604030504040204" pitchFamily="34" charset="-120"/>
                  <a:ea typeface="微軟正黑體" panose="020B0604030504040204" pitchFamily="34" charset="-120"/>
                </a:endParaRPr>
              </a:p>
            </p:txBody>
          </p:sp>
        </p:grpSp>
        <p:grpSp>
          <p:nvGrpSpPr>
            <p:cNvPr id="21" name="组合 27">
              <a:extLst>
                <a:ext uri="{FF2B5EF4-FFF2-40B4-BE49-F238E27FC236}">
                  <a16:creationId xmlns:a16="http://schemas.microsoft.com/office/drawing/2014/main" id="{D3F06ABE-3FA5-610F-ED4E-A5BEF362D78A}"/>
                </a:ext>
              </a:extLst>
            </p:cNvPr>
            <p:cNvGrpSpPr/>
            <p:nvPr/>
          </p:nvGrpSpPr>
          <p:grpSpPr>
            <a:xfrm>
              <a:off x="7062806" y="1683711"/>
              <a:ext cx="2133601" cy="3608283"/>
              <a:chOff x="8201026" y="3227389"/>
              <a:chExt cx="931863" cy="2522537"/>
            </a:xfrm>
          </p:grpSpPr>
          <p:sp>
            <p:nvSpPr>
              <p:cNvPr id="22" name="MH_Other_3">
                <a:extLst>
                  <a:ext uri="{FF2B5EF4-FFF2-40B4-BE49-F238E27FC236}">
                    <a16:creationId xmlns:a16="http://schemas.microsoft.com/office/drawing/2014/main" id="{A5CED6A7-7F59-1E0A-BF34-C3F575AF02ED}"/>
                  </a:ext>
                </a:extLst>
              </p:cNvPr>
              <p:cNvSpPr/>
              <p:nvPr>
                <p:custDataLst>
                  <p:tags r:id="rId4"/>
                </p:custDataLst>
              </p:nvPr>
            </p:nvSpPr>
            <p:spPr>
              <a:xfrm>
                <a:off x="8201026"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zh-TW" altLang="en-US" sz="6000" b="1" kern="0" dirty="0">
                    <a:ln w="18415" cmpd="sng">
                      <a:noFill/>
                      <a:prstDash val="solid"/>
                    </a:ln>
                    <a:solidFill>
                      <a:srgbClr val="C8D85B"/>
                    </a:solidFill>
                    <a:effectLst>
                      <a:outerShdw dist="50800" dir="5400000" algn="t" rotWithShape="0">
                        <a:sysClr val="window" lastClr="FFFFFF"/>
                      </a:outerShdw>
                    </a:effectLst>
                    <a:latin typeface="微軟正黑體" panose="020B0604030504040204" pitchFamily="34" charset="-120"/>
                    <a:ea typeface="微軟正黑體" panose="020B0604030504040204" pitchFamily="34" charset="-120"/>
                    <a:cs typeface="Times New Roman" pitchFamily="18" charset="0"/>
                  </a:rPr>
                  <a:t>彈性</a:t>
                </a:r>
                <a:endParaRPr lang="zh-CN" altLang="en-US" sz="6000" b="1" kern="0" dirty="0">
                  <a:ln w="18415" cmpd="sng">
                    <a:noFill/>
                    <a:prstDash val="solid"/>
                  </a:ln>
                  <a:solidFill>
                    <a:srgbClr val="C8D85B"/>
                  </a:solidFill>
                  <a:effectLst>
                    <a:outerShdw dist="50800" dir="5400000" algn="t" rotWithShape="0">
                      <a:sysClr val="window" lastClr="FFFFFF"/>
                    </a:outerShdw>
                  </a:effectLst>
                  <a:latin typeface="微軟正黑體" panose="020B0604030504040204" pitchFamily="34" charset="-120"/>
                  <a:ea typeface="微軟正黑體" panose="020B0604030504040204" pitchFamily="34" charset="-120"/>
                  <a:cs typeface="Times New Roman" pitchFamily="18" charset="0"/>
                </a:endParaRPr>
              </a:p>
            </p:txBody>
          </p:sp>
          <p:sp>
            <p:nvSpPr>
              <p:cNvPr id="23" name="MH_SubTitle_6">
                <a:extLst>
                  <a:ext uri="{FF2B5EF4-FFF2-40B4-BE49-F238E27FC236}">
                    <a16:creationId xmlns:a16="http://schemas.microsoft.com/office/drawing/2014/main" id="{48B1908F-A276-E1FC-842D-950AE248F16D}"/>
                  </a:ext>
                </a:extLst>
              </p:cNvPr>
              <p:cNvSpPr/>
              <p:nvPr>
                <p:custDataLst>
                  <p:tags r:id="rId5"/>
                </p:custDataLst>
              </p:nvPr>
            </p:nvSpPr>
            <p:spPr>
              <a:xfrm>
                <a:off x="8201026" y="3636773"/>
                <a:ext cx="931863"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rgbClr val="C8D85B"/>
              </a:solidFill>
              <a:ln w="12700" cap="flat" cmpd="sng" algn="ctr">
                <a:noFill/>
                <a:prstDash val="solid"/>
              </a:ln>
              <a:effectLst/>
            </p:spPr>
            <p:txBody>
              <a:bodyPr tIns="252000" bIns="108000" anchor="ctr">
                <a:normAutofit/>
              </a:bodyPr>
              <a:lstStyle/>
              <a:p>
                <a:r>
                  <a:rPr lang="zh-TW" altLang="en-US" sz="3600" dirty="0">
                    <a:latin typeface="微軟正黑體" panose="020B0604030504040204" pitchFamily="34" charset="-120"/>
                    <a:ea typeface="微軟正黑體" panose="020B0604030504040204" pitchFamily="34" charset="-120"/>
                  </a:rPr>
                  <a:t>依各校條件彈性運用，空間有限時，可規劃一個空間同時兼具多用途。</a:t>
                </a:r>
                <a:endParaRPr lang="zh-CN" altLang="en-US" sz="3600" dirty="0">
                  <a:latin typeface="微軟正黑體" panose="020B0604030504040204" pitchFamily="34" charset="-120"/>
                  <a:ea typeface="微軟正黑體" panose="020B0604030504040204" pitchFamily="34" charset="-120"/>
                </a:endParaRPr>
              </a:p>
            </p:txBody>
          </p:sp>
        </p:grpSp>
        <p:grpSp>
          <p:nvGrpSpPr>
            <p:cNvPr id="24" name="组合 27">
              <a:extLst>
                <a:ext uri="{FF2B5EF4-FFF2-40B4-BE49-F238E27FC236}">
                  <a16:creationId xmlns:a16="http://schemas.microsoft.com/office/drawing/2014/main" id="{310582A0-C0A3-28CF-5A9A-64350E02B6FC}"/>
                </a:ext>
              </a:extLst>
            </p:cNvPr>
            <p:cNvGrpSpPr/>
            <p:nvPr/>
          </p:nvGrpSpPr>
          <p:grpSpPr>
            <a:xfrm>
              <a:off x="9325058" y="1683711"/>
              <a:ext cx="2133601" cy="3608283"/>
              <a:chOff x="8201026" y="3227389"/>
              <a:chExt cx="931863" cy="2522537"/>
            </a:xfrm>
          </p:grpSpPr>
          <p:sp>
            <p:nvSpPr>
              <p:cNvPr id="25" name="MH_Other_3">
                <a:extLst>
                  <a:ext uri="{FF2B5EF4-FFF2-40B4-BE49-F238E27FC236}">
                    <a16:creationId xmlns:a16="http://schemas.microsoft.com/office/drawing/2014/main" id="{2FA5AB0C-FCB2-92F2-4C39-74FA0F435AE0}"/>
                  </a:ext>
                </a:extLst>
              </p:cNvPr>
              <p:cNvSpPr/>
              <p:nvPr>
                <p:custDataLst>
                  <p:tags r:id="rId2"/>
                </p:custDataLst>
              </p:nvPr>
            </p:nvSpPr>
            <p:spPr>
              <a:xfrm>
                <a:off x="8201026"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zh-TW" altLang="en-US" sz="6000" b="1" kern="0" dirty="0">
                    <a:ln w="18415" cmpd="sng">
                      <a:noFill/>
                      <a:prstDash val="solid"/>
                    </a:ln>
                    <a:solidFill>
                      <a:srgbClr val="8FAADC"/>
                    </a:solidFill>
                    <a:effectLst>
                      <a:outerShdw dist="50800" dir="5400000" algn="t" rotWithShape="0">
                        <a:sysClr val="window" lastClr="FFFFFF"/>
                      </a:outerShdw>
                    </a:effectLst>
                    <a:latin typeface="微軟正黑體" panose="020B0604030504040204" pitchFamily="34" charset="-120"/>
                    <a:ea typeface="微軟正黑體" panose="020B0604030504040204" pitchFamily="34" charset="-120"/>
                    <a:cs typeface="Times New Roman" pitchFamily="18" charset="0"/>
                  </a:rPr>
                  <a:t>舒適</a:t>
                </a:r>
                <a:endParaRPr lang="zh-CN" altLang="en-US" sz="6000" b="1" kern="0" dirty="0">
                  <a:ln w="18415" cmpd="sng">
                    <a:noFill/>
                    <a:prstDash val="solid"/>
                  </a:ln>
                  <a:solidFill>
                    <a:srgbClr val="8FAADC"/>
                  </a:solidFill>
                  <a:effectLst>
                    <a:outerShdw dist="50800" dir="5400000" algn="t" rotWithShape="0">
                      <a:sysClr val="window" lastClr="FFFFFF"/>
                    </a:outerShdw>
                  </a:effectLst>
                  <a:latin typeface="微軟正黑體" panose="020B0604030504040204" pitchFamily="34" charset="-120"/>
                  <a:ea typeface="微軟正黑體" panose="020B0604030504040204" pitchFamily="34" charset="-120"/>
                  <a:cs typeface="Times New Roman" pitchFamily="18" charset="0"/>
                </a:endParaRPr>
              </a:p>
            </p:txBody>
          </p:sp>
          <p:sp>
            <p:nvSpPr>
              <p:cNvPr id="26" name="MH_SubTitle_6">
                <a:extLst>
                  <a:ext uri="{FF2B5EF4-FFF2-40B4-BE49-F238E27FC236}">
                    <a16:creationId xmlns:a16="http://schemas.microsoft.com/office/drawing/2014/main" id="{F86A013D-192E-529E-F50D-65DD32968B24}"/>
                  </a:ext>
                </a:extLst>
              </p:cNvPr>
              <p:cNvSpPr/>
              <p:nvPr>
                <p:custDataLst>
                  <p:tags r:id="rId3"/>
                </p:custDataLst>
              </p:nvPr>
            </p:nvSpPr>
            <p:spPr>
              <a:xfrm>
                <a:off x="8201026" y="3636773"/>
                <a:ext cx="931863"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chemeClr val="accent5">
                  <a:lumMod val="60000"/>
                  <a:lumOff val="40000"/>
                </a:schemeClr>
              </a:solidFill>
              <a:ln w="12700" cap="flat" cmpd="sng" algn="ctr">
                <a:noFill/>
                <a:prstDash val="solid"/>
              </a:ln>
              <a:effectLst/>
            </p:spPr>
            <p:txBody>
              <a:bodyPr tIns="252000" bIns="108000" anchor="ctr">
                <a:normAutofit/>
              </a:bodyPr>
              <a:lstStyle/>
              <a:p>
                <a:r>
                  <a:rPr lang="zh-TW" altLang="en-US" sz="3600" dirty="0">
                    <a:latin typeface="微軟正黑體" panose="020B0604030504040204" pitchFamily="34" charset="-120"/>
                    <a:ea typeface="微軟正黑體" panose="020B0604030504040204" pitchFamily="34" charset="-120"/>
                  </a:rPr>
                  <a:t>空間明亮通風、用桌巾</a:t>
                </a:r>
                <a:r>
                  <a:rPr lang="en-US" altLang="zh-TW" sz="3600" dirty="0">
                    <a:latin typeface="微軟正黑體" panose="020B0604030504040204" pitchFamily="34" charset="-120"/>
                    <a:ea typeface="微軟正黑體" panose="020B0604030504040204" pitchFamily="34" charset="-120"/>
                  </a:rPr>
                  <a:t>/</a:t>
                </a:r>
                <a:r>
                  <a:rPr lang="zh-TW" altLang="en-US" sz="3600" dirty="0">
                    <a:latin typeface="微軟正黑體" panose="020B0604030504040204" pitchFamily="34" charset="-120"/>
                    <a:ea typeface="微軟正黑體" panose="020B0604030504040204" pitchFamily="34" charset="-120"/>
                  </a:rPr>
                  <a:t>抱枕</a:t>
                </a:r>
                <a:r>
                  <a:rPr lang="en-US" altLang="zh-TW" sz="3600" dirty="0">
                    <a:latin typeface="微軟正黑體" panose="020B0604030504040204" pitchFamily="34" charset="-120"/>
                    <a:ea typeface="微軟正黑體" panose="020B0604030504040204" pitchFamily="34" charset="-120"/>
                  </a:rPr>
                  <a:t>/</a:t>
                </a:r>
                <a:r>
                  <a:rPr lang="zh-TW" altLang="en-US" sz="3600" dirty="0">
                    <a:latin typeface="微軟正黑體" panose="020B0604030504040204" pitchFamily="34" charset="-120"/>
                    <a:ea typeface="微軟正黑體" panose="020B0604030504040204" pitchFamily="34" charset="-120"/>
                  </a:rPr>
                  <a:t>盆栽營造溫馨放鬆的氣氛、物件收納整齊。</a:t>
                </a:r>
                <a:endParaRPr lang="zh-CN" altLang="en-US" sz="3600" dirty="0">
                  <a:latin typeface="微軟正黑體" panose="020B0604030504040204" pitchFamily="34" charset="-120"/>
                  <a:ea typeface="微軟正黑體" panose="020B0604030504040204" pitchFamily="34" charset="-120"/>
                </a:endParaRPr>
              </a:p>
            </p:txBody>
          </p:sp>
        </p:grpSp>
      </p:grpSp>
    </p:spTree>
    <p:extLst>
      <p:ext uri="{BB962C8B-B14F-4D97-AF65-F5344CB8AC3E}">
        <p14:creationId xmlns:p14="http://schemas.microsoft.com/office/powerpoint/2010/main" val="4213525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5631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10287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302661" y="9093479"/>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14</a:t>
            </a:r>
            <a:endParaRPr lang="en-US" sz="2000" spc="600" dirty="0">
              <a:solidFill>
                <a:srgbClr val="000000"/>
              </a:solidFill>
              <a:latin typeface="Inter"/>
            </a:endParaRPr>
          </a:p>
        </p:txBody>
      </p:sp>
      <p:sp>
        <p:nvSpPr>
          <p:cNvPr id="10" name="TextBox 10"/>
          <p:cNvSpPr txBox="1"/>
          <p:nvPr/>
        </p:nvSpPr>
        <p:spPr>
          <a:xfrm>
            <a:off x="1028700" y="9154963"/>
            <a:ext cx="35471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輔導空間規劃與設置</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4A517559-EB03-ADB2-BC18-B2B11CFBA0EE}"/>
              </a:ext>
            </a:extLst>
          </p:cNvPr>
          <p:cNvSpPr/>
          <p:nvPr>
            <p:custDataLst>
              <p:tags r:id="rId1"/>
            </p:custDataLst>
          </p:nvPr>
        </p:nvSpPr>
        <p:spPr>
          <a:xfrm>
            <a:off x="577333" y="1186893"/>
            <a:ext cx="5061468" cy="910325"/>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r>
              <a:rPr lang="zh-TW" altLang="en-US" sz="5400" b="1" dirty="0">
                <a:solidFill>
                  <a:schemeClr val="tx1"/>
                </a:solidFill>
                <a:latin typeface="微軟正黑體" panose="020B0604030504040204" pitchFamily="34" charset="-120"/>
                <a:ea typeface="微軟正黑體" panose="020B0604030504040204" pitchFamily="34" charset="-120"/>
              </a:rPr>
              <a:t>經費來源的規劃</a:t>
            </a:r>
            <a:endParaRPr lang="zh-CN" altLang="en-US" sz="5400" b="1" dirty="0">
              <a:solidFill>
                <a:schemeClr val="tx1"/>
              </a:solidFill>
              <a:latin typeface="微軟正黑體" panose="020B0604030504040204" pitchFamily="34" charset="-120"/>
              <a:ea typeface="微軟正黑體" panose="020B0604030504040204" pitchFamily="34" charset="-120"/>
            </a:endParaRPr>
          </a:p>
        </p:txBody>
      </p:sp>
      <p:sp>
        <p:nvSpPr>
          <p:cNvPr id="11" name="文字方塊 10">
            <a:extLst>
              <a:ext uri="{FF2B5EF4-FFF2-40B4-BE49-F238E27FC236}">
                <a16:creationId xmlns:a16="http://schemas.microsoft.com/office/drawing/2014/main" id="{78E02450-9BBE-8092-8063-2186600322BF}"/>
              </a:ext>
            </a:extLst>
          </p:cNvPr>
          <p:cNvSpPr txBox="1"/>
          <p:nvPr/>
        </p:nvSpPr>
        <p:spPr>
          <a:xfrm>
            <a:off x="10820400" y="9791701"/>
            <a:ext cx="6928413" cy="338554"/>
          </a:xfrm>
          <a:prstGeom prst="rect">
            <a:avLst/>
          </a:prstGeom>
          <a:no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資料來源：國小學校輔導工作手冊第二版、國中學校輔導工作手冊第二版</a:t>
            </a:r>
            <a:endParaRPr lang="zh-TW" altLang="en-US" sz="1600" dirty="0"/>
          </a:p>
        </p:txBody>
      </p:sp>
      <p:grpSp>
        <p:nvGrpSpPr>
          <p:cNvPr id="5" name="群組 4">
            <a:extLst>
              <a:ext uri="{FF2B5EF4-FFF2-40B4-BE49-F238E27FC236}">
                <a16:creationId xmlns:a16="http://schemas.microsoft.com/office/drawing/2014/main" id="{83623381-CF6F-4B2A-652A-CD29AC38B6C8}"/>
              </a:ext>
            </a:extLst>
          </p:cNvPr>
          <p:cNvGrpSpPr/>
          <p:nvPr/>
        </p:nvGrpSpPr>
        <p:grpSpPr>
          <a:xfrm>
            <a:off x="5334000" y="2612316"/>
            <a:ext cx="8686799" cy="6645984"/>
            <a:chOff x="5333118" y="1628934"/>
            <a:chExt cx="5161103" cy="3440458"/>
          </a:xfrm>
        </p:grpSpPr>
        <p:grpSp>
          <p:nvGrpSpPr>
            <p:cNvPr id="6" name="组合 37">
              <a:extLst>
                <a:ext uri="{FF2B5EF4-FFF2-40B4-BE49-F238E27FC236}">
                  <a16:creationId xmlns:a16="http://schemas.microsoft.com/office/drawing/2014/main" id="{4FAECFC2-C21B-239D-053B-673B5F7FB01A}"/>
                </a:ext>
              </a:extLst>
            </p:cNvPr>
            <p:cNvGrpSpPr/>
            <p:nvPr/>
          </p:nvGrpSpPr>
          <p:grpSpPr>
            <a:xfrm>
              <a:off x="5333118" y="1628934"/>
              <a:ext cx="5161103" cy="2512941"/>
              <a:chOff x="3468686" y="1938106"/>
              <a:chExt cx="4060069" cy="2115275"/>
            </a:xfrm>
          </p:grpSpPr>
          <p:sp>
            <p:nvSpPr>
              <p:cNvPr id="28" name="MH_Other_4">
                <a:extLst>
                  <a:ext uri="{FF2B5EF4-FFF2-40B4-BE49-F238E27FC236}">
                    <a16:creationId xmlns:a16="http://schemas.microsoft.com/office/drawing/2014/main" id="{D88D6DB7-F80C-C087-5CDE-6D0E11F8021C}"/>
                  </a:ext>
                </a:extLst>
              </p:cNvPr>
              <p:cNvSpPr/>
              <p:nvPr>
                <p:custDataLst>
                  <p:tags r:id="rId4"/>
                </p:custDataLst>
              </p:nvPr>
            </p:nvSpPr>
            <p:spPr>
              <a:xfrm flipH="1">
                <a:off x="3656256" y="1938106"/>
                <a:ext cx="523875" cy="387102"/>
              </a:xfrm>
              <a:prstGeom prst="wedgeEllipseCallout">
                <a:avLst>
                  <a:gd name="adj1" fmla="val -27061"/>
                  <a:gd name="adj2" fmla="val 71627"/>
                </a:avLst>
              </a:prstGeom>
              <a:solidFill>
                <a:srgbClr val="F29A5B"/>
              </a:solidFill>
              <a:ln w="25400" cap="flat" cmpd="sng" algn="ctr">
                <a:noFill/>
                <a:prstDash val="solid"/>
              </a:ln>
              <a:effectLst/>
            </p:spPr>
            <p:txBody>
              <a:bodyPr lIns="0" rIns="0" bIns="0" anchor="ctr"/>
              <a:lstStyle/>
              <a:p>
                <a:pPr algn="ctr">
                  <a:lnSpc>
                    <a:spcPct val="80000"/>
                  </a:lnSpc>
                  <a:defRPr/>
                </a:pPr>
                <a:r>
                  <a:rPr lang="en-US" sz="5400" b="1" kern="0" dirty="0">
                    <a:ln w="18415" cmpd="sng">
                      <a:noFill/>
                      <a:prstDash val="solid"/>
                    </a:ln>
                    <a:solidFill>
                      <a:srgbClr val="FFFFFF"/>
                    </a:solidFill>
                    <a:latin typeface="Arial Black" panose="020B0A04020102020204" pitchFamily="34" charset="0"/>
                    <a:ea typeface="微軟正黑體" panose="020B0604030504040204" pitchFamily="34" charset="-120"/>
                    <a:cs typeface="Times New Roman" pitchFamily="18" charset="0"/>
                  </a:rPr>
                  <a:t>1</a:t>
                </a:r>
              </a:p>
            </p:txBody>
          </p:sp>
          <p:sp>
            <p:nvSpPr>
              <p:cNvPr id="29" name="MH_Other_5">
                <a:extLst>
                  <a:ext uri="{FF2B5EF4-FFF2-40B4-BE49-F238E27FC236}">
                    <a16:creationId xmlns:a16="http://schemas.microsoft.com/office/drawing/2014/main" id="{BCEE8E74-E8D2-573F-1425-50AB54C2B040}"/>
                  </a:ext>
                </a:extLst>
              </p:cNvPr>
              <p:cNvSpPr/>
              <p:nvPr>
                <p:custDataLst>
                  <p:tags r:id="rId5"/>
                </p:custDataLst>
              </p:nvPr>
            </p:nvSpPr>
            <p:spPr>
              <a:xfrm>
                <a:off x="7004880" y="2488438"/>
                <a:ext cx="523875" cy="387219"/>
              </a:xfrm>
              <a:prstGeom prst="wedgeEllipseCallout">
                <a:avLst>
                  <a:gd name="adj1" fmla="val -27061"/>
                  <a:gd name="adj2" fmla="val 71627"/>
                </a:avLst>
              </a:prstGeom>
              <a:solidFill>
                <a:srgbClr val="A5C0A4"/>
              </a:solidFill>
              <a:ln w="25400" cap="flat" cmpd="sng" algn="ctr">
                <a:noFill/>
                <a:prstDash val="solid"/>
              </a:ln>
              <a:effectLst/>
            </p:spPr>
            <p:txBody>
              <a:bodyPr lIns="0" rIns="0" bIns="0" anchor="ctr"/>
              <a:lstStyle/>
              <a:p>
                <a:pPr algn="ctr">
                  <a:lnSpc>
                    <a:spcPct val="80000"/>
                  </a:lnSpc>
                  <a:defRPr/>
                </a:pPr>
                <a:r>
                  <a:rPr lang="en-US" sz="5400" b="1" kern="0" dirty="0">
                    <a:ln w="18415" cmpd="sng">
                      <a:noFill/>
                      <a:prstDash val="solid"/>
                    </a:ln>
                    <a:solidFill>
                      <a:srgbClr val="FFFFFF"/>
                    </a:solidFill>
                    <a:latin typeface="Arial Black" panose="020B0A04020102020204" pitchFamily="34" charset="0"/>
                    <a:ea typeface="微軟正黑體" panose="020B0604030504040204" pitchFamily="34" charset="-120"/>
                    <a:cs typeface="Times New Roman" pitchFamily="18" charset="0"/>
                  </a:rPr>
                  <a:t>2</a:t>
                </a:r>
              </a:p>
            </p:txBody>
          </p:sp>
          <p:sp>
            <p:nvSpPr>
              <p:cNvPr id="30" name="MH_Other_6">
                <a:extLst>
                  <a:ext uri="{FF2B5EF4-FFF2-40B4-BE49-F238E27FC236}">
                    <a16:creationId xmlns:a16="http://schemas.microsoft.com/office/drawing/2014/main" id="{7A6638A8-DA5F-5CB8-92B6-54F786C9A536}"/>
                  </a:ext>
                </a:extLst>
              </p:cNvPr>
              <p:cNvSpPr/>
              <p:nvPr>
                <p:custDataLst>
                  <p:tags r:id="rId6"/>
                </p:custDataLst>
              </p:nvPr>
            </p:nvSpPr>
            <p:spPr>
              <a:xfrm flipH="1">
                <a:off x="3468686" y="3489505"/>
                <a:ext cx="523875" cy="357187"/>
              </a:xfrm>
              <a:prstGeom prst="wedgeEllipseCallout">
                <a:avLst>
                  <a:gd name="adj1" fmla="val -27061"/>
                  <a:gd name="adj2" fmla="val 71627"/>
                </a:avLst>
              </a:prstGeom>
              <a:solidFill>
                <a:srgbClr val="B09277"/>
              </a:solidFill>
              <a:ln w="25400" cap="flat" cmpd="sng" algn="ctr">
                <a:noFill/>
                <a:prstDash val="solid"/>
              </a:ln>
              <a:effectLst/>
            </p:spPr>
            <p:txBody>
              <a:bodyPr lIns="0" rIns="0" anchor="ctr"/>
              <a:lstStyle/>
              <a:p>
                <a:pPr algn="ctr">
                  <a:defRPr/>
                </a:pPr>
                <a:r>
                  <a:rPr lang="en-US" sz="5400" b="1" kern="0" dirty="0">
                    <a:ln w="18415" cmpd="sng">
                      <a:noFill/>
                      <a:prstDash val="solid"/>
                    </a:ln>
                    <a:solidFill>
                      <a:srgbClr val="FFFFFF"/>
                    </a:solidFill>
                    <a:latin typeface="Arial Black" panose="020B0A04020102020204" pitchFamily="34" charset="0"/>
                    <a:ea typeface="微軟正黑體" panose="020B0604030504040204" pitchFamily="34" charset="-120"/>
                    <a:cs typeface="Times New Roman" pitchFamily="18" charset="0"/>
                  </a:rPr>
                  <a:t>3</a:t>
                </a:r>
              </a:p>
            </p:txBody>
          </p:sp>
          <p:sp>
            <p:nvSpPr>
              <p:cNvPr id="31" name="MH_SubTitle_2">
                <a:extLst>
                  <a:ext uri="{FF2B5EF4-FFF2-40B4-BE49-F238E27FC236}">
                    <a16:creationId xmlns:a16="http://schemas.microsoft.com/office/drawing/2014/main" id="{F1EE5790-C334-EB68-A9CF-7089DF810F75}"/>
                  </a:ext>
                </a:extLst>
              </p:cNvPr>
              <p:cNvSpPr txBox="1">
                <a:spLocks noChangeArrowheads="1"/>
              </p:cNvSpPr>
              <p:nvPr>
                <p:custDataLst>
                  <p:tags r:id="rId7"/>
                </p:custDataLst>
              </p:nvPr>
            </p:nvSpPr>
            <p:spPr bwMode="auto">
              <a:xfrm flipH="1">
                <a:off x="4648907" y="2766047"/>
                <a:ext cx="2617911"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pPr>
                <a:r>
                  <a:rPr lang="zh-TW" altLang="en-US" sz="4800" b="1" dirty="0">
                    <a:solidFill>
                      <a:srgbClr val="A5C0A4"/>
                    </a:solidFill>
                    <a:latin typeface="微軟正黑體" panose="020B0604030504040204" pitchFamily="34" charset="-120"/>
                    <a:ea typeface="微軟正黑體" panose="020B0604030504040204" pitchFamily="34" charset="-120"/>
                    <a:cs typeface="Times New Roman" panose="02020603050405020304" pitchFamily="18" charset="0"/>
                  </a:rPr>
                  <a:t>公部門計畫申請</a:t>
                </a:r>
                <a:endParaRPr lang="en-US" altLang="zh-CN" sz="4800" b="1" dirty="0">
                  <a:solidFill>
                    <a:srgbClr val="A5C0A4"/>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32" name="MH_SubTitle_3">
                <a:extLst>
                  <a:ext uri="{FF2B5EF4-FFF2-40B4-BE49-F238E27FC236}">
                    <a16:creationId xmlns:a16="http://schemas.microsoft.com/office/drawing/2014/main" id="{6A134F00-A6BD-66DD-2E4D-B3E528327317}"/>
                  </a:ext>
                </a:extLst>
              </p:cNvPr>
              <p:cNvSpPr txBox="1">
                <a:spLocks noChangeArrowheads="1"/>
              </p:cNvSpPr>
              <p:nvPr>
                <p:custDataLst>
                  <p:tags r:id="rId8"/>
                </p:custDataLst>
              </p:nvPr>
            </p:nvSpPr>
            <p:spPr bwMode="auto">
              <a:xfrm flipH="1">
                <a:off x="3835610" y="3635868"/>
                <a:ext cx="2617911"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pPr>
                <a:r>
                  <a:rPr lang="zh-TW" altLang="en-US" sz="4800" b="1" dirty="0">
                    <a:solidFill>
                      <a:srgbClr val="B09277"/>
                    </a:solidFill>
                    <a:latin typeface="微軟正黑體" panose="020B0604030504040204" pitchFamily="34" charset="-120"/>
                    <a:ea typeface="微軟正黑體" panose="020B0604030504040204" pitchFamily="34" charset="-120"/>
                    <a:cs typeface="Times New Roman" panose="02020603050405020304" pitchFamily="18" charset="0"/>
                  </a:rPr>
                  <a:t>外單位經費的申請</a:t>
                </a:r>
                <a:endParaRPr lang="en-US" altLang="zh-CN" sz="4800" b="1" dirty="0">
                  <a:solidFill>
                    <a:srgbClr val="B09277"/>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33" name="MH_SubTitle_1">
                <a:extLst>
                  <a:ext uri="{FF2B5EF4-FFF2-40B4-BE49-F238E27FC236}">
                    <a16:creationId xmlns:a16="http://schemas.microsoft.com/office/drawing/2014/main" id="{81A754D4-DEB5-7C5F-0AEC-D4D94EECE6B5}"/>
                  </a:ext>
                </a:extLst>
              </p:cNvPr>
              <p:cNvSpPr txBox="1">
                <a:spLocks noChangeArrowheads="1"/>
              </p:cNvSpPr>
              <p:nvPr>
                <p:custDataLst>
                  <p:tags r:id="rId9"/>
                </p:custDataLst>
              </p:nvPr>
            </p:nvSpPr>
            <p:spPr bwMode="auto">
              <a:xfrm flipH="1">
                <a:off x="3899348" y="2070924"/>
                <a:ext cx="2838237"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pPr>
                <a:r>
                  <a:rPr lang="zh-TW" altLang="en-US" sz="4800" b="1" dirty="0">
                    <a:solidFill>
                      <a:srgbClr val="F29A5B"/>
                    </a:solidFill>
                    <a:latin typeface="微軟正黑體" panose="020B0604030504040204" pitchFamily="34" charset="-120"/>
                    <a:ea typeface="微軟正黑體" panose="020B0604030504040204" pitchFamily="34" charset="-120"/>
                    <a:cs typeface="Times New Roman" panose="02020603050405020304" pitchFamily="18" charset="0"/>
                  </a:rPr>
                  <a:t>編入學校年度預算</a:t>
                </a:r>
                <a:endParaRPr lang="en-US" altLang="zh-CN" sz="4800" b="1" dirty="0">
                  <a:solidFill>
                    <a:srgbClr val="F29A5B"/>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grpSp>
        <p:sp>
          <p:nvSpPr>
            <p:cNvPr id="7" name="MH_Other_5">
              <a:extLst>
                <a:ext uri="{FF2B5EF4-FFF2-40B4-BE49-F238E27FC236}">
                  <a16:creationId xmlns:a16="http://schemas.microsoft.com/office/drawing/2014/main" id="{C9B0138A-8BBB-1952-72A9-7C12FE68D642}"/>
                </a:ext>
              </a:extLst>
            </p:cNvPr>
            <p:cNvSpPr/>
            <p:nvPr>
              <p:custDataLst>
                <p:tags r:id="rId2"/>
              </p:custDataLst>
            </p:nvPr>
          </p:nvSpPr>
          <p:spPr>
            <a:xfrm>
              <a:off x="9127259" y="4193833"/>
              <a:ext cx="665943" cy="461564"/>
            </a:xfrm>
            <a:prstGeom prst="wedgeEllipseCallout">
              <a:avLst>
                <a:gd name="adj1" fmla="val -27061"/>
                <a:gd name="adj2" fmla="val 71627"/>
              </a:avLst>
            </a:prstGeom>
            <a:solidFill>
              <a:schemeClr val="accent5">
                <a:lumMod val="60000"/>
                <a:lumOff val="40000"/>
              </a:schemeClr>
            </a:solidFill>
            <a:ln w="25400" cap="flat" cmpd="sng" algn="ctr">
              <a:noFill/>
              <a:prstDash val="solid"/>
            </a:ln>
            <a:effectLst/>
          </p:spPr>
          <p:txBody>
            <a:bodyPr lIns="0" rIns="0" bIns="0" anchor="ctr"/>
            <a:lstStyle/>
            <a:p>
              <a:pPr algn="ctr">
                <a:lnSpc>
                  <a:spcPct val="80000"/>
                </a:lnSpc>
                <a:defRPr/>
              </a:pPr>
              <a:r>
                <a:rPr lang="en-US" altLang="zh-TW" sz="5400" b="1" kern="0" dirty="0">
                  <a:ln w="18415" cmpd="sng">
                    <a:noFill/>
                    <a:prstDash val="solid"/>
                  </a:ln>
                  <a:solidFill>
                    <a:srgbClr val="FFFFFF"/>
                  </a:solidFill>
                  <a:latin typeface="Arial Black" panose="020B0A04020102020204" pitchFamily="34" charset="0"/>
                  <a:ea typeface="STCaiyun" panose="02010800040101010101" pitchFamily="2" charset="-122"/>
                  <a:cs typeface="Times New Roman" pitchFamily="18" charset="0"/>
                </a:rPr>
                <a:t>4</a:t>
              </a:r>
              <a:endParaRPr lang="en-US" sz="5400" b="1" kern="0" dirty="0">
                <a:ln w="18415" cmpd="sng">
                  <a:noFill/>
                  <a:prstDash val="solid"/>
                </a:ln>
                <a:solidFill>
                  <a:srgbClr val="FFFFFF"/>
                </a:solidFill>
                <a:latin typeface="Arial Black" panose="020B0A04020102020204" pitchFamily="34" charset="0"/>
                <a:ea typeface="STCaiyun" panose="02010800040101010101" pitchFamily="2" charset="-122"/>
                <a:cs typeface="Times New Roman" pitchFamily="18" charset="0"/>
              </a:endParaRPr>
            </a:p>
          </p:txBody>
        </p:sp>
        <p:sp>
          <p:nvSpPr>
            <p:cNvPr id="8" name="MH_SubTitle_3">
              <a:extLst>
                <a:ext uri="{FF2B5EF4-FFF2-40B4-BE49-F238E27FC236}">
                  <a16:creationId xmlns:a16="http://schemas.microsoft.com/office/drawing/2014/main" id="{7FC7D0E8-B02D-5E50-966D-7C17A464BE3B}"/>
                </a:ext>
              </a:extLst>
            </p:cNvPr>
            <p:cNvSpPr txBox="1">
              <a:spLocks noChangeArrowheads="1"/>
            </p:cNvSpPr>
            <p:nvPr>
              <p:custDataLst>
                <p:tags r:id="rId3"/>
              </p:custDataLst>
            </p:nvPr>
          </p:nvSpPr>
          <p:spPr bwMode="auto">
            <a:xfrm flipH="1">
              <a:off x="6202773" y="4573388"/>
              <a:ext cx="3327852" cy="496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pPr>
              <a:r>
                <a:rPr lang="zh-TW" altLang="en-US" sz="4800" b="1" dirty="0">
                  <a:solidFill>
                    <a:srgbClr val="8FAADC"/>
                  </a:solidFill>
                  <a:latin typeface="微軟正黑體" panose="020B0604030504040204" pitchFamily="34" charset="-120"/>
                  <a:ea typeface="微軟正黑體" panose="020B0604030504040204" pitchFamily="34" charset="-120"/>
                  <a:cs typeface="Times New Roman" panose="02020603050405020304" pitchFamily="18" charset="0"/>
                </a:rPr>
                <a:t>運用家長會資源</a:t>
              </a:r>
              <a:endParaRPr lang="en-US" altLang="zh-CN" sz="4800" b="1" dirty="0">
                <a:solidFill>
                  <a:srgbClr val="8FAADC"/>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grpSp>
    </p:spTree>
    <p:extLst>
      <p:ext uri="{BB962C8B-B14F-4D97-AF65-F5344CB8AC3E}">
        <p14:creationId xmlns:p14="http://schemas.microsoft.com/office/powerpoint/2010/main" val="1975596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23925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10287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8660242"/>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15</a:t>
            </a:r>
            <a:endParaRPr lang="en-US" sz="2000" spc="600" dirty="0">
              <a:solidFill>
                <a:srgbClr val="000000"/>
              </a:solidFill>
              <a:latin typeface="Inter"/>
            </a:endParaRPr>
          </a:p>
        </p:txBody>
      </p:sp>
      <p:grpSp>
        <p:nvGrpSpPr>
          <p:cNvPr id="5" name="Group 5"/>
          <p:cNvGrpSpPr/>
          <p:nvPr/>
        </p:nvGrpSpPr>
        <p:grpSpPr>
          <a:xfrm>
            <a:off x="1028700" y="1444588"/>
            <a:ext cx="3086100" cy="3086100"/>
            <a:chOff x="0" y="0"/>
            <a:chExt cx="812800" cy="812800"/>
          </a:xfrm>
        </p:grpSpPr>
        <p:sp>
          <p:nvSpPr>
            <p:cNvPr id="6" name="Freeform 6"/>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F4EFED"/>
            </a:solidFill>
          </p:spPr>
        </p:sp>
        <p:sp>
          <p:nvSpPr>
            <p:cNvPr id="7" name="TextBox 7"/>
            <p:cNvSpPr txBox="1"/>
            <p:nvPr/>
          </p:nvSpPr>
          <p:spPr>
            <a:xfrm>
              <a:off x="76200" y="38100"/>
              <a:ext cx="660400" cy="698500"/>
            </a:xfrm>
            <a:prstGeom prst="rect">
              <a:avLst/>
            </a:prstGeom>
          </p:spPr>
          <p:txBody>
            <a:bodyPr lIns="50800" tIns="50800" rIns="50800" bIns="50800" rtlCol="0" anchor="ctr"/>
            <a:lstStyle/>
            <a:p>
              <a:pPr algn="ctr">
                <a:lnSpc>
                  <a:spcPts val="2800"/>
                </a:lnSpc>
              </a:pPr>
              <a:endParaRPr/>
            </a:p>
          </p:txBody>
        </p:sp>
      </p:grpSp>
      <p:sp>
        <p:nvSpPr>
          <p:cNvPr id="8" name="TextBox 8"/>
          <p:cNvSpPr txBox="1"/>
          <p:nvPr/>
        </p:nvSpPr>
        <p:spPr>
          <a:xfrm>
            <a:off x="1356900" y="2708309"/>
            <a:ext cx="14878050" cy="1231106"/>
          </a:xfrm>
          <a:prstGeom prst="rect">
            <a:avLst/>
          </a:prstGeom>
        </p:spPr>
        <p:txBody>
          <a:bodyPr wrap="square" lIns="0" tIns="0" rIns="0" bIns="0" rtlCol="0" anchor="t">
            <a:spAutoFit/>
          </a:bodyPr>
          <a:lstStyle/>
          <a:p>
            <a:pPr algn="ctr"/>
            <a:r>
              <a:rPr lang="en-US" altLang="zh-TW" sz="8000" b="1" dirty="0">
                <a:solidFill>
                  <a:schemeClr val="tx1">
                    <a:lumMod val="65000"/>
                    <a:lumOff val="35000"/>
                  </a:schemeClr>
                </a:solidFill>
                <a:latin typeface="微軟正黑體" panose="020B0604030504040204" pitchFamily="34" charset="-120"/>
                <a:ea typeface="微軟正黑體" panose="020B0604030504040204" pitchFamily="34" charset="-120"/>
              </a:rPr>
              <a:t>03</a:t>
            </a:r>
            <a:r>
              <a:rPr lang="zh-TW" altLang="en-US" sz="8000" b="1" dirty="0">
                <a:solidFill>
                  <a:schemeClr val="tx1">
                    <a:lumMod val="65000"/>
                    <a:lumOff val="35000"/>
                  </a:schemeClr>
                </a:solidFill>
                <a:latin typeface="微軟正黑體" panose="020B0604030504040204" pitchFamily="34" charset="-120"/>
                <a:ea typeface="微軟正黑體" panose="020B0604030504040204" pitchFamily="34" charset="-120"/>
              </a:rPr>
              <a:t>個案管理與介入性輔導工作</a:t>
            </a:r>
            <a:endParaRPr lang="zh-CN" altLang="en-US" sz="8000" b="1"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7000193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9441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5715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316657" y="9538258"/>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16</a:t>
            </a:r>
            <a:endParaRPr lang="en-US" sz="2000" spc="600" dirty="0">
              <a:solidFill>
                <a:srgbClr val="000000"/>
              </a:solidFill>
              <a:latin typeface="Inter"/>
            </a:endParaRPr>
          </a:p>
        </p:txBody>
      </p:sp>
      <p:sp>
        <p:nvSpPr>
          <p:cNvPr id="10" name="TextBox 10"/>
          <p:cNvSpPr txBox="1"/>
          <p:nvPr/>
        </p:nvSpPr>
        <p:spPr>
          <a:xfrm>
            <a:off x="1038031" y="9508827"/>
            <a:ext cx="49187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個案管理與介入性輔導工作</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D3EA9D14-9009-72A9-509F-E471CCAC5914}"/>
              </a:ext>
            </a:extLst>
          </p:cNvPr>
          <p:cNvSpPr/>
          <p:nvPr>
            <p:custDataLst>
              <p:tags r:id="rId1"/>
            </p:custDataLst>
          </p:nvPr>
        </p:nvSpPr>
        <p:spPr>
          <a:xfrm>
            <a:off x="762000" y="830132"/>
            <a:ext cx="3642646" cy="923246"/>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TW" altLang="en-US" sz="5400" b="1" dirty="0">
                <a:solidFill>
                  <a:schemeClr val="tx1"/>
                </a:solidFill>
                <a:latin typeface="微軟正黑體" panose="020B0604030504040204" pitchFamily="34" charset="-120"/>
                <a:ea typeface="微軟正黑體" panose="020B0604030504040204" pitchFamily="34" charset="-120"/>
              </a:rPr>
              <a:t>個案管理</a:t>
            </a:r>
            <a:endParaRPr lang="en-US" sz="5400" b="1" dirty="0">
              <a:solidFill>
                <a:schemeClr val="tx1"/>
              </a:solidFill>
              <a:ea typeface="微软雅黑" panose="020B0503020204020204" pitchFamily="34" charset="-122"/>
            </a:endParaRPr>
          </a:p>
        </p:txBody>
      </p:sp>
      <p:sp>
        <p:nvSpPr>
          <p:cNvPr id="11" name="MH_Text_1">
            <a:extLst>
              <a:ext uri="{FF2B5EF4-FFF2-40B4-BE49-F238E27FC236}">
                <a16:creationId xmlns:a16="http://schemas.microsoft.com/office/drawing/2014/main" id="{7F18847F-548C-451E-45BB-A1E7807C3F33}"/>
              </a:ext>
            </a:extLst>
          </p:cNvPr>
          <p:cNvSpPr txBox="1">
            <a:spLocks noChangeArrowheads="1"/>
          </p:cNvSpPr>
          <p:nvPr>
            <p:custDataLst>
              <p:tags r:id="rId2"/>
            </p:custDataLst>
          </p:nvPr>
        </p:nvSpPr>
        <p:spPr bwMode="auto">
          <a:xfrm>
            <a:off x="1295400" y="1785000"/>
            <a:ext cx="16230599" cy="377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342900" indent="-342900">
              <a:lnSpc>
                <a:spcPct val="120000"/>
              </a:lnSpc>
              <a:buFont typeface="Arial" panose="020B0604020202020204" pitchFamily="34" charset="0"/>
              <a:buChar char="•"/>
            </a:pPr>
            <a:r>
              <a:rPr lang="zh-TW" altLang="en-US" sz="4000" dirty="0">
                <a:latin typeface="微軟正黑體" panose="020B0604030504040204" pitchFamily="34" charset="-120"/>
                <a:ea typeface="微軟正黑體" panose="020B0604030504040204" pitchFamily="34" charset="-120"/>
              </a:rPr>
              <a:t>不僅是將蒐集到的個案資訊予以建檔，更重要的功能是幫助輔導室掌握與了解學生的問題與需求，提供合適的輔導計畫，並可透過行政運作，適時引進及管理輔導資源。</a:t>
            </a:r>
            <a:endParaRPr lang="en-US" altLang="zh-TW" sz="4000" dirty="0">
              <a:latin typeface="微軟正黑體" panose="020B0604030504040204" pitchFamily="34" charset="-120"/>
              <a:ea typeface="微軟正黑體" panose="020B0604030504040204" pitchFamily="34" charset="-120"/>
            </a:endParaRPr>
          </a:p>
          <a:p>
            <a:pPr marL="342900" indent="-342900">
              <a:lnSpc>
                <a:spcPct val="129000"/>
              </a:lnSpc>
              <a:buFont typeface="Arial" panose="020B0604020202020204" pitchFamily="34" charset="0"/>
              <a:buChar char="•"/>
            </a:pPr>
            <a:r>
              <a:rPr lang="zh-TW" altLang="en-US" sz="4000" dirty="0">
                <a:latin typeface="微軟正黑體" panose="020B0604030504040204" pitchFamily="34" charset="-120"/>
                <a:ea typeface="微軟正黑體" panose="020B0604030504040204" pitchFamily="34" charset="-120"/>
              </a:rPr>
              <a:t>學校的個案管理包括：</a:t>
            </a:r>
            <a:endParaRPr lang="zh-CN" altLang="en-US" sz="4000" dirty="0">
              <a:latin typeface="微軟正黑體" panose="020B0604030504040204" pitchFamily="34" charset="-120"/>
              <a:ea typeface="微軟正黑體" panose="020B0604030504040204" pitchFamily="34" charset="-120"/>
            </a:endParaRPr>
          </a:p>
        </p:txBody>
      </p:sp>
      <p:graphicFrame>
        <p:nvGraphicFramePr>
          <p:cNvPr id="12" name="表格 3">
            <a:extLst>
              <a:ext uri="{FF2B5EF4-FFF2-40B4-BE49-F238E27FC236}">
                <a16:creationId xmlns:a16="http://schemas.microsoft.com/office/drawing/2014/main" id="{B7730491-D504-292C-2EF2-2836FA842D90}"/>
              </a:ext>
            </a:extLst>
          </p:cNvPr>
          <p:cNvGraphicFramePr>
            <a:graphicFrameLocks noGrp="1"/>
          </p:cNvGraphicFramePr>
          <p:nvPr>
            <p:extLst>
              <p:ext uri="{D42A27DB-BD31-4B8C-83A1-F6EECF244321}">
                <p14:modId xmlns:p14="http://schemas.microsoft.com/office/powerpoint/2010/main" val="3375068462"/>
              </p:ext>
            </p:extLst>
          </p:nvPr>
        </p:nvGraphicFramePr>
        <p:xfrm>
          <a:off x="1542661" y="4701063"/>
          <a:ext cx="16230599" cy="4645262"/>
        </p:xfrm>
        <a:graphic>
          <a:graphicData uri="http://schemas.openxmlformats.org/drawingml/2006/table">
            <a:tbl>
              <a:tblPr firstRow="1" bandRow="1">
                <a:tableStyleId>{7DF18680-E054-41AD-8BC1-D1AEF772440D}</a:tableStyleId>
              </a:tblPr>
              <a:tblGrid>
                <a:gridCol w="8134739">
                  <a:extLst>
                    <a:ext uri="{9D8B030D-6E8A-4147-A177-3AD203B41FA5}">
                      <a16:colId xmlns:a16="http://schemas.microsoft.com/office/drawing/2014/main" val="913526274"/>
                    </a:ext>
                  </a:extLst>
                </a:gridCol>
                <a:gridCol w="8095860">
                  <a:extLst>
                    <a:ext uri="{9D8B030D-6E8A-4147-A177-3AD203B41FA5}">
                      <a16:colId xmlns:a16="http://schemas.microsoft.com/office/drawing/2014/main" val="1051750891"/>
                    </a:ext>
                  </a:extLst>
                </a:gridCol>
              </a:tblGrid>
              <a:tr h="965300">
                <a:tc>
                  <a:txBody>
                    <a:bodyPr/>
                    <a:lstStyle/>
                    <a:p>
                      <a:pPr algn="ctr"/>
                      <a:r>
                        <a:rPr lang="zh-TW" altLang="en-US" sz="3600" dirty="0">
                          <a:latin typeface="微軟正黑體" panose="020B0604030504040204" pitchFamily="34" charset="-120"/>
                          <a:ea typeface="微軟正黑體" panose="020B0604030504040204" pitchFamily="34" charset="-120"/>
                        </a:rPr>
                        <a:t>學校層級的個案管理</a:t>
                      </a:r>
                      <a:endParaRPr lang="en-US" altLang="zh-TW" sz="3600" dirty="0">
                        <a:latin typeface="微軟正黑體" panose="020B0604030504040204" pitchFamily="34" charset="-120"/>
                        <a:ea typeface="微軟正黑體" panose="020B0604030504040204" pitchFamily="34" charset="-120"/>
                      </a:endParaRPr>
                    </a:p>
                  </a:txBody>
                  <a:tcPr marT="45721" marB="45721" anchor="ctr"/>
                </a:tc>
                <a:tc>
                  <a:txBody>
                    <a:bodyPr/>
                    <a:lstStyle/>
                    <a:p>
                      <a:pPr algn="ctr"/>
                      <a:r>
                        <a:rPr lang="zh-TW" altLang="en-US" sz="3600" dirty="0">
                          <a:latin typeface="微軟正黑體" panose="020B0604030504040204" pitchFamily="34" charset="-120"/>
                          <a:ea typeface="微軟正黑體" panose="020B0604030504040204" pitchFamily="34" charset="-120"/>
                        </a:rPr>
                        <a:t>輔導教師的個案管理</a:t>
                      </a:r>
                    </a:p>
                  </a:txBody>
                  <a:tcPr marT="45721" marB="45721" anchor="ctr"/>
                </a:tc>
                <a:extLst>
                  <a:ext uri="{0D108BD9-81ED-4DB2-BD59-A6C34878D82A}">
                    <a16:rowId xmlns:a16="http://schemas.microsoft.com/office/drawing/2014/main" val="1972290565"/>
                  </a:ext>
                </a:extLst>
              </a:tr>
              <a:tr h="3679962">
                <a:tc>
                  <a:txBody>
                    <a:bodyPr/>
                    <a:lstStyle/>
                    <a:p>
                      <a:pPr>
                        <a:lnSpc>
                          <a:spcPts val="3800"/>
                        </a:lnSpc>
                      </a:pPr>
                      <a:r>
                        <a:rPr lang="zh-TW" altLang="en-US" sz="3000" dirty="0">
                          <a:solidFill>
                            <a:srgbClr val="FF0000"/>
                          </a:solidFill>
                          <a:latin typeface="微軟正黑體" panose="020B0604030504040204" pitchFamily="34" charset="-120"/>
                          <a:ea typeface="微軟正黑體" panose="020B0604030504040204" pitchFamily="34" charset="-120"/>
                        </a:rPr>
                        <a:t>行政</a:t>
                      </a:r>
                      <a:r>
                        <a:rPr lang="zh-TW" altLang="en-US" sz="3000" dirty="0">
                          <a:latin typeface="微軟正黑體" panose="020B0604030504040204" pitchFamily="34" charset="-120"/>
                          <a:ea typeface="微軟正黑體" panose="020B0604030504040204" pitchFamily="34" charset="-120"/>
                        </a:rPr>
                        <a:t>管理，通常由輔導組長或業務承辦人主責</a:t>
                      </a:r>
                      <a:r>
                        <a:rPr lang="en-US" altLang="zh-TW" sz="3000" dirty="0">
                          <a:latin typeface="微軟正黑體" panose="020B0604030504040204" pitchFamily="34" charset="-120"/>
                          <a:ea typeface="微軟正黑體" panose="020B0604030504040204" pitchFamily="34" charset="-120"/>
                        </a:rPr>
                        <a:t>:</a:t>
                      </a:r>
                    </a:p>
                    <a:p>
                      <a:pPr marL="180000" indent="-180000">
                        <a:lnSpc>
                          <a:spcPts val="38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校內外輔導資源的主要聯繫窗口。</a:t>
                      </a:r>
                      <a:endParaRPr lang="en-US" altLang="zh-TW" sz="3000" dirty="0">
                        <a:latin typeface="微軟正黑體" panose="020B0604030504040204" pitchFamily="34" charset="-120"/>
                        <a:ea typeface="微軟正黑體" panose="020B0604030504040204" pitchFamily="34" charset="-120"/>
                      </a:endParaRPr>
                    </a:p>
                    <a:p>
                      <a:pPr marL="180000" indent="-180000">
                        <a:lnSpc>
                          <a:spcPts val="38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管理保存</a:t>
                      </a:r>
                      <a:r>
                        <a:rPr lang="zh-TW" altLang="en-US" sz="3000" dirty="0">
                          <a:solidFill>
                            <a:srgbClr val="FF0000"/>
                          </a:solidFill>
                          <a:latin typeface="微軟正黑體" panose="020B0604030504040204" pitchFamily="34" charset="-120"/>
                          <a:ea typeface="微軟正黑體" panose="020B0604030504040204" pitchFamily="34" charset="-120"/>
                        </a:rPr>
                        <a:t>全校學生</a:t>
                      </a:r>
                      <a:r>
                        <a:rPr lang="zh-TW" altLang="en-US" sz="3000" dirty="0">
                          <a:latin typeface="微軟正黑體" panose="020B0604030504040204" pitchFamily="34" charset="-120"/>
                          <a:ea typeface="微軟正黑體" panose="020B0604030504040204" pitchFamily="34" charset="-120"/>
                        </a:rPr>
                        <a:t>輔導資料。</a:t>
                      </a:r>
                      <a:endParaRPr lang="en-US" altLang="zh-TW" sz="3000" dirty="0">
                        <a:latin typeface="微軟正黑體" panose="020B0604030504040204" pitchFamily="34" charset="-120"/>
                        <a:ea typeface="微軟正黑體" panose="020B0604030504040204" pitchFamily="34" charset="-120"/>
                      </a:endParaRPr>
                    </a:p>
                    <a:p>
                      <a:pPr marL="180000" indent="-180000">
                        <a:lnSpc>
                          <a:spcPts val="38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掌握全校受輔學生</a:t>
                      </a:r>
                      <a:r>
                        <a:rPr lang="zh-TW" altLang="en-US" sz="3000" dirty="0">
                          <a:solidFill>
                            <a:srgbClr val="FF0000"/>
                          </a:solidFill>
                          <a:latin typeface="微軟正黑體" panose="020B0604030504040204" pitchFamily="34" charset="-120"/>
                          <a:ea typeface="微軟正黑體" panose="020B0604030504040204" pitchFamily="34" charset="-120"/>
                        </a:rPr>
                        <a:t>人數、進度與成效</a:t>
                      </a:r>
                      <a:r>
                        <a:rPr lang="zh-TW" altLang="en-US" sz="3000" dirty="0">
                          <a:latin typeface="微軟正黑體" panose="020B0604030504040204" pitchFamily="34" charset="-120"/>
                          <a:ea typeface="微軟正黑體" panose="020B0604030504040204" pitchFamily="34" charset="-120"/>
                        </a:rPr>
                        <a:t>。</a:t>
                      </a:r>
                      <a:endParaRPr lang="en-US" altLang="zh-TW" sz="3000" dirty="0">
                        <a:latin typeface="微軟正黑體" panose="020B0604030504040204" pitchFamily="34" charset="-120"/>
                        <a:ea typeface="微軟正黑體" panose="020B0604030504040204" pitchFamily="34" charset="-120"/>
                      </a:endParaRPr>
                    </a:p>
                    <a:p>
                      <a:pPr marL="180000" indent="-180000">
                        <a:lnSpc>
                          <a:spcPts val="38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提供輔導教師行政支援，整合校內外資源。</a:t>
                      </a:r>
                      <a:endParaRPr lang="en-US" altLang="zh-TW" sz="3000" dirty="0">
                        <a:latin typeface="微軟正黑體" panose="020B0604030504040204" pitchFamily="34" charset="-120"/>
                        <a:ea typeface="微軟正黑體" panose="020B0604030504040204" pitchFamily="34" charset="-120"/>
                      </a:endParaRPr>
                    </a:p>
                    <a:p>
                      <a:pPr marL="180000" indent="-180000">
                        <a:lnSpc>
                          <a:spcPts val="38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統計學生問題類型，作為學校規劃發展性輔導工作之參考。</a:t>
                      </a:r>
                      <a:endParaRPr lang="en-US" altLang="zh-TW" sz="3000" dirty="0">
                        <a:latin typeface="微軟正黑體" panose="020B0604030504040204" pitchFamily="34" charset="-120"/>
                        <a:ea typeface="微軟正黑體" panose="020B0604030504040204" pitchFamily="34" charset="-120"/>
                      </a:endParaRPr>
                    </a:p>
                  </a:txBody>
                  <a:tcPr marT="45721" marB="45721" anchor="ctr"/>
                </a:tc>
                <a:tc>
                  <a:txBody>
                    <a:bodyPr/>
                    <a:lstStyle/>
                    <a:p>
                      <a:pPr>
                        <a:lnSpc>
                          <a:spcPts val="3500"/>
                        </a:lnSpc>
                      </a:pPr>
                      <a:r>
                        <a:rPr lang="zh-TW" altLang="en-US" sz="3000" dirty="0">
                          <a:latin typeface="微軟正黑體" panose="020B0604030504040204" pitchFamily="34" charset="-120"/>
                          <a:ea typeface="微軟正黑體" panose="020B0604030504040204" pitchFamily="34" charset="-120"/>
                        </a:rPr>
                        <a:t>對</a:t>
                      </a:r>
                      <a:r>
                        <a:rPr lang="zh-TW" altLang="en-US" sz="3000" dirty="0">
                          <a:solidFill>
                            <a:srgbClr val="FF0000"/>
                          </a:solidFill>
                          <a:latin typeface="微軟正黑體" panose="020B0604030504040204" pitchFamily="34" charset="-120"/>
                          <a:ea typeface="微軟正黑體" panose="020B0604030504040204" pitchFamily="34" charset="-120"/>
                        </a:rPr>
                        <a:t>受輔學生</a:t>
                      </a:r>
                      <a:r>
                        <a:rPr lang="zh-TW" altLang="en-US" sz="3000" dirty="0">
                          <a:latin typeface="微軟正黑體" panose="020B0604030504040204" pitchFamily="34" charset="-120"/>
                          <a:ea typeface="微軟正黑體" panose="020B0604030504040204" pitchFamily="34" charset="-120"/>
                        </a:rPr>
                        <a:t>輔導成效的管理</a:t>
                      </a:r>
                      <a:r>
                        <a:rPr lang="en-US" altLang="zh-TW" sz="3000" dirty="0">
                          <a:latin typeface="微軟正黑體" panose="020B0604030504040204" pitchFamily="34" charset="-120"/>
                          <a:ea typeface="微軟正黑體" panose="020B0604030504040204" pitchFamily="34" charset="-120"/>
                        </a:rPr>
                        <a:t>:</a:t>
                      </a:r>
                    </a:p>
                    <a:p>
                      <a:pPr marL="180000" indent="-180000">
                        <a:lnSpc>
                          <a:spcPts val="35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評估學生問題，形成與執行輔導計畫。</a:t>
                      </a:r>
                      <a:endParaRPr lang="en-US" altLang="zh-TW" sz="3000" dirty="0">
                        <a:latin typeface="微軟正黑體" panose="020B0604030504040204" pitchFamily="34" charset="-120"/>
                        <a:ea typeface="微軟正黑體" panose="020B0604030504040204" pitchFamily="34" charset="-120"/>
                      </a:endParaRPr>
                    </a:p>
                    <a:p>
                      <a:pPr marL="180000" indent="-180000">
                        <a:lnSpc>
                          <a:spcPts val="35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受輔學生資料建檔，結案後回歸輔導組長。</a:t>
                      </a:r>
                      <a:endParaRPr lang="en-US" altLang="zh-TW" sz="3000" dirty="0">
                        <a:latin typeface="微軟正黑體" panose="020B0604030504040204" pitchFamily="34" charset="-120"/>
                        <a:ea typeface="微軟正黑體" panose="020B0604030504040204" pitchFamily="34" charset="-120"/>
                      </a:endParaRPr>
                    </a:p>
                    <a:p>
                      <a:pPr marL="180000" indent="-180000">
                        <a:lnSpc>
                          <a:spcPts val="35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建立輔導紀錄與輔導工作過程。</a:t>
                      </a:r>
                      <a:endParaRPr lang="en-US" altLang="zh-TW" sz="3000" dirty="0">
                        <a:latin typeface="微軟正黑體" panose="020B0604030504040204" pitchFamily="34" charset="-120"/>
                        <a:ea typeface="微軟正黑體" panose="020B0604030504040204" pitchFamily="34" charset="-120"/>
                      </a:endParaRPr>
                    </a:p>
                    <a:p>
                      <a:pPr marL="180000" indent="-180000">
                        <a:lnSpc>
                          <a:spcPts val="35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整合導師、家長、相關處室及相關資源。</a:t>
                      </a:r>
                      <a:endParaRPr lang="en-US" altLang="zh-TW" sz="3000" dirty="0">
                        <a:latin typeface="微軟正黑體" panose="020B0604030504040204" pitchFamily="34" charset="-120"/>
                        <a:ea typeface="微軟正黑體" panose="020B0604030504040204" pitchFamily="34" charset="-120"/>
                      </a:endParaRPr>
                    </a:p>
                    <a:p>
                      <a:pPr marL="180000" indent="-180000">
                        <a:lnSpc>
                          <a:spcPts val="35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處理受輔學生的危機狀況。</a:t>
                      </a:r>
                      <a:endParaRPr lang="en-US" altLang="zh-TW" sz="3000" dirty="0">
                        <a:latin typeface="微軟正黑體" panose="020B0604030504040204" pitchFamily="34" charset="-120"/>
                        <a:ea typeface="微軟正黑體" panose="020B0604030504040204" pitchFamily="34" charset="-120"/>
                      </a:endParaRPr>
                    </a:p>
                    <a:p>
                      <a:pPr marL="180000" indent="-180000">
                        <a:lnSpc>
                          <a:spcPts val="35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與相關人員進行家訪與評估。</a:t>
                      </a:r>
                      <a:endParaRPr lang="en-US" altLang="zh-TW" sz="3000" dirty="0">
                        <a:latin typeface="微軟正黑體" panose="020B0604030504040204" pitchFamily="34" charset="-120"/>
                        <a:ea typeface="微軟正黑體" panose="020B0604030504040204" pitchFamily="34" charset="-120"/>
                      </a:endParaRPr>
                    </a:p>
                    <a:p>
                      <a:pPr marL="180000" indent="-180000">
                        <a:lnSpc>
                          <a:spcPts val="35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轉介後或結案後的追蹤。</a:t>
                      </a:r>
                      <a:endParaRPr lang="en-US" altLang="zh-TW" sz="3000" dirty="0">
                        <a:latin typeface="微軟正黑體" panose="020B0604030504040204" pitchFamily="34" charset="-120"/>
                        <a:ea typeface="微軟正黑體" panose="020B0604030504040204" pitchFamily="34" charset="-120"/>
                      </a:endParaRPr>
                    </a:p>
                  </a:txBody>
                  <a:tcPr marT="45721" marB="45721"/>
                </a:tc>
                <a:extLst>
                  <a:ext uri="{0D108BD9-81ED-4DB2-BD59-A6C34878D82A}">
                    <a16:rowId xmlns:a16="http://schemas.microsoft.com/office/drawing/2014/main" val="505418496"/>
                  </a:ext>
                </a:extLst>
              </a:tr>
            </a:tbl>
          </a:graphicData>
        </a:graphic>
      </p:graphicFrame>
      <p:sp>
        <p:nvSpPr>
          <p:cNvPr id="13" name="文字方塊 12">
            <a:extLst>
              <a:ext uri="{FF2B5EF4-FFF2-40B4-BE49-F238E27FC236}">
                <a16:creationId xmlns:a16="http://schemas.microsoft.com/office/drawing/2014/main" id="{5C108921-E454-70A5-7BC7-055A4F74B113}"/>
              </a:ext>
            </a:extLst>
          </p:cNvPr>
          <p:cNvSpPr txBox="1"/>
          <p:nvPr/>
        </p:nvSpPr>
        <p:spPr>
          <a:xfrm>
            <a:off x="8915400" y="9574640"/>
            <a:ext cx="5011479" cy="369460"/>
          </a:xfrm>
          <a:prstGeom prst="rect">
            <a:avLst/>
          </a:prstGeom>
          <a:noFill/>
        </p:spPr>
        <p:txBody>
          <a:bodyPr wrap="square" rtlCol="0">
            <a:spAutoFit/>
          </a:bodyPr>
          <a:lstStyle/>
          <a:p>
            <a:r>
              <a:rPr lang="zh-TW" altLang="en-US" sz="1801" dirty="0">
                <a:latin typeface="微軟正黑體" panose="020B0604030504040204" pitchFamily="34" charset="-120"/>
                <a:ea typeface="微軟正黑體" panose="020B0604030504040204" pitchFamily="34" charset="-120"/>
              </a:rPr>
              <a:t>資料來源：國小學校輔導工作手冊第二版</a:t>
            </a:r>
            <a:r>
              <a:rPr lang="en-US" altLang="zh-TW" sz="1801" dirty="0">
                <a:latin typeface="微軟正黑體" panose="020B0604030504040204" pitchFamily="34" charset="-120"/>
                <a:ea typeface="微軟正黑體" panose="020B0604030504040204" pitchFamily="34" charset="-120"/>
              </a:rPr>
              <a:t>p.178</a:t>
            </a:r>
            <a:endParaRPr lang="zh-TW" altLang="en-US" sz="180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16203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9441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101012" y="4953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9547818"/>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17</a:t>
            </a:r>
            <a:endParaRPr lang="en-US" sz="2000" spc="600" dirty="0">
              <a:solidFill>
                <a:srgbClr val="000000"/>
              </a:solidFill>
              <a:latin typeface="Inter"/>
            </a:endParaRPr>
          </a:p>
        </p:txBody>
      </p:sp>
      <p:sp>
        <p:nvSpPr>
          <p:cNvPr id="10" name="TextBox 10"/>
          <p:cNvSpPr txBox="1"/>
          <p:nvPr/>
        </p:nvSpPr>
        <p:spPr>
          <a:xfrm>
            <a:off x="1028700" y="9585328"/>
            <a:ext cx="49187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個案管理與介入性輔導工作</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BDA90205-7FC7-15CA-9A18-5538F630C627}"/>
              </a:ext>
            </a:extLst>
          </p:cNvPr>
          <p:cNvSpPr/>
          <p:nvPr>
            <p:custDataLst>
              <p:tags r:id="rId1"/>
            </p:custDataLst>
          </p:nvPr>
        </p:nvSpPr>
        <p:spPr>
          <a:xfrm>
            <a:off x="648478" y="704853"/>
            <a:ext cx="8080963" cy="1009647"/>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TW" altLang="en-US" sz="5400" b="1" dirty="0">
                <a:solidFill>
                  <a:schemeClr val="tx1"/>
                </a:solidFill>
                <a:latin typeface="微軟正黑體" panose="020B0604030504040204" pitchFamily="34" charset="-120"/>
                <a:ea typeface="微軟正黑體" panose="020B0604030504040204" pitchFamily="34" charset="-120"/>
              </a:rPr>
              <a:t>介入性輔導的流程與評估</a:t>
            </a:r>
            <a:endParaRPr lang="en-US" sz="5400" b="1" dirty="0">
              <a:solidFill>
                <a:schemeClr val="tx1"/>
              </a:solidFill>
              <a:ea typeface="微软雅黑" panose="020B0503020204020204" pitchFamily="34" charset="-122"/>
            </a:endParaRPr>
          </a:p>
        </p:txBody>
      </p:sp>
      <p:grpSp>
        <p:nvGrpSpPr>
          <p:cNvPr id="16" name="群組 15">
            <a:extLst>
              <a:ext uri="{FF2B5EF4-FFF2-40B4-BE49-F238E27FC236}">
                <a16:creationId xmlns:a16="http://schemas.microsoft.com/office/drawing/2014/main" id="{BA382396-4DCB-92DB-C030-9DC284D71846}"/>
              </a:ext>
            </a:extLst>
          </p:cNvPr>
          <p:cNvGrpSpPr/>
          <p:nvPr/>
        </p:nvGrpSpPr>
        <p:grpSpPr>
          <a:xfrm>
            <a:off x="401032" y="5406265"/>
            <a:ext cx="17506689" cy="4136068"/>
            <a:chOff x="61119" y="3844169"/>
            <a:chExt cx="11597924" cy="3643281"/>
          </a:xfrm>
        </p:grpSpPr>
        <p:sp>
          <p:nvSpPr>
            <p:cNvPr id="11" name="TextBox 35">
              <a:extLst>
                <a:ext uri="{FF2B5EF4-FFF2-40B4-BE49-F238E27FC236}">
                  <a16:creationId xmlns:a16="http://schemas.microsoft.com/office/drawing/2014/main" id="{3EAF2768-2F49-057D-00AB-E6A9F7289EE6}"/>
                </a:ext>
              </a:extLst>
            </p:cNvPr>
            <p:cNvSpPr txBox="1"/>
            <p:nvPr/>
          </p:nvSpPr>
          <p:spPr>
            <a:xfrm>
              <a:off x="61119" y="3844169"/>
              <a:ext cx="2358699" cy="3427581"/>
            </a:xfrm>
            <a:prstGeom prst="rect">
              <a:avLst/>
            </a:prstGeom>
            <a:noFill/>
          </p:spPr>
          <p:txBody>
            <a:bodyPr wrap="square" rtlCol="0">
              <a:spAutoFit/>
            </a:bodyPr>
            <a:lstStyle/>
            <a:p>
              <a:pPr>
                <a:lnSpc>
                  <a:spcPct val="150000"/>
                </a:lnSpc>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導師實施發展性輔導後，辨識受輔學生需求，向輔導室提出輔導資源申請；抑或可能由社工轉知</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例如目睹家暴案</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12" name="TextBox 35">
              <a:extLst>
                <a:ext uri="{FF2B5EF4-FFF2-40B4-BE49-F238E27FC236}">
                  <a16:creationId xmlns:a16="http://schemas.microsoft.com/office/drawing/2014/main" id="{65060EE7-2363-1ABB-059E-43A02D1D9C5C}"/>
                </a:ext>
              </a:extLst>
            </p:cNvPr>
            <p:cNvSpPr txBox="1"/>
            <p:nvPr/>
          </p:nvSpPr>
          <p:spPr>
            <a:xfrm>
              <a:off x="2407651" y="4081088"/>
              <a:ext cx="2276636" cy="3008254"/>
            </a:xfrm>
            <a:prstGeom prst="rect">
              <a:avLst/>
            </a:prstGeom>
            <a:noFill/>
          </p:spPr>
          <p:txBody>
            <a:bodyPr wrap="square" rtlCol="0">
              <a:spAutoFit/>
            </a:bodyPr>
            <a:lstStyle/>
            <a:p>
              <a:pPr>
                <a:lnSpc>
                  <a:spcPct val="150000"/>
                </a:lnSpc>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輔導人員對學生問題進行初評，判斷是否需要進一步接受介入性或處遇性輔導，或是否涉及通報議題。</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13" name="TextBox 35">
              <a:extLst>
                <a:ext uri="{FF2B5EF4-FFF2-40B4-BE49-F238E27FC236}">
                  <a16:creationId xmlns:a16="http://schemas.microsoft.com/office/drawing/2014/main" id="{E4A68946-732E-F29D-7839-66DD9F294DA3}"/>
                </a:ext>
              </a:extLst>
            </p:cNvPr>
            <p:cNvSpPr txBox="1"/>
            <p:nvPr/>
          </p:nvSpPr>
          <p:spPr>
            <a:xfrm>
              <a:off x="4709079" y="3891760"/>
              <a:ext cx="2198020" cy="1722755"/>
            </a:xfrm>
            <a:prstGeom prst="rect">
              <a:avLst/>
            </a:prstGeom>
            <a:noFill/>
          </p:spPr>
          <p:txBody>
            <a:bodyPr wrap="square" rtlCol="0">
              <a:spAutoFit/>
            </a:bodyPr>
            <a:lstStyle/>
            <a:p>
              <a:pPr>
                <a:lnSpc>
                  <a:spcPct val="150000"/>
                </a:lnSpc>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因校制宜，可透過開案評估會議，安排適當的輔導人員。</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14" name="TextBox 35">
              <a:extLst>
                <a:ext uri="{FF2B5EF4-FFF2-40B4-BE49-F238E27FC236}">
                  <a16:creationId xmlns:a16="http://schemas.microsoft.com/office/drawing/2014/main" id="{05E8B485-4CE6-70E4-4786-6C216706032E}"/>
                </a:ext>
              </a:extLst>
            </p:cNvPr>
            <p:cNvSpPr txBox="1"/>
            <p:nvPr/>
          </p:nvSpPr>
          <p:spPr>
            <a:xfrm>
              <a:off x="6850865" y="4050697"/>
              <a:ext cx="2542151" cy="3436753"/>
            </a:xfrm>
            <a:prstGeom prst="rect">
              <a:avLst/>
            </a:prstGeom>
            <a:noFill/>
          </p:spPr>
          <p:txBody>
            <a:bodyPr wrap="square" rtlCol="0">
              <a:spAutoFit/>
            </a:bodyPr>
            <a:lstStyle/>
            <a:p>
              <a:pPr>
                <a:lnSpc>
                  <a:spcPct val="150000"/>
                </a:lnSpc>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依學生個別化需求擬定輔導方案並執行：個別輔導、團體輔導、班級輔導、親師合作、輔特合作、個案會議、跨處室合作、資源連結</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15" name="TextBox 35">
              <a:extLst>
                <a:ext uri="{FF2B5EF4-FFF2-40B4-BE49-F238E27FC236}">
                  <a16:creationId xmlns:a16="http://schemas.microsoft.com/office/drawing/2014/main" id="{1D58E866-AE8E-6EA7-29AB-3F5C9A7DEAD1}"/>
                </a:ext>
              </a:extLst>
            </p:cNvPr>
            <p:cNvSpPr txBox="1"/>
            <p:nvPr/>
          </p:nvSpPr>
          <p:spPr>
            <a:xfrm>
              <a:off x="9461023" y="3891759"/>
              <a:ext cx="2198020" cy="2579754"/>
            </a:xfrm>
            <a:prstGeom prst="rect">
              <a:avLst/>
            </a:prstGeom>
            <a:noFill/>
          </p:spPr>
          <p:txBody>
            <a:bodyPr wrap="square" rtlCol="0">
              <a:spAutoFit/>
            </a:bodyPr>
            <a:lstStyle/>
            <a:p>
              <a:pPr>
                <a:lnSpc>
                  <a:spcPct val="150000"/>
                </a:lnSpc>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評估是否已達目標，持續輔導、轉回初級、轉介三級校外資源或轉銜，進行後續追蹤。</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grpSp>
      <p:sp>
        <p:nvSpPr>
          <p:cNvPr id="17" name="文字方塊 16">
            <a:extLst>
              <a:ext uri="{FF2B5EF4-FFF2-40B4-BE49-F238E27FC236}">
                <a16:creationId xmlns:a16="http://schemas.microsoft.com/office/drawing/2014/main" id="{C14A38EC-9705-ACA3-7B29-83D4949EA2E0}"/>
              </a:ext>
            </a:extLst>
          </p:cNvPr>
          <p:cNvSpPr txBox="1"/>
          <p:nvPr/>
        </p:nvSpPr>
        <p:spPr>
          <a:xfrm>
            <a:off x="6630767" y="9636195"/>
            <a:ext cx="5937813" cy="307905"/>
          </a:xfrm>
          <a:prstGeom prst="rect">
            <a:avLst/>
          </a:prstGeom>
          <a:noFill/>
        </p:spPr>
        <p:txBody>
          <a:bodyPr wrap="square" rtlCol="0">
            <a:spAutoFit/>
          </a:bodyPr>
          <a:lstStyle/>
          <a:p>
            <a:r>
              <a:rPr lang="zh-TW" altLang="en-US" sz="1401" dirty="0">
                <a:latin typeface="微軟正黑體" panose="020B0604030504040204" pitchFamily="34" charset="-120"/>
                <a:ea typeface="微軟正黑體" panose="020B0604030504040204" pitchFamily="34" charset="-120"/>
              </a:rPr>
              <a:t>資料來源：國小學校輔導工作手冊第二版、國中學校輔導工作手冊第二版</a:t>
            </a:r>
            <a:endParaRPr lang="zh-TW" altLang="en-US" sz="1401" dirty="0"/>
          </a:p>
        </p:txBody>
      </p:sp>
      <p:grpSp>
        <p:nvGrpSpPr>
          <p:cNvPr id="18" name="群組 17">
            <a:extLst>
              <a:ext uri="{FF2B5EF4-FFF2-40B4-BE49-F238E27FC236}">
                <a16:creationId xmlns:a16="http://schemas.microsoft.com/office/drawing/2014/main" id="{822072F8-C1C4-0740-3AB0-9F6898A4CE4D}"/>
              </a:ext>
            </a:extLst>
          </p:cNvPr>
          <p:cNvGrpSpPr/>
          <p:nvPr/>
        </p:nvGrpSpPr>
        <p:grpSpPr>
          <a:xfrm>
            <a:off x="685801" y="1754314"/>
            <a:ext cx="17221920" cy="3854275"/>
            <a:chOff x="94840" y="1529259"/>
            <a:chExt cx="11837906" cy="2492399"/>
          </a:xfrm>
        </p:grpSpPr>
        <p:grpSp>
          <p:nvGrpSpPr>
            <p:cNvPr id="19" name="组合 24">
              <a:extLst>
                <a:ext uri="{FF2B5EF4-FFF2-40B4-BE49-F238E27FC236}">
                  <a16:creationId xmlns:a16="http://schemas.microsoft.com/office/drawing/2014/main" id="{F4144D41-D24A-DAA3-C382-F70A9A711694}"/>
                </a:ext>
              </a:extLst>
            </p:cNvPr>
            <p:cNvGrpSpPr/>
            <p:nvPr/>
          </p:nvGrpSpPr>
          <p:grpSpPr>
            <a:xfrm>
              <a:off x="9196357" y="1529259"/>
              <a:ext cx="2736389" cy="2483872"/>
              <a:chOff x="7521689" y="1971929"/>
              <a:chExt cx="2736389" cy="2483872"/>
            </a:xfrm>
          </p:grpSpPr>
          <p:sp>
            <p:nvSpPr>
              <p:cNvPr id="42" name="Freeform 40">
                <a:extLst>
                  <a:ext uri="{FF2B5EF4-FFF2-40B4-BE49-F238E27FC236}">
                    <a16:creationId xmlns:a16="http://schemas.microsoft.com/office/drawing/2014/main" id="{AD19861D-2E54-B21E-8A30-2EBB71171737}"/>
                  </a:ext>
                </a:extLst>
              </p:cNvPr>
              <p:cNvSpPr>
                <a:spLocks/>
              </p:cNvSpPr>
              <p:nvPr/>
            </p:nvSpPr>
            <p:spPr bwMode="auto">
              <a:xfrm>
                <a:off x="7535954" y="1971929"/>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ea typeface="微软雅黑" panose="020B0503020204020204" pitchFamily="34" charset="-122"/>
                </a:endParaRPr>
              </a:p>
            </p:txBody>
          </p:sp>
          <p:sp>
            <p:nvSpPr>
              <p:cNvPr id="43" name="Freeform 41">
                <a:extLst>
                  <a:ext uri="{FF2B5EF4-FFF2-40B4-BE49-F238E27FC236}">
                    <a16:creationId xmlns:a16="http://schemas.microsoft.com/office/drawing/2014/main" id="{168ADAAD-BA20-6AE9-3C11-E9F5DDEE6B3C}"/>
                  </a:ext>
                </a:extLst>
              </p:cNvPr>
              <p:cNvSpPr>
                <a:spLocks noEditPoints="1"/>
              </p:cNvSpPr>
              <p:nvPr/>
            </p:nvSpPr>
            <p:spPr bwMode="auto">
              <a:xfrm>
                <a:off x="7521689" y="2011303"/>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8FAADC"/>
              </a:solidFill>
              <a:ln>
                <a:noFill/>
              </a:ln>
              <a:effectLst>
                <a:outerShdw blurRad="50800" dist="38100" algn="l"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zh-CN" altLang="en-US" sz="1801">
                  <a:ea typeface="微软雅黑" panose="020B0503020204020204" pitchFamily="34" charset="-122"/>
                </a:endParaRPr>
              </a:p>
            </p:txBody>
          </p:sp>
          <p:sp>
            <p:nvSpPr>
              <p:cNvPr id="44" name="文本框 28">
                <a:extLst>
                  <a:ext uri="{FF2B5EF4-FFF2-40B4-BE49-F238E27FC236}">
                    <a16:creationId xmlns:a16="http://schemas.microsoft.com/office/drawing/2014/main" id="{6F989AC0-7B67-533F-B1B5-EA840CC5A24C}"/>
                  </a:ext>
                </a:extLst>
              </p:cNvPr>
              <p:cNvSpPr txBox="1"/>
              <p:nvPr/>
            </p:nvSpPr>
            <p:spPr>
              <a:xfrm>
                <a:off x="8024427" y="3051834"/>
                <a:ext cx="1659636" cy="1134449"/>
              </a:xfrm>
              <a:prstGeom prst="rect">
                <a:avLst/>
              </a:prstGeom>
              <a:noFill/>
            </p:spPr>
            <p:txBody>
              <a:bodyPr wrap="squar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lgn="ctr"/>
                <a:r>
                  <a:rPr lang="zh-TW" altLang="en-US" sz="3600" dirty="0">
                    <a:latin typeface="微軟正黑體" panose="020B0604030504040204" pitchFamily="34" charset="-120"/>
                    <a:ea typeface="微軟正黑體" panose="020B0604030504040204" pitchFamily="34" charset="-120"/>
                  </a:rPr>
                  <a:t>評估成效、轉回</a:t>
                </a:r>
                <a:r>
                  <a:rPr lang="en-US" altLang="zh-TW" sz="3600" dirty="0">
                    <a:latin typeface="微軟正黑體" panose="020B0604030504040204" pitchFamily="34" charset="-120"/>
                    <a:ea typeface="微軟正黑體" panose="020B0604030504040204" pitchFamily="34" charset="-120"/>
                  </a:rPr>
                  <a:t>/</a:t>
                </a:r>
                <a:r>
                  <a:rPr lang="zh-TW" altLang="en-US" sz="3600" dirty="0">
                    <a:latin typeface="微軟正黑體" panose="020B0604030504040204" pitchFamily="34" charset="-120"/>
                    <a:ea typeface="微軟正黑體" panose="020B0604030504040204" pitchFamily="34" charset="-120"/>
                  </a:rPr>
                  <a:t>轉介與追蹤</a:t>
                </a:r>
                <a:endParaRPr lang="zh-CN" altLang="en-US" sz="3600" dirty="0">
                  <a:latin typeface="微軟正黑體" panose="020B0604030504040204" pitchFamily="34" charset="-120"/>
                  <a:ea typeface="微軟正黑體" panose="020B0604030504040204" pitchFamily="34" charset="-120"/>
                </a:endParaRPr>
              </a:p>
            </p:txBody>
          </p:sp>
        </p:grpSp>
        <p:grpSp>
          <p:nvGrpSpPr>
            <p:cNvPr id="20" name="组合 24">
              <a:extLst>
                <a:ext uri="{FF2B5EF4-FFF2-40B4-BE49-F238E27FC236}">
                  <a16:creationId xmlns:a16="http://schemas.microsoft.com/office/drawing/2014/main" id="{CCB2E1C2-D8F1-992F-2F84-86B2361CD4FC}"/>
                </a:ext>
              </a:extLst>
            </p:cNvPr>
            <p:cNvGrpSpPr/>
            <p:nvPr/>
          </p:nvGrpSpPr>
          <p:grpSpPr>
            <a:xfrm>
              <a:off x="6822998" y="1577160"/>
              <a:ext cx="2722124" cy="2444498"/>
              <a:chOff x="7535954" y="1971929"/>
              <a:chExt cx="2722124" cy="2444498"/>
            </a:xfrm>
          </p:grpSpPr>
          <p:sp>
            <p:nvSpPr>
              <p:cNvPr id="39" name="Freeform 40">
                <a:extLst>
                  <a:ext uri="{FF2B5EF4-FFF2-40B4-BE49-F238E27FC236}">
                    <a16:creationId xmlns:a16="http://schemas.microsoft.com/office/drawing/2014/main" id="{07A39BEC-CEC7-B33D-0FB7-5BE8AF99E7D4}"/>
                  </a:ext>
                </a:extLst>
              </p:cNvPr>
              <p:cNvSpPr>
                <a:spLocks/>
              </p:cNvSpPr>
              <p:nvPr/>
            </p:nvSpPr>
            <p:spPr bwMode="auto">
              <a:xfrm>
                <a:off x="7535954" y="1971929"/>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ea typeface="微软雅黑" panose="020B0503020204020204" pitchFamily="34" charset="-122"/>
                </a:endParaRPr>
              </a:p>
            </p:txBody>
          </p:sp>
          <p:sp>
            <p:nvSpPr>
              <p:cNvPr id="40" name="Freeform 41">
                <a:extLst>
                  <a:ext uri="{FF2B5EF4-FFF2-40B4-BE49-F238E27FC236}">
                    <a16:creationId xmlns:a16="http://schemas.microsoft.com/office/drawing/2014/main" id="{C35AA74A-0BE1-842E-2852-39073F4F5507}"/>
                  </a:ext>
                </a:extLst>
              </p:cNvPr>
              <p:cNvSpPr>
                <a:spLocks noEditPoints="1"/>
              </p:cNvSpPr>
              <p:nvPr/>
            </p:nvSpPr>
            <p:spPr bwMode="auto">
              <a:xfrm>
                <a:off x="7535954" y="1971929"/>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C8D85B"/>
              </a:solidFill>
              <a:ln>
                <a:noFill/>
              </a:ln>
              <a:effectLst>
                <a:outerShdw blurRad="50800" dist="38100" algn="l"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zh-CN" altLang="en-US" sz="1801">
                  <a:ea typeface="微软雅黑" panose="020B0503020204020204" pitchFamily="34" charset="-122"/>
                </a:endParaRPr>
              </a:p>
            </p:txBody>
          </p:sp>
          <p:sp>
            <p:nvSpPr>
              <p:cNvPr id="41" name="文本框 28">
                <a:extLst>
                  <a:ext uri="{FF2B5EF4-FFF2-40B4-BE49-F238E27FC236}">
                    <a16:creationId xmlns:a16="http://schemas.microsoft.com/office/drawing/2014/main" id="{8C6516D2-570A-1CDA-E98D-F623BA7A2241}"/>
                  </a:ext>
                </a:extLst>
              </p:cNvPr>
              <p:cNvSpPr txBox="1"/>
              <p:nvPr/>
            </p:nvSpPr>
            <p:spPr>
              <a:xfrm>
                <a:off x="8090792" y="3183055"/>
                <a:ext cx="1919907" cy="776203"/>
              </a:xfrm>
              <a:prstGeom prst="rect">
                <a:avLst/>
              </a:prstGeom>
              <a:noFill/>
            </p:spPr>
            <p:txBody>
              <a:bodyPr wrap="squar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zh-TW" altLang="en-US" sz="3600" dirty="0">
                    <a:latin typeface="微軟正黑體" panose="020B0604030504040204" pitchFamily="34" charset="-120"/>
                    <a:ea typeface="微軟正黑體" panose="020B0604030504040204" pitchFamily="34" charset="-120"/>
                  </a:rPr>
                  <a:t>訂定執行</a:t>
                </a:r>
                <a:endParaRPr lang="en-US" altLang="zh-TW" sz="3600" dirty="0">
                  <a:latin typeface="微軟正黑體" panose="020B0604030504040204" pitchFamily="34" charset="-120"/>
                  <a:ea typeface="微軟正黑體" panose="020B0604030504040204" pitchFamily="34" charset="-120"/>
                </a:endParaRPr>
              </a:p>
              <a:p>
                <a:r>
                  <a:rPr lang="zh-TW" altLang="en-US" sz="3600" dirty="0">
                    <a:latin typeface="微軟正黑體" panose="020B0604030504040204" pitchFamily="34" charset="-120"/>
                    <a:ea typeface="微軟正黑體" panose="020B0604030504040204" pitchFamily="34" charset="-120"/>
                  </a:rPr>
                  <a:t>輔導計畫</a:t>
                </a:r>
                <a:endParaRPr lang="zh-CN" altLang="en-US" sz="3600" dirty="0">
                  <a:latin typeface="微軟正黑體" panose="020B0604030504040204" pitchFamily="34" charset="-120"/>
                  <a:ea typeface="微軟正黑體" panose="020B0604030504040204" pitchFamily="34" charset="-120"/>
                </a:endParaRPr>
              </a:p>
            </p:txBody>
          </p:sp>
        </p:grpSp>
        <p:grpSp>
          <p:nvGrpSpPr>
            <p:cNvPr id="21" name="群組 20">
              <a:extLst>
                <a:ext uri="{FF2B5EF4-FFF2-40B4-BE49-F238E27FC236}">
                  <a16:creationId xmlns:a16="http://schemas.microsoft.com/office/drawing/2014/main" id="{00AD4A49-7A4B-461F-F9AE-59AEFDFA012C}"/>
                </a:ext>
              </a:extLst>
            </p:cNvPr>
            <p:cNvGrpSpPr/>
            <p:nvPr/>
          </p:nvGrpSpPr>
          <p:grpSpPr>
            <a:xfrm>
              <a:off x="4555397" y="1568633"/>
              <a:ext cx="2593829" cy="2438873"/>
              <a:chOff x="4719633" y="1548954"/>
              <a:chExt cx="2722124" cy="2457848"/>
            </a:xfrm>
          </p:grpSpPr>
          <p:sp>
            <p:nvSpPr>
              <p:cNvPr id="35" name="Freeform 42">
                <a:extLst>
                  <a:ext uri="{FF2B5EF4-FFF2-40B4-BE49-F238E27FC236}">
                    <a16:creationId xmlns:a16="http://schemas.microsoft.com/office/drawing/2014/main" id="{AD99039D-56B8-4102-A54D-7F9E4FDA3EE5}"/>
                  </a:ext>
                </a:extLst>
              </p:cNvPr>
              <p:cNvSpPr>
                <a:spLocks/>
              </p:cNvSpPr>
              <p:nvPr/>
            </p:nvSpPr>
            <p:spPr bwMode="auto">
              <a:xfrm>
                <a:off x="4719633" y="1548954"/>
                <a:ext cx="2722124" cy="2444498"/>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ea typeface="微软雅黑" panose="020B0503020204020204" pitchFamily="34" charset="-122"/>
                </a:endParaRPr>
              </a:p>
            </p:txBody>
          </p:sp>
          <p:grpSp>
            <p:nvGrpSpPr>
              <p:cNvPr id="36" name="群組 35">
                <a:extLst>
                  <a:ext uri="{FF2B5EF4-FFF2-40B4-BE49-F238E27FC236}">
                    <a16:creationId xmlns:a16="http://schemas.microsoft.com/office/drawing/2014/main" id="{46DFB3B8-EFE3-C962-5FB1-4D7112171664}"/>
                  </a:ext>
                </a:extLst>
              </p:cNvPr>
              <p:cNvGrpSpPr/>
              <p:nvPr/>
            </p:nvGrpSpPr>
            <p:grpSpPr>
              <a:xfrm>
                <a:off x="4719633" y="1562304"/>
                <a:ext cx="2722124" cy="2444498"/>
                <a:chOff x="4719633" y="1689628"/>
                <a:chExt cx="2722124" cy="2444498"/>
              </a:xfrm>
            </p:grpSpPr>
            <p:sp>
              <p:nvSpPr>
                <p:cNvPr id="37" name="Freeform 43">
                  <a:extLst>
                    <a:ext uri="{FF2B5EF4-FFF2-40B4-BE49-F238E27FC236}">
                      <a16:creationId xmlns:a16="http://schemas.microsoft.com/office/drawing/2014/main" id="{512550EA-887E-8173-B5C7-1D4C7D62B675}"/>
                    </a:ext>
                  </a:extLst>
                </p:cNvPr>
                <p:cNvSpPr>
                  <a:spLocks noEditPoints="1"/>
                </p:cNvSpPr>
                <p:nvPr/>
              </p:nvSpPr>
              <p:spPr bwMode="auto">
                <a:xfrm>
                  <a:off x="4719633" y="1689628"/>
                  <a:ext cx="2722124" cy="2444498"/>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B09277"/>
                </a:solidFill>
                <a:ln>
                  <a:noFill/>
                </a:ln>
                <a:effectLst>
                  <a:outerShdw blurRad="50800" dist="38100" algn="l"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zh-CN" altLang="en-US" sz="1801">
                    <a:ea typeface="微软雅黑" panose="020B0503020204020204" pitchFamily="34" charset="-122"/>
                  </a:endParaRPr>
                </a:p>
              </p:txBody>
            </p:sp>
            <p:sp>
              <p:nvSpPr>
                <p:cNvPr id="38" name="文本框 37">
                  <a:extLst>
                    <a:ext uri="{FF2B5EF4-FFF2-40B4-BE49-F238E27FC236}">
                      <a16:creationId xmlns:a16="http://schemas.microsoft.com/office/drawing/2014/main" id="{2A8F02FB-CC85-B333-420F-478702750B4B}"/>
                    </a:ext>
                  </a:extLst>
                </p:cNvPr>
                <p:cNvSpPr txBox="1"/>
                <p:nvPr/>
              </p:nvSpPr>
              <p:spPr>
                <a:xfrm>
                  <a:off x="5393443" y="3033916"/>
                  <a:ext cx="1132310" cy="421207"/>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zh-TW" altLang="en-US" sz="3600" dirty="0">
                      <a:latin typeface="微軟正黑體" panose="020B0604030504040204" pitchFamily="34" charset="-120"/>
                      <a:ea typeface="微軟正黑體" panose="020B0604030504040204" pitchFamily="34" charset="-120"/>
                    </a:rPr>
                    <a:t>開派案</a:t>
                  </a:r>
                  <a:endParaRPr lang="zh-CN" altLang="en-US" sz="3600" dirty="0">
                    <a:latin typeface="微軟正黑體" panose="020B0604030504040204" pitchFamily="34" charset="-120"/>
                    <a:ea typeface="微軟正黑體" panose="020B0604030504040204" pitchFamily="34" charset="-120"/>
                  </a:endParaRPr>
                </a:p>
              </p:txBody>
            </p:sp>
          </p:grpSp>
        </p:grpSp>
        <p:grpSp>
          <p:nvGrpSpPr>
            <p:cNvPr id="22" name="组合 38">
              <a:extLst>
                <a:ext uri="{FF2B5EF4-FFF2-40B4-BE49-F238E27FC236}">
                  <a16:creationId xmlns:a16="http://schemas.microsoft.com/office/drawing/2014/main" id="{BA65C8AB-2560-B984-4B8C-E2A8858B656A}"/>
                </a:ext>
              </a:extLst>
            </p:cNvPr>
            <p:cNvGrpSpPr/>
            <p:nvPr/>
          </p:nvGrpSpPr>
          <p:grpSpPr>
            <a:xfrm>
              <a:off x="2334970" y="1598252"/>
              <a:ext cx="2537378" cy="2400727"/>
              <a:chOff x="3452191" y="1971929"/>
              <a:chExt cx="2719821" cy="2444498"/>
            </a:xfrm>
          </p:grpSpPr>
          <p:sp>
            <p:nvSpPr>
              <p:cNvPr id="32" name="Freeform 44">
                <a:extLst>
                  <a:ext uri="{FF2B5EF4-FFF2-40B4-BE49-F238E27FC236}">
                    <a16:creationId xmlns:a16="http://schemas.microsoft.com/office/drawing/2014/main" id="{C1126E9D-FCDE-74C7-89F6-9AFAF22EE5F6}"/>
                  </a:ext>
                </a:extLst>
              </p:cNvPr>
              <p:cNvSpPr>
                <a:spLocks/>
              </p:cNvSpPr>
              <p:nvPr/>
            </p:nvSpPr>
            <p:spPr bwMode="auto">
              <a:xfrm>
                <a:off x="3452191" y="1971929"/>
                <a:ext cx="2719821" cy="2444498"/>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ea typeface="微软雅黑" panose="020B0503020204020204" pitchFamily="34" charset="-122"/>
                </a:endParaRPr>
              </a:p>
            </p:txBody>
          </p:sp>
          <p:sp>
            <p:nvSpPr>
              <p:cNvPr id="33" name="Freeform 45">
                <a:extLst>
                  <a:ext uri="{FF2B5EF4-FFF2-40B4-BE49-F238E27FC236}">
                    <a16:creationId xmlns:a16="http://schemas.microsoft.com/office/drawing/2014/main" id="{5D84879D-F4E0-7FCB-4AD1-255A38086B35}"/>
                  </a:ext>
                </a:extLst>
              </p:cNvPr>
              <p:cNvSpPr>
                <a:spLocks noEditPoints="1"/>
              </p:cNvSpPr>
              <p:nvPr/>
            </p:nvSpPr>
            <p:spPr bwMode="auto">
              <a:xfrm>
                <a:off x="3452191" y="1971929"/>
                <a:ext cx="2719821" cy="2444498"/>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rgbClr val="A5C0A4"/>
              </a:solidFill>
              <a:ln>
                <a:noFill/>
              </a:ln>
              <a:effectLst>
                <a:outerShdw blurRad="50800" dist="38100" algn="l"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zh-CN" altLang="en-US" sz="1801">
                  <a:ea typeface="微软雅黑" panose="020B0503020204020204" pitchFamily="34" charset="-122"/>
                </a:endParaRPr>
              </a:p>
            </p:txBody>
          </p:sp>
          <p:sp>
            <p:nvSpPr>
              <p:cNvPr id="34" name="文本框 42">
                <a:extLst>
                  <a:ext uri="{FF2B5EF4-FFF2-40B4-BE49-F238E27FC236}">
                    <a16:creationId xmlns:a16="http://schemas.microsoft.com/office/drawing/2014/main" id="{493F5246-86EB-E7A8-DBF0-FD361FF01AE3}"/>
                  </a:ext>
                </a:extLst>
              </p:cNvPr>
              <p:cNvSpPr txBox="1"/>
              <p:nvPr/>
            </p:nvSpPr>
            <p:spPr>
              <a:xfrm>
                <a:off x="3894574" y="3294435"/>
                <a:ext cx="1622984" cy="790355"/>
              </a:xfrm>
              <a:prstGeom prst="rect">
                <a:avLst/>
              </a:prstGeom>
              <a:noFill/>
            </p:spPr>
            <p:txBody>
              <a:bodyPr wrap="squar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lgn="ctr"/>
                <a:r>
                  <a:rPr lang="zh-TW" altLang="en-US" sz="3600" dirty="0">
                    <a:latin typeface="微軟正黑體" panose="020B0604030504040204" pitchFamily="34" charset="-120"/>
                    <a:ea typeface="微軟正黑體" panose="020B0604030504040204" pitchFamily="34" charset="-120"/>
                  </a:rPr>
                  <a:t>受輔學生評估</a:t>
                </a:r>
                <a:endParaRPr lang="zh-CN" altLang="en-US" sz="3600" dirty="0">
                  <a:latin typeface="微軟正黑體" panose="020B0604030504040204" pitchFamily="34" charset="-120"/>
                  <a:ea typeface="微軟正黑體" panose="020B0604030504040204" pitchFamily="34" charset="-120"/>
                </a:endParaRPr>
              </a:p>
            </p:txBody>
          </p:sp>
        </p:grpSp>
        <p:grpSp>
          <p:nvGrpSpPr>
            <p:cNvPr id="23" name="群組 22">
              <a:extLst>
                <a:ext uri="{FF2B5EF4-FFF2-40B4-BE49-F238E27FC236}">
                  <a16:creationId xmlns:a16="http://schemas.microsoft.com/office/drawing/2014/main" id="{1E9280D5-57DC-B991-26A1-C0D96C94383C}"/>
                </a:ext>
              </a:extLst>
            </p:cNvPr>
            <p:cNvGrpSpPr/>
            <p:nvPr/>
          </p:nvGrpSpPr>
          <p:grpSpPr>
            <a:xfrm>
              <a:off x="94840" y="1577160"/>
              <a:ext cx="2614321" cy="2324879"/>
              <a:chOff x="129348" y="1719339"/>
              <a:chExt cx="2722124" cy="2444498"/>
            </a:xfrm>
          </p:grpSpPr>
          <p:sp>
            <p:nvSpPr>
              <p:cNvPr id="29" name="Freeform 46">
                <a:extLst>
                  <a:ext uri="{FF2B5EF4-FFF2-40B4-BE49-F238E27FC236}">
                    <a16:creationId xmlns:a16="http://schemas.microsoft.com/office/drawing/2014/main" id="{1CCA10A6-17F3-106F-64F4-80499424740D}"/>
                  </a:ext>
                </a:extLst>
              </p:cNvPr>
              <p:cNvSpPr>
                <a:spLocks/>
              </p:cNvSpPr>
              <p:nvPr/>
            </p:nvSpPr>
            <p:spPr bwMode="auto">
              <a:xfrm>
                <a:off x="129348" y="1719339"/>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solidFill>
                  <a:srgbClr val="F29A5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ea typeface="微软雅黑" panose="020B0503020204020204" pitchFamily="34" charset="-122"/>
                </a:endParaRPr>
              </a:p>
            </p:txBody>
          </p:sp>
          <p:sp>
            <p:nvSpPr>
              <p:cNvPr id="30" name="Freeform 47">
                <a:extLst>
                  <a:ext uri="{FF2B5EF4-FFF2-40B4-BE49-F238E27FC236}">
                    <a16:creationId xmlns:a16="http://schemas.microsoft.com/office/drawing/2014/main" id="{2CFCF95F-4F70-F4B0-4785-99A591ED6915}"/>
                  </a:ext>
                </a:extLst>
              </p:cNvPr>
              <p:cNvSpPr>
                <a:spLocks noEditPoints="1"/>
              </p:cNvSpPr>
              <p:nvPr/>
            </p:nvSpPr>
            <p:spPr bwMode="auto">
              <a:xfrm>
                <a:off x="129348" y="1719339"/>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F29A5B"/>
              </a:solidFill>
              <a:ln>
                <a:noFill/>
              </a:ln>
              <a:effectLst>
                <a:outerShdw blurRad="50800" dist="38100" algn="l" rotWithShape="0">
                  <a:prstClr val="black">
                    <a:alpha val="40000"/>
                  </a:prstClr>
                </a:outerShdw>
              </a:effectLst>
            </p:spPr>
            <p:txBody>
              <a:bodyPr vert="horz" wrap="square" lIns="91440" tIns="45721" rIns="91440" bIns="45721" numCol="1" anchor="t" anchorCtr="0" compatLnSpc="1">
                <a:prstTxWarp prst="textNoShape">
                  <a:avLst/>
                </a:prstTxWarp>
              </a:bodyPr>
              <a:lstStyle/>
              <a:p>
                <a:endParaRPr lang="zh-CN" altLang="en-US" sz="1801">
                  <a:ea typeface="微软雅黑" panose="020B0503020204020204" pitchFamily="34" charset="-122"/>
                </a:endParaRPr>
              </a:p>
            </p:txBody>
          </p:sp>
          <p:sp>
            <p:nvSpPr>
              <p:cNvPr id="31" name="文本框 47">
                <a:extLst>
                  <a:ext uri="{FF2B5EF4-FFF2-40B4-BE49-F238E27FC236}">
                    <a16:creationId xmlns:a16="http://schemas.microsoft.com/office/drawing/2014/main" id="{6E5A6705-161D-B2F5-DBB6-F9ED5310CDFB}"/>
                  </a:ext>
                </a:extLst>
              </p:cNvPr>
              <p:cNvSpPr txBox="1"/>
              <p:nvPr/>
            </p:nvSpPr>
            <p:spPr>
              <a:xfrm>
                <a:off x="472040" y="3001811"/>
                <a:ext cx="1784280" cy="816140"/>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lgn="ctr"/>
                <a:r>
                  <a:rPr lang="zh-TW" altLang="en-US" sz="3600" dirty="0">
                    <a:latin typeface="微軟正黑體" panose="020B0604030504040204" pitchFamily="34" charset="-120"/>
                    <a:ea typeface="微軟正黑體" panose="020B0604030504040204" pitchFamily="34" charset="-120"/>
                  </a:rPr>
                  <a:t>辨識、篩選</a:t>
                </a:r>
                <a:endParaRPr lang="en-US" altLang="zh-TW" sz="3600" dirty="0">
                  <a:latin typeface="微軟正黑體" panose="020B0604030504040204" pitchFamily="34" charset="-120"/>
                  <a:ea typeface="微軟正黑體" panose="020B0604030504040204" pitchFamily="34" charset="-120"/>
                </a:endParaRPr>
              </a:p>
              <a:p>
                <a:pPr algn="ctr"/>
                <a:r>
                  <a:rPr lang="zh-TW" altLang="en-US" sz="3600" dirty="0">
                    <a:latin typeface="微軟正黑體" panose="020B0604030504040204" pitchFamily="34" charset="-120"/>
                    <a:ea typeface="微軟正黑體" panose="020B0604030504040204" pitchFamily="34" charset="-120"/>
                  </a:rPr>
                  <a:t>與轉介</a:t>
                </a:r>
                <a:endParaRPr lang="zh-CN" altLang="en-US" sz="3600" dirty="0">
                  <a:latin typeface="微軟正黑體" panose="020B0604030504040204" pitchFamily="34" charset="-120"/>
                  <a:ea typeface="微軟正黑體" panose="020B0604030504040204" pitchFamily="34" charset="-120"/>
                </a:endParaRPr>
              </a:p>
            </p:txBody>
          </p:sp>
        </p:grpSp>
        <p:pic>
          <p:nvPicPr>
            <p:cNvPr id="24" name="圖形 23" descr="清單">
              <a:extLst>
                <a:ext uri="{FF2B5EF4-FFF2-40B4-BE49-F238E27FC236}">
                  <a16:creationId xmlns:a16="http://schemas.microsoft.com/office/drawing/2014/main" id="{BE37A41A-2218-A0C2-3668-C92F0BC86D1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35644" y="1825199"/>
              <a:ext cx="914400" cy="914400"/>
            </a:xfrm>
            <a:prstGeom prst="rect">
              <a:avLst/>
            </a:prstGeom>
          </p:spPr>
        </p:pic>
        <p:pic>
          <p:nvPicPr>
            <p:cNvPr id="25" name="圖形 24" descr="目標對象">
              <a:extLst>
                <a:ext uri="{FF2B5EF4-FFF2-40B4-BE49-F238E27FC236}">
                  <a16:creationId xmlns:a16="http://schemas.microsoft.com/office/drawing/2014/main" id="{E8E90A04-718E-DC7A-7D02-1A6FE515BD2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4454" y="1845897"/>
              <a:ext cx="1040857" cy="1040857"/>
            </a:xfrm>
            <a:prstGeom prst="rect">
              <a:avLst/>
            </a:prstGeom>
          </p:spPr>
        </p:pic>
        <p:pic>
          <p:nvPicPr>
            <p:cNvPr id="26" name="圖形 25" descr="使用者網路">
              <a:extLst>
                <a:ext uri="{FF2B5EF4-FFF2-40B4-BE49-F238E27FC236}">
                  <a16:creationId xmlns:a16="http://schemas.microsoft.com/office/drawing/2014/main" id="{9D16808E-B479-162C-F4A7-643CDC53BC5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997952" y="1849489"/>
              <a:ext cx="991041" cy="991041"/>
            </a:xfrm>
            <a:prstGeom prst="rect">
              <a:avLst/>
            </a:prstGeom>
          </p:spPr>
        </p:pic>
        <p:pic>
          <p:nvPicPr>
            <p:cNvPr id="27" name="圖形 26" descr="會議">
              <a:extLst>
                <a:ext uri="{FF2B5EF4-FFF2-40B4-BE49-F238E27FC236}">
                  <a16:creationId xmlns:a16="http://schemas.microsoft.com/office/drawing/2014/main" id="{C4307F55-FBA2-58E0-B586-EEDD5EE7785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35946" y="1896511"/>
              <a:ext cx="1047199" cy="1047199"/>
            </a:xfrm>
            <a:prstGeom prst="rect">
              <a:avLst/>
            </a:prstGeom>
          </p:spPr>
        </p:pic>
        <p:pic>
          <p:nvPicPr>
            <p:cNvPr id="28" name="圖形 27" descr="上升趨勢">
              <a:extLst>
                <a:ext uri="{FF2B5EF4-FFF2-40B4-BE49-F238E27FC236}">
                  <a16:creationId xmlns:a16="http://schemas.microsoft.com/office/drawing/2014/main" id="{14801296-C76A-BDED-8BC0-8C1BC1D8E26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052205" y="1900568"/>
              <a:ext cx="740242" cy="740242"/>
            </a:xfrm>
            <a:prstGeom prst="rect">
              <a:avLst/>
            </a:prstGeom>
          </p:spPr>
        </p:pic>
      </p:grpSp>
    </p:spTree>
    <p:extLst>
      <p:ext uri="{BB962C8B-B14F-4D97-AF65-F5344CB8AC3E}">
        <p14:creationId xmlns:p14="http://schemas.microsoft.com/office/powerpoint/2010/main" val="361114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9441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101012" y="4953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9547818"/>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18</a:t>
            </a:r>
            <a:endParaRPr lang="en-US" sz="2000" spc="600" dirty="0">
              <a:solidFill>
                <a:srgbClr val="000000"/>
              </a:solidFill>
              <a:latin typeface="Inter"/>
            </a:endParaRPr>
          </a:p>
        </p:txBody>
      </p:sp>
      <p:sp>
        <p:nvSpPr>
          <p:cNvPr id="10" name="TextBox 10"/>
          <p:cNvSpPr txBox="1"/>
          <p:nvPr/>
        </p:nvSpPr>
        <p:spPr>
          <a:xfrm>
            <a:off x="1028700" y="9585328"/>
            <a:ext cx="49187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個案管理與介入性輔導工作</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BDA90205-7FC7-15CA-9A18-5538F630C627}"/>
              </a:ext>
            </a:extLst>
          </p:cNvPr>
          <p:cNvSpPr/>
          <p:nvPr>
            <p:custDataLst>
              <p:tags r:id="rId1"/>
            </p:custDataLst>
          </p:nvPr>
        </p:nvSpPr>
        <p:spPr>
          <a:xfrm>
            <a:off x="648479" y="704853"/>
            <a:ext cx="3999722" cy="1009647"/>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TW" altLang="en-US" sz="5400" b="1" dirty="0">
                <a:solidFill>
                  <a:schemeClr val="tx1"/>
                </a:solidFill>
                <a:latin typeface="微軟正黑體" panose="020B0604030504040204" pitchFamily="34" charset="-120"/>
                <a:ea typeface="微軟正黑體" panose="020B0604030504040204" pitchFamily="34" charset="-120"/>
              </a:rPr>
              <a:t>相關表單</a:t>
            </a:r>
            <a:endParaRPr lang="en-US" sz="5400" b="1" dirty="0">
              <a:solidFill>
                <a:schemeClr val="tx1"/>
              </a:solidFill>
              <a:ea typeface="微软雅黑" panose="020B0503020204020204" pitchFamily="34" charset="-122"/>
            </a:endParaRPr>
          </a:p>
        </p:txBody>
      </p:sp>
      <p:grpSp>
        <p:nvGrpSpPr>
          <p:cNvPr id="5" name="群組 4">
            <a:extLst>
              <a:ext uri="{FF2B5EF4-FFF2-40B4-BE49-F238E27FC236}">
                <a16:creationId xmlns:a16="http://schemas.microsoft.com/office/drawing/2014/main" id="{84AB0005-3D38-6B83-57EB-A48185946CB6}"/>
              </a:ext>
            </a:extLst>
          </p:cNvPr>
          <p:cNvGrpSpPr/>
          <p:nvPr/>
        </p:nvGrpSpPr>
        <p:grpSpPr>
          <a:xfrm>
            <a:off x="6201852" y="2247900"/>
            <a:ext cx="5181600" cy="5562595"/>
            <a:chOff x="4457083" y="2158586"/>
            <a:chExt cx="3220383" cy="3210392"/>
          </a:xfrm>
        </p:grpSpPr>
        <p:sp>
          <p:nvSpPr>
            <p:cNvPr id="6" name="矩形 5">
              <a:extLst>
                <a:ext uri="{FF2B5EF4-FFF2-40B4-BE49-F238E27FC236}">
                  <a16:creationId xmlns:a16="http://schemas.microsoft.com/office/drawing/2014/main" id="{BB83EDB7-6C80-7A23-C3B4-D4A2651B6899}"/>
                </a:ext>
              </a:extLst>
            </p:cNvPr>
            <p:cNvSpPr/>
            <p:nvPr/>
          </p:nvSpPr>
          <p:spPr>
            <a:xfrm>
              <a:off x="4457083" y="2158586"/>
              <a:ext cx="1543986" cy="1543986"/>
            </a:xfrm>
            <a:prstGeom prst="rect">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7" name="矩形 6">
              <a:extLst>
                <a:ext uri="{FF2B5EF4-FFF2-40B4-BE49-F238E27FC236}">
                  <a16:creationId xmlns:a16="http://schemas.microsoft.com/office/drawing/2014/main" id="{4AF2FB97-45D4-0566-3D48-F262AABB9146}"/>
                </a:ext>
              </a:extLst>
            </p:cNvPr>
            <p:cNvSpPr/>
            <p:nvPr/>
          </p:nvSpPr>
          <p:spPr>
            <a:xfrm>
              <a:off x="6133480" y="2158586"/>
              <a:ext cx="1543986" cy="1543986"/>
            </a:xfrm>
            <a:prstGeom prst="rect">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8" name="矩形 7">
              <a:extLst>
                <a:ext uri="{FF2B5EF4-FFF2-40B4-BE49-F238E27FC236}">
                  <a16:creationId xmlns:a16="http://schemas.microsoft.com/office/drawing/2014/main" id="{569CC571-F55C-93D3-40C8-91630366CD54}"/>
                </a:ext>
              </a:extLst>
            </p:cNvPr>
            <p:cNvSpPr/>
            <p:nvPr/>
          </p:nvSpPr>
          <p:spPr>
            <a:xfrm>
              <a:off x="4467070" y="3824992"/>
              <a:ext cx="1543986" cy="1543986"/>
            </a:xfrm>
            <a:prstGeom prst="rect">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45" name="矩形 44">
              <a:extLst>
                <a:ext uri="{FF2B5EF4-FFF2-40B4-BE49-F238E27FC236}">
                  <a16:creationId xmlns:a16="http://schemas.microsoft.com/office/drawing/2014/main" id="{379A456D-4DE3-BB3D-FC80-0328B417FFE3}"/>
                </a:ext>
              </a:extLst>
            </p:cNvPr>
            <p:cNvSpPr/>
            <p:nvPr/>
          </p:nvSpPr>
          <p:spPr>
            <a:xfrm>
              <a:off x="6133480" y="3824992"/>
              <a:ext cx="1543986" cy="1543986"/>
            </a:xfrm>
            <a:prstGeom prst="rect">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46" name="Freeform 6">
              <a:extLst>
                <a:ext uri="{FF2B5EF4-FFF2-40B4-BE49-F238E27FC236}">
                  <a16:creationId xmlns:a16="http://schemas.microsoft.com/office/drawing/2014/main" id="{5F27C986-C6FD-0CCF-E2E7-984E01A7F02E}"/>
                </a:ext>
              </a:extLst>
            </p:cNvPr>
            <p:cNvSpPr>
              <a:spLocks noChangeAspect="1" noEditPoints="1" noChangeArrowheads="1"/>
            </p:cNvSpPr>
            <p:nvPr/>
          </p:nvSpPr>
          <p:spPr bwMode="auto">
            <a:xfrm>
              <a:off x="4826755" y="4110101"/>
              <a:ext cx="794796" cy="943822"/>
            </a:xfrm>
            <a:custGeom>
              <a:avLst/>
              <a:gdLst>
                <a:gd name="T0" fmla="*/ 249 w 259"/>
                <a:gd name="T1" fmla="*/ 122 h 308"/>
                <a:gd name="T2" fmla="*/ 225 w 259"/>
                <a:gd name="T3" fmla="*/ 101 h 308"/>
                <a:gd name="T4" fmla="*/ 221 w 259"/>
                <a:gd name="T5" fmla="*/ 95 h 308"/>
                <a:gd name="T6" fmla="*/ 199 w 259"/>
                <a:gd name="T7" fmla="*/ 74 h 308"/>
                <a:gd name="T8" fmla="*/ 193 w 259"/>
                <a:gd name="T9" fmla="*/ 67 h 308"/>
                <a:gd name="T10" fmla="*/ 130 w 259"/>
                <a:gd name="T11" fmla="*/ 7 h 308"/>
                <a:gd name="T12" fmla="*/ 113 w 259"/>
                <a:gd name="T13" fmla="*/ 0 h 308"/>
                <a:gd name="T14" fmla="*/ 21 w 259"/>
                <a:gd name="T15" fmla="*/ 0 h 308"/>
                <a:gd name="T16" fmla="*/ 0 w 259"/>
                <a:gd name="T17" fmla="*/ 18 h 308"/>
                <a:gd name="T18" fmla="*/ 0 w 259"/>
                <a:gd name="T19" fmla="*/ 229 h 308"/>
                <a:gd name="T20" fmla="*/ 21 w 259"/>
                <a:gd name="T21" fmla="*/ 253 h 308"/>
                <a:gd name="T22" fmla="*/ 28 w 259"/>
                <a:gd name="T23" fmla="*/ 253 h 308"/>
                <a:gd name="T24" fmla="*/ 28 w 259"/>
                <a:gd name="T25" fmla="*/ 256 h 308"/>
                <a:gd name="T26" fmla="*/ 49 w 259"/>
                <a:gd name="T27" fmla="*/ 281 h 308"/>
                <a:gd name="T28" fmla="*/ 56 w 259"/>
                <a:gd name="T29" fmla="*/ 281 h 308"/>
                <a:gd name="T30" fmla="*/ 56 w 259"/>
                <a:gd name="T31" fmla="*/ 284 h 308"/>
                <a:gd name="T32" fmla="*/ 77 w 259"/>
                <a:gd name="T33" fmla="*/ 308 h 308"/>
                <a:gd name="T34" fmla="*/ 231 w 259"/>
                <a:gd name="T35" fmla="*/ 308 h 308"/>
                <a:gd name="T36" fmla="*/ 256 w 259"/>
                <a:gd name="T37" fmla="*/ 284 h 308"/>
                <a:gd name="T38" fmla="*/ 256 w 259"/>
                <a:gd name="T39" fmla="*/ 140 h 308"/>
                <a:gd name="T40" fmla="*/ 249 w 259"/>
                <a:gd name="T41" fmla="*/ 122 h 308"/>
                <a:gd name="T42" fmla="*/ 140 w 259"/>
                <a:gd name="T43" fmla="*/ 46 h 308"/>
                <a:gd name="T44" fmla="*/ 151 w 259"/>
                <a:gd name="T45" fmla="*/ 56 h 308"/>
                <a:gd name="T46" fmla="*/ 140 w 259"/>
                <a:gd name="T47" fmla="*/ 56 h 308"/>
                <a:gd name="T48" fmla="*/ 140 w 259"/>
                <a:gd name="T49" fmla="*/ 46 h 308"/>
                <a:gd name="T50" fmla="*/ 123 w 259"/>
                <a:gd name="T51" fmla="*/ 28 h 308"/>
                <a:gd name="T52" fmla="*/ 113 w 259"/>
                <a:gd name="T53" fmla="*/ 28 h 308"/>
                <a:gd name="T54" fmla="*/ 113 w 259"/>
                <a:gd name="T55" fmla="*/ 18 h 308"/>
                <a:gd name="T56" fmla="*/ 123 w 259"/>
                <a:gd name="T57" fmla="*/ 28 h 308"/>
                <a:gd name="T58" fmla="*/ 18 w 259"/>
                <a:gd name="T59" fmla="*/ 232 h 308"/>
                <a:gd name="T60" fmla="*/ 18 w 259"/>
                <a:gd name="T61" fmla="*/ 18 h 308"/>
                <a:gd name="T62" fmla="*/ 92 w 259"/>
                <a:gd name="T63" fmla="*/ 18 h 308"/>
                <a:gd name="T64" fmla="*/ 92 w 259"/>
                <a:gd name="T65" fmla="*/ 28 h 308"/>
                <a:gd name="T66" fmla="*/ 49 w 259"/>
                <a:gd name="T67" fmla="*/ 28 h 308"/>
                <a:gd name="T68" fmla="*/ 28 w 259"/>
                <a:gd name="T69" fmla="*/ 46 h 308"/>
                <a:gd name="T70" fmla="*/ 28 w 259"/>
                <a:gd name="T71" fmla="*/ 232 h 308"/>
                <a:gd name="T72" fmla="*/ 18 w 259"/>
                <a:gd name="T73" fmla="*/ 232 h 308"/>
                <a:gd name="T74" fmla="*/ 46 w 259"/>
                <a:gd name="T75" fmla="*/ 260 h 308"/>
                <a:gd name="T76" fmla="*/ 46 w 259"/>
                <a:gd name="T77" fmla="*/ 46 h 308"/>
                <a:gd name="T78" fmla="*/ 119 w 259"/>
                <a:gd name="T79" fmla="*/ 46 h 308"/>
                <a:gd name="T80" fmla="*/ 119 w 259"/>
                <a:gd name="T81" fmla="*/ 56 h 308"/>
                <a:gd name="T82" fmla="*/ 77 w 259"/>
                <a:gd name="T83" fmla="*/ 56 h 308"/>
                <a:gd name="T84" fmla="*/ 56 w 259"/>
                <a:gd name="T85" fmla="*/ 73 h 308"/>
                <a:gd name="T86" fmla="*/ 56 w 259"/>
                <a:gd name="T87" fmla="*/ 260 h 308"/>
                <a:gd name="T88" fmla="*/ 46 w 259"/>
                <a:gd name="T89" fmla="*/ 260 h 308"/>
                <a:gd name="T90" fmla="*/ 238 w 259"/>
                <a:gd name="T91" fmla="*/ 287 h 308"/>
                <a:gd name="T92" fmla="*/ 74 w 259"/>
                <a:gd name="T93" fmla="*/ 287 h 308"/>
                <a:gd name="T94" fmla="*/ 74 w 259"/>
                <a:gd name="T95" fmla="*/ 73 h 308"/>
                <a:gd name="T96" fmla="*/ 147 w 259"/>
                <a:gd name="T97" fmla="*/ 73 h 308"/>
                <a:gd name="T98" fmla="*/ 147 w 259"/>
                <a:gd name="T99" fmla="*/ 140 h 308"/>
                <a:gd name="T100" fmla="*/ 168 w 259"/>
                <a:gd name="T101" fmla="*/ 165 h 308"/>
                <a:gd name="T102" fmla="*/ 238 w 259"/>
                <a:gd name="T103" fmla="*/ 165 h 308"/>
                <a:gd name="T104" fmla="*/ 238 w 259"/>
                <a:gd name="T105" fmla="*/ 287 h 308"/>
                <a:gd name="T106" fmla="*/ 168 w 259"/>
                <a:gd name="T107" fmla="*/ 140 h 308"/>
                <a:gd name="T108" fmla="*/ 168 w 259"/>
                <a:gd name="T109" fmla="*/ 73 h 308"/>
                <a:gd name="T110" fmla="*/ 238 w 259"/>
                <a:gd name="T111" fmla="*/ 140 h 308"/>
                <a:gd name="T112" fmla="*/ 168 w 259"/>
                <a:gd name="T113" fmla="*/ 140 h 3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9"/>
                <a:gd name="T172" fmla="*/ 0 h 308"/>
                <a:gd name="T173" fmla="*/ 259 w 259"/>
                <a:gd name="T174" fmla="*/ 308 h 3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9" h="308">
                  <a:moveTo>
                    <a:pt x="249" y="122"/>
                  </a:moveTo>
                  <a:cubicBezTo>
                    <a:pt x="240" y="114"/>
                    <a:pt x="232" y="107"/>
                    <a:pt x="225" y="101"/>
                  </a:cubicBezTo>
                  <a:cubicBezTo>
                    <a:pt x="224" y="99"/>
                    <a:pt x="223" y="97"/>
                    <a:pt x="221" y="95"/>
                  </a:cubicBezTo>
                  <a:cubicBezTo>
                    <a:pt x="212" y="87"/>
                    <a:pt x="205" y="80"/>
                    <a:pt x="199" y="74"/>
                  </a:cubicBezTo>
                  <a:cubicBezTo>
                    <a:pt x="198" y="72"/>
                    <a:pt x="196" y="69"/>
                    <a:pt x="193" y="67"/>
                  </a:cubicBezTo>
                  <a:cubicBezTo>
                    <a:pt x="130" y="7"/>
                    <a:pt x="130" y="7"/>
                    <a:pt x="130" y="7"/>
                  </a:cubicBezTo>
                  <a:cubicBezTo>
                    <a:pt x="123" y="0"/>
                    <a:pt x="120" y="0"/>
                    <a:pt x="113" y="0"/>
                  </a:cubicBezTo>
                  <a:cubicBezTo>
                    <a:pt x="21" y="0"/>
                    <a:pt x="21" y="0"/>
                    <a:pt x="21" y="0"/>
                  </a:cubicBezTo>
                  <a:cubicBezTo>
                    <a:pt x="11" y="0"/>
                    <a:pt x="0" y="7"/>
                    <a:pt x="0" y="18"/>
                  </a:cubicBezTo>
                  <a:cubicBezTo>
                    <a:pt x="0" y="229"/>
                    <a:pt x="0" y="229"/>
                    <a:pt x="0" y="229"/>
                  </a:cubicBezTo>
                  <a:cubicBezTo>
                    <a:pt x="0" y="239"/>
                    <a:pt x="11" y="253"/>
                    <a:pt x="21" y="253"/>
                  </a:cubicBezTo>
                  <a:cubicBezTo>
                    <a:pt x="24" y="253"/>
                    <a:pt x="26" y="253"/>
                    <a:pt x="28" y="253"/>
                  </a:cubicBezTo>
                  <a:cubicBezTo>
                    <a:pt x="28" y="256"/>
                    <a:pt x="28" y="256"/>
                    <a:pt x="28" y="256"/>
                  </a:cubicBezTo>
                  <a:cubicBezTo>
                    <a:pt x="28" y="267"/>
                    <a:pt x="39" y="281"/>
                    <a:pt x="49" y="281"/>
                  </a:cubicBezTo>
                  <a:cubicBezTo>
                    <a:pt x="52" y="281"/>
                    <a:pt x="54" y="281"/>
                    <a:pt x="56" y="281"/>
                  </a:cubicBezTo>
                  <a:cubicBezTo>
                    <a:pt x="56" y="284"/>
                    <a:pt x="56" y="284"/>
                    <a:pt x="56" y="284"/>
                  </a:cubicBezTo>
                  <a:cubicBezTo>
                    <a:pt x="56" y="294"/>
                    <a:pt x="67" y="308"/>
                    <a:pt x="77" y="308"/>
                  </a:cubicBezTo>
                  <a:cubicBezTo>
                    <a:pt x="231" y="308"/>
                    <a:pt x="231" y="308"/>
                    <a:pt x="231" y="308"/>
                  </a:cubicBezTo>
                  <a:cubicBezTo>
                    <a:pt x="245" y="308"/>
                    <a:pt x="256" y="294"/>
                    <a:pt x="256" y="284"/>
                  </a:cubicBezTo>
                  <a:cubicBezTo>
                    <a:pt x="256" y="140"/>
                    <a:pt x="256" y="140"/>
                    <a:pt x="256" y="140"/>
                  </a:cubicBezTo>
                  <a:cubicBezTo>
                    <a:pt x="256" y="140"/>
                    <a:pt x="259" y="133"/>
                    <a:pt x="249" y="122"/>
                  </a:cubicBezTo>
                  <a:close/>
                  <a:moveTo>
                    <a:pt x="140" y="46"/>
                  </a:moveTo>
                  <a:cubicBezTo>
                    <a:pt x="144" y="49"/>
                    <a:pt x="148" y="53"/>
                    <a:pt x="151" y="56"/>
                  </a:cubicBezTo>
                  <a:cubicBezTo>
                    <a:pt x="147" y="56"/>
                    <a:pt x="144" y="56"/>
                    <a:pt x="140" y="56"/>
                  </a:cubicBezTo>
                  <a:cubicBezTo>
                    <a:pt x="140" y="46"/>
                    <a:pt x="140" y="46"/>
                    <a:pt x="140" y="46"/>
                  </a:cubicBezTo>
                  <a:close/>
                  <a:moveTo>
                    <a:pt x="123" y="28"/>
                  </a:moveTo>
                  <a:cubicBezTo>
                    <a:pt x="120" y="28"/>
                    <a:pt x="116" y="28"/>
                    <a:pt x="113" y="28"/>
                  </a:cubicBezTo>
                  <a:cubicBezTo>
                    <a:pt x="113" y="18"/>
                    <a:pt x="113" y="18"/>
                    <a:pt x="113" y="18"/>
                  </a:cubicBezTo>
                  <a:cubicBezTo>
                    <a:pt x="116" y="21"/>
                    <a:pt x="120" y="25"/>
                    <a:pt x="123" y="28"/>
                  </a:cubicBezTo>
                  <a:close/>
                  <a:moveTo>
                    <a:pt x="18" y="232"/>
                  </a:moveTo>
                  <a:cubicBezTo>
                    <a:pt x="18" y="21"/>
                    <a:pt x="18" y="18"/>
                    <a:pt x="18" y="18"/>
                  </a:cubicBezTo>
                  <a:cubicBezTo>
                    <a:pt x="88" y="18"/>
                    <a:pt x="92" y="18"/>
                    <a:pt x="92" y="18"/>
                  </a:cubicBezTo>
                  <a:cubicBezTo>
                    <a:pt x="92" y="21"/>
                    <a:pt x="92" y="25"/>
                    <a:pt x="92" y="28"/>
                  </a:cubicBezTo>
                  <a:cubicBezTo>
                    <a:pt x="49" y="28"/>
                    <a:pt x="49" y="28"/>
                    <a:pt x="49" y="28"/>
                  </a:cubicBezTo>
                  <a:cubicBezTo>
                    <a:pt x="39" y="28"/>
                    <a:pt x="28" y="35"/>
                    <a:pt x="28" y="46"/>
                  </a:cubicBezTo>
                  <a:cubicBezTo>
                    <a:pt x="28" y="154"/>
                    <a:pt x="28" y="206"/>
                    <a:pt x="28" y="232"/>
                  </a:cubicBezTo>
                  <a:cubicBezTo>
                    <a:pt x="19" y="232"/>
                    <a:pt x="18" y="232"/>
                    <a:pt x="18" y="232"/>
                  </a:cubicBezTo>
                  <a:close/>
                  <a:moveTo>
                    <a:pt x="46" y="260"/>
                  </a:moveTo>
                  <a:cubicBezTo>
                    <a:pt x="46" y="49"/>
                    <a:pt x="46" y="46"/>
                    <a:pt x="46" y="46"/>
                  </a:cubicBezTo>
                  <a:cubicBezTo>
                    <a:pt x="116" y="46"/>
                    <a:pt x="119" y="46"/>
                    <a:pt x="119" y="46"/>
                  </a:cubicBezTo>
                  <a:cubicBezTo>
                    <a:pt x="119" y="49"/>
                    <a:pt x="119" y="53"/>
                    <a:pt x="119" y="56"/>
                  </a:cubicBezTo>
                  <a:cubicBezTo>
                    <a:pt x="77" y="56"/>
                    <a:pt x="77" y="56"/>
                    <a:pt x="77" y="56"/>
                  </a:cubicBezTo>
                  <a:cubicBezTo>
                    <a:pt x="67" y="56"/>
                    <a:pt x="56" y="63"/>
                    <a:pt x="56" y="73"/>
                  </a:cubicBezTo>
                  <a:cubicBezTo>
                    <a:pt x="56" y="182"/>
                    <a:pt x="56" y="234"/>
                    <a:pt x="56" y="260"/>
                  </a:cubicBezTo>
                  <a:cubicBezTo>
                    <a:pt x="47" y="260"/>
                    <a:pt x="46" y="260"/>
                    <a:pt x="46" y="260"/>
                  </a:cubicBezTo>
                  <a:close/>
                  <a:moveTo>
                    <a:pt x="238" y="287"/>
                  </a:moveTo>
                  <a:cubicBezTo>
                    <a:pt x="84" y="287"/>
                    <a:pt x="74" y="287"/>
                    <a:pt x="74" y="287"/>
                  </a:cubicBezTo>
                  <a:cubicBezTo>
                    <a:pt x="74" y="77"/>
                    <a:pt x="74" y="73"/>
                    <a:pt x="74" y="73"/>
                  </a:cubicBezTo>
                  <a:cubicBezTo>
                    <a:pt x="144" y="73"/>
                    <a:pt x="147" y="73"/>
                    <a:pt x="147" y="73"/>
                  </a:cubicBezTo>
                  <a:cubicBezTo>
                    <a:pt x="147" y="136"/>
                    <a:pt x="147" y="140"/>
                    <a:pt x="147" y="140"/>
                  </a:cubicBezTo>
                  <a:cubicBezTo>
                    <a:pt x="147" y="151"/>
                    <a:pt x="154" y="165"/>
                    <a:pt x="168" y="165"/>
                  </a:cubicBezTo>
                  <a:cubicBezTo>
                    <a:pt x="231" y="165"/>
                    <a:pt x="238" y="165"/>
                    <a:pt x="238" y="165"/>
                  </a:cubicBezTo>
                  <a:lnTo>
                    <a:pt x="238" y="287"/>
                  </a:lnTo>
                  <a:close/>
                  <a:moveTo>
                    <a:pt x="168" y="140"/>
                  </a:moveTo>
                  <a:cubicBezTo>
                    <a:pt x="168" y="73"/>
                    <a:pt x="168" y="73"/>
                    <a:pt x="168" y="73"/>
                  </a:cubicBezTo>
                  <a:cubicBezTo>
                    <a:pt x="238" y="140"/>
                    <a:pt x="238" y="140"/>
                    <a:pt x="238" y="140"/>
                  </a:cubicBezTo>
                  <a:lnTo>
                    <a:pt x="168" y="140"/>
                  </a:lnTo>
                  <a:close/>
                </a:path>
              </a:pathLst>
            </a:custGeom>
            <a:solidFill>
              <a:schemeClr val="bg1"/>
            </a:solidFill>
            <a:ln>
              <a:noFill/>
            </a:ln>
          </p:spPr>
          <p:txBody>
            <a:bodyPr/>
            <a:lstStyle/>
            <a:p>
              <a:endParaRPr lang="zh-CN" altLang="zh-CN" sz="1801">
                <a:solidFill>
                  <a:srgbClr val="292929"/>
                </a:solidFill>
                <a:latin typeface="DotumChe" pitchFamily="49" charset="-127"/>
                <a:ea typeface="微软雅黑" pitchFamily="34" charset="-122"/>
                <a:sym typeface="DotumChe" pitchFamily="49" charset="-127"/>
              </a:endParaRPr>
            </a:p>
          </p:txBody>
        </p:sp>
        <p:sp>
          <p:nvSpPr>
            <p:cNvPr id="47" name="KSO_Shape">
              <a:extLst>
                <a:ext uri="{FF2B5EF4-FFF2-40B4-BE49-F238E27FC236}">
                  <a16:creationId xmlns:a16="http://schemas.microsoft.com/office/drawing/2014/main" id="{82C54B23-42B7-21C8-BC64-E400CC029AC3}"/>
                </a:ext>
              </a:extLst>
            </p:cNvPr>
            <p:cNvSpPr>
              <a:spLocks/>
            </p:cNvSpPr>
            <p:nvPr/>
          </p:nvSpPr>
          <p:spPr bwMode="auto">
            <a:xfrm>
              <a:off x="4889731" y="2534643"/>
              <a:ext cx="794796" cy="791867"/>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801"/>
            </a:p>
          </p:txBody>
        </p:sp>
        <p:pic>
          <p:nvPicPr>
            <p:cNvPr id="48" name="圖形 47" descr="橫條圖">
              <a:extLst>
                <a:ext uri="{FF2B5EF4-FFF2-40B4-BE49-F238E27FC236}">
                  <a16:creationId xmlns:a16="http://schemas.microsoft.com/office/drawing/2014/main" id="{DA428BB3-AEA3-B667-7C5E-61A23FBB93A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28744" y="4060522"/>
              <a:ext cx="1027863" cy="1027863"/>
            </a:xfrm>
            <a:prstGeom prst="rect">
              <a:avLst/>
            </a:prstGeom>
          </p:spPr>
        </p:pic>
        <p:pic>
          <p:nvPicPr>
            <p:cNvPr id="49" name="圖形 48" descr="網際網路">
              <a:extLst>
                <a:ext uri="{FF2B5EF4-FFF2-40B4-BE49-F238E27FC236}">
                  <a16:creationId xmlns:a16="http://schemas.microsoft.com/office/drawing/2014/main" id="{7243C38F-43C4-5176-7C0E-1EC387AC52B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91217" y="2381146"/>
              <a:ext cx="1165387" cy="1165387"/>
            </a:xfrm>
            <a:prstGeom prst="rect">
              <a:avLst/>
            </a:prstGeom>
          </p:spPr>
        </p:pic>
      </p:grpSp>
      <p:grpSp>
        <p:nvGrpSpPr>
          <p:cNvPr id="50" name="群組 49">
            <a:extLst>
              <a:ext uri="{FF2B5EF4-FFF2-40B4-BE49-F238E27FC236}">
                <a16:creationId xmlns:a16="http://schemas.microsoft.com/office/drawing/2014/main" id="{E5D2206D-F29B-AECF-1934-64814FE920D3}"/>
              </a:ext>
            </a:extLst>
          </p:cNvPr>
          <p:cNvGrpSpPr/>
          <p:nvPr/>
        </p:nvGrpSpPr>
        <p:grpSpPr>
          <a:xfrm>
            <a:off x="1278623" y="2515968"/>
            <a:ext cx="15745148" cy="5848034"/>
            <a:chOff x="740016" y="2048605"/>
            <a:chExt cx="10520024" cy="3586398"/>
          </a:xfrm>
        </p:grpSpPr>
        <p:cxnSp>
          <p:nvCxnSpPr>
            <p:cNvPr id="51" name="直接连接符 10">
              <a:extLst>
                <a:ext uri="{FF2B5EF4-FFF2-40B4-BE49-F238E27FC236}">
                  <a16:creationId xmlns:a16="http://schemas.microsoft.com/office/drawing/2014/main" id="{E8772580-FBD6-C292-B6B3-7F5352E9AC9A}"/>
                </a:ext>
              </a:extLst>
            </p:cNvPr>
            <p:cNvCxnSpPr>
              <a:cxnSpLocks/>
            </p:cNvCxnSpPr>
            <p:nvPr/>
          </p:nvCxnSpPr>
          <p:spPr>
            <a:xfrm flipV="1">
              <a:off x="7809878" y="2492328"/>
              <a:ext cx="3123860" cy="40605"/>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2" name="文本框 11">
              <a:extLst>
                <a:ext uri="{FF2B5EF4-FFF2-40B4-BE49-F238E27FC236}">
                  <a16:creationId xmlns:a16="http://schemas.microsoft.com/office/drawing/2014/main" id="{CA0106A0-7F70-1CE6-3576-23068EBDA21C}"/>
                </a:ext>
              </a:extLst>
            </p:cNvPr>
            <p:cNvSpPr txBox="1"/>
            <p:nvPr/>
          </p:nvSpPr>
          <p:spPr>
            <a:xfrm>
              <a:off x="8380438" y="2048605"/>
              <a:ext cx="1974135" cy="396373"/>
            </a:xfrm>
            <a:prstGeom prst="rect">
              <a:avLst/>
            </a:prstGeom>
            <a:noFill/>
          </p:spPr>
          <p:txBody>
            <a:bodyPr wrap="none" rtlCol="0">
              <a:spAutoFit/>
            </a:bodyPr>
            <a:lstStyle/>
            <a:p>
              <a:r>
                <a:rPr lang="zh-TW" altLang="en-US" sz="3600" b="1" dirty="0">
                  <a:solidFill>
                    <a:schemeClr val="tx1">
                      <a:lumMod val="75000"/>
                      <a:lumOff val="25000"/>
                    </a:schemeClr>
                  </a:solidFill>
                  <a:latin typeface="微軟正黑體" panose="020B0604030504040204" pitchFamily="34" charset="-120"/>
                  <a:ea typeface="微軟正黑體" panose="020B0604030504040204" pitchFamily="34" charset="-120"/>
                </a:rPr>
                <a:t>輔導工作報表</a:t>
              </a:r>
              <a:endParaRPr lang="zh-CN" altLang="en-US" sz="3600" b="1" dirty="0">
                <a:solidFill>
                  <a:schemeClr val="tx1">
                    <a:lumMod val="75000"/>
                    <a:lumOff val="25000"/>
                  </a:schemeClr>
                </a:solidFill>
                <a:latin typeface="微軟正黑體" panose="020B0604030504040204" pitchFamily="34" charset="-120"/>
                <a:ea typeface="微軟正黑體" panose="020B0604030504040204" pitchFamily="34" charset="-120"/>
              </a:endParaRPr>
            </a:p>
          </p:txBody>
        </p:sp>
        <p:sp>
          <p:nvSpPr>
            <p:cNvPr id="53" name="矩形 47">
              <a:extLst>
                <a:ext uri="{FF2B5EF4-FFF2-40B4-BE49-F238E27FC236}">
                  <a16:creationId xmlns:a16="http://schemas.microsoft.com/office/drawing/2014/main" id="{3C5F2C85-7E2E-622E-9CF7-8BD090B52A87}"/>
                </a:ext>
              </a:extLst>
            </p:cNvPr>
            <p:cNvSpPr>
              <a:spLocks noChangeArrowheads="1"/>
            </p:cNvSpPr>
            <p:nvPr/>
          </p:nvSpPr>
          <p:spPr bwMode="auto">
            <a:xfrm>
              <a:off x="7855756" y="2608294"/>
              <a:ext cx="3077982" cy="660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buFont typeface="Arial" panose="020B0604020202020204" pitchFamily="34" charset="0"/>
                <a:buChar char="•"/>
              </a:pPr>
              <a:r>
                <a:rPr lang="zh-TW" altLang="en-US" sz="3200" kern="100" dirty="0">
                  <a:solidFill>
                    <a:schemeClr val="tx1">
                      <a:lumMod val="75000"/>
                      <a:lumOff val="25000"/>
                    </a:schemeClr>
                  </a:solidFill>
                  <a:latin typeface="微軟正黑體" panose="020B0604030504040204" pitchFamily="34" charset="-120"/>
                  <a:ea typeface="微軟正黑體" panose="020B0604030504040204" pitchFamily="34" charset="-120"/>
                </a:rPr>
                <a:t>教育部每月成果填報</a:t>
              </a:r>
              <a:endParaRPr lang="en-US" altLang="zh-CN" sz="3200" kern="100" dirty="0">
                <a:solidFill>
                  <a:schemeClr val="tx1">
                    <a:lumMod val="75000"/>
                    <a:lumOff val="25000"/>
                  </a:schemeClr>
                </a:solidFill>
                <a:latin typeface="微軟正黑體" panose="020B0604030504040204" pitchFamily="34" charset="-120"/>
                <a:ea typeface="微軟正黑體" panose="020B0604030504040204" pitchFamily="34" charset="-120"/>
              </a:endParaRPr>
            </a:p>
            <a:p>
              <a:pPr marL="457200" indent="-457200">
                <a:buFont typeface="Arial" panose="020B0604020202020204" pitchFamily="34" charset="0"/>
                <a:buChar char="•"/>
              </a:pPr>
              <a:r>
                <a:rPr lang="zh-TW" altLang="en-US" sz="3200" kern="100" dirty="0">
                  <a:solidFill>
                    <a:schemeClr val="tx1">
                      <a:lumMod val="75000"/>
                      <a:lumOff val="25000"/>
                    </a:schemeClr>
                  </a:solidFill>
                  <a:latin typeface="微軟正黑體" panose="020B0604030504040204" pitchFamily="34" charset="-120"/>
                  <a:ea typeface="微軟正黑體" panose="020B0604030504040204" pitchFamily="34" charset="-120"/>
                </a:rPr>
                <a:t>工作週誌</a:t>
              </a:r>
              <a:r>
                <a:rPr lang="en-US" altLang="zh-TW" sz="3200" kern="100" dirty="0">
                  <a:solidFill>
                    <a:schemeClr val="tx1">
                      <a:lumMod val="75000"/>
                      <a:lumOff val="25000"/>
                    </a:schemeClr>
                  </a:solidFill>
                  <a:latin typeface="微軟正黑體" panose="020B0604030504040204" pitchFamily="34" charset="-120"/>
                  <a:ea typeface="微軟正黑體" panose="020B0604030504040204" pitchFamily="34" charset="-120"/>
                </a:rPr>
                <a:t>/</a:t>
              </a:r>
              <a:r>
                <a:rPr lang="zh-TW" altLang="en-US" sz="3200" kern="100" dirty="0">
                  <a:solidFill>
                    <a:schemeClr val="tx1">
                      <a:lumMod val="75000"/>
                      <a:lumOff val="25000"/>
                    </a:schemeClr>
                  </a:solidFill>
                  <a:latin typeface="微軟正黑體" panose="020B0604030504040204" pitchFamily="34" charset="-120"/>
                  <a:ea typeface="微軟正黑體" panose="020B0604030504040204" pitchFamily="34" charset="-120"/>
                </a:rPr>
                <a:t>月報</a:t>
              </a:r>
              <a:r>
                <a:rPr lang="en-US" altLang="zh-TW" sz="3200" kern="100" dirty="0">
                  <a:solidFill>
                    <a:schemeClr val="tx1">
                      <a:lumMod val="75000"/>
                      <a:lumOff val="25000"/>
                    </a:schemeClr>
                  </a:solidFill>
                  <a:latin typeface="微軟正黑體" panose="020B0604030504040204" pitchFamily="34" charset="-120"/>
                  <a:ea typeface="微軟正黑體" panose="020B0604030504040204" pitchFamily="34" charset="-120"/>
                </a:rPr>
                <a:t>…</a:t>
              </a:r>
            </a:p>
          </p:txBody>
        </p:sp>
        <p:cxnSp>
          <p:nvCxnSpPr>
            <p:cNvPr id="54" name="直接连接符 13">
              <a:extLst>
                <a:ext uri="{FF2B5EF4-FFF2-40B4-BE49-F238E27FC236}">
                  <a16:creationId xmlns:a16="http://schemas.microsoft.com/office/drawing/2014/main" id="{309B2AE9-DC0C-E064-DE35-D8E5FF274B79}"/>
                </a:ext>
              </a:extLst>
            </p:cNvPr>
            <p:cNvCxnSpPr>
              <a:cxnSpLocks/>
            </p:cNvCxnSpPr>
            <p:nvPr/>
          </p:nvCxnSpPr>
          <p:spPr>
            <a:xfrm>
              <a:off x="7855756" y="4321606"/>
              <a:ext cx="290966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5" name="文本框 14">
              <a:extLst>
                <a:ext uri="{FF2B5EF4-FFF2-40B4-BE49-F238E27FC236}">
                  <a16:creationId xmlns:a16="http://schemas.microsoft.com/office/drawing/2014/main" id="{BBA389EE-918D-242B-681D-C9350D35463C}"/>
                </a:ext>
              </a:extLst>
            </p:cNvPr>
            <p:cNvSpPr txBox="1"/>
            <p:nvPr/>
          </p:nvSpPr>
          <p:spPr>
            <a:xfrm>
              <a:off x="8380438" y="3808892"/>
              <a:ext cx="1974135" cy="396373"/>
            </a:xfrm>
            <a:prstGeom prst="rect">
              <a:avLst/>
            </a:prstGeom>
            <a:noFill/>
          </p:spPr>
          <p:txBody>
            <a:bodyPr wrap="none" rtlCol="0">
              <a:spAutoFit/>
            </a:bodyPr>
            <a:lstStyle/>
            <a:p>
              <a:r>
                <a:rPr lang="zh-TW" altLang="en-US" sz="3600" b="1" dirty="0">
                  <a:solidFill>
                    <a:schemeClr val="tx1">
                      <a:lumMod val="75000"/>
                      <a:lumOff val="25000"/>
                    </a:schemeClr>
                  </a:solidFill>
                  <a:latin typeface="微軟正黑體" panose="020B0604030504040204" pitchFamily="34" charset="-120"/>
                  <a:ea typeface="微軟正黑體" panose="020B0604030504040204" pitchFamily="34" charset="-120"/>
                </a:rPr>
                <a:t>服務成果統計</a:t>
              </a:r>
              <a:endParaRPr lang="zh-CN" altLang="en-US" sz="3600" b="1" dirty="0">
                <a:solidFill>
                  <a:schemeClr val="tx1">
                    <a:lumMod val="75000"/>
                    <a:lumOff val="25000"/>
                  </a:schemeClr>
                </a:solidFill>
                <a:latin typeface="微軟正黑體" panose="020B0604030504040204" pitchFamily="34" charset="-120"/>
                <a:ea typeface="微軟正黑體" panose="020B0604030504040204" pitchFamily="34" charset="-120"/>
              </a:endParaRPr>
            </a:p>
          </p:txBody>
        </p:sp>
        <p:sp>
          <p:nvSpPr>
            <p:cNvPr id="56" name="矩形 47">
              <a:extLst>
                <a:ext uri="{FF2B5EF4-FFF2-40B4-BE49-F238E27FC236}">
                  <a16:creationId xmlns:a16="http://schemas.microsoft.com/office/drawing/2014/main" id="{4149ECAB-1A71-4AF7-367B-66E29350D700}"/>
                </a:ext>
              </a:extLst>
            </p:cNvPr>
            <p:cNvSpPr>
              <a:spLocks noChangeArrowheads="1"/>
            </p:cNvSpPr>
            <p:nvPr/>
          </p:nvSpPr>
          <p:spPr bwMode="auto">
            <a:xfrm>
              <a:off x="7860952" y="4423711"/>
              <a:ext cx="3399088" cy="660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buFont typeface="Arial" panose="020B0604020202020204" pitchFamily="34" charset="0"/>
                <a:buChar char="•"/>
              </a:pPr>
              <a:r>
                <a:rPr lang="zh-TW" altLang="en-US" sz="3200" kern="100" dirty="0">
                  <a:solidFill>
                    <a:schemeClr val="tx1">
                      <a:lumMod val="75000"/>
                      <a:lumOff val="25000"/>
                    </a:schemeClr>
                  </a:solidFill>
                  <a:latin typeface="微軟正黑體" panose="020B0604030504040204" pitchFamily="34" charset="-120"/>
                  <a:ea typeface="微軟正黑體" panose="020B0604030504040204" pitchFamily="34" charset="-120"/>
                </a:rPr>
                <a:t>學期服務人次統計表</a:t>
              </a:r>
              <a:endParaRPr lang="en-US" altLang="zh-TW" sz="3200" kern="100" dirty="0">
                <a:solidFill>
                  <a:schemeClr val="tx1">
                    <a:lumMod val="75000"/>
                    <a:lumOff val="25000"/>
                  </a:schemeClr>
                </a:solidFill>
                <a:latin typeface="微軟正黑體" panose="020B0604030504040204" pitchFamily="34" charset="-120"/>
                <a:ea typeface="微軟正黑體" panose="020B0604030504040204" pitchFamily="34" charset="-120"/>
              </a:endParaRPr>
            </a:p>
            <a:p>
              <a:pPr marL="457200" indent="-457200">
                <a:buFont typeface="Arial" panose="020B0604020202020204" pitchFamily="34" charset="0"/>
                <a:buChar char="•"/>
              </a:pPr>
              <a:r>
                <a:rPr lang="zh-TW" altLang="en-US" sz="3200" kern="100" dirty="0">
                  <a:solidFill>
                    <a:schemeClr val="tx1">
                      <a:lumMod val="75000"/>
                      <a:lumOff val="25000"/>
                    </a:schemeClr>
                  </a:solidFill>
                  <a:latin typeface="微軟正黑體" panose="020B0604030504040204" pitchFamily="34" charset="-120"/>
                  <a:ea typeface="微軟正黑體" panose="020B0604030504040204" pitchFamily="34" charset="-120"/>
                </a:rPr>
                <a:t>成果報告</a:t>
              </a:r>
              <a:r>
                <a:rPr lang="en-US" altLang="zh-TW" sz="3200" kern="100" dirty="0">
                  <a:solidFill>
                    <a:schemeClr val="tx1">
                      <a:lumMod val="75000"/>
                      <a:lumOff val="25000"/>
                    </a:schemeClr>
                  </a:solidFill>
                  <a:latin typeface="微軟正黑體" panose="020B0604030504040204" pitchFamily="34" charset="-120"/>
                  <a:ea typeface="微軟正黑體" panose="020B0604030504040204" pitchFamily="34" charset="-120"/>
                </a:rPr>
                <a:t>..</a:t>
              </a:r>
            </a:p>
          </p:txBody>
        </p:sp>
        <p:cxnSp>
          <p:nvCxnSpPr>
            <p:cNvPr id="57" name="直接连接符 16">
              <a:extLst>
                <a:ext uri="{FF2B5EF4-FFF2-40B4-BE49-F238E27FC236}">
                  <a16:creationId xmlns:a16="http://schemas.microsoft.com/office/drawing/2014/main" id="{C56FE2E1-0E6B-B555-8C89-D54C5268242F}"/>
                </a:ext>
              </a:extLst>
            </p:cNvPr>
            <p:cNvCxnSpPr>
              <a:cxnSpLocks/>
            </p:cNvCxnSpPr>
            <p:nvPr/>
          </p:nvCxnSpPr>
          <p:spPr>
            <a:xfrm flipV="1">
              <a:off x="756422" y="2515216"/>
              <a:ext cx="3103067" cy="40605"/>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8" name="文本框 17">
              <a:extLst>
                <a:ext uri="{FF2B5EF4-FFF2-40B4-BE49-F238E27FC236}">
                  <a16:creationId xmlns:a16="http://schemas.microsoft.com/office/drawing/2014/main" id="{EB567611-C10B-E2AC-5461-90E17BA49C40}"/>
                </a:ext>
              </a:extLst>
            </p:cNvPr>
            <p:cNvSpPr txBox="1"/>
            <p:nvPr/>
          </p:nvSpPr>
          <p:spPr>
            <a:xfrm>
              <a:off x="1612943" y="2095336"/>
              <a:ext cx="1357217" cy="396373"/>
            </a:xfrm>
            <a:prstGeom prst="rect">
              <a:avLst/>
            </a:prstGeom>
            <a:noFill/>
          </p:spPr>
          <p:txBody>
            <a:bodyPr wrap="none" rtlCol="0">
              <a:spAutoFit/>
            </a:bodyPr>
            <a:lstStyle/>
            <a:p>
              <a:r>
                <a:rPr lang="zh-TW" altLang="en-US" sz="3600" b="1" dirty="0">
                  <a:solidFill>
                    <a:schemeClr val="tx1">
                      <a:lumMod val="75000"/>
                      <a:lumOff val="25000"/>
                    </a:schemeClr>
                  </a:solidFill>
                  <a:latin typeface="微軟正黑體" panose="020B0604030504040204" pitchFamily="34" charset="-120"/>
                  <a:ea typeface="微軟正黑體" panose="020B0604030504040204" pitchFamily="34" charset="-120"/>
                </a:rPr>
                <a:t>轉介表單</a:t>
              </a:r>
              <a:endParaRPr lang="zh-CN" altLang="en-US" sz="3600" b="1" dirty="0">
                <a:solidFill>
                  <a:schemeClr val="tx1">
                    <a:lumMod val="75000"/>
                    <a:lumOff val="25000"/>
                  </a:schemeClr>
                </a:solidFill>
                <a:latin typeface="微軟正黑體" panose="020B0604030504040204" pitchFamily="34" charset="-120"/>
                <a:ea typeface="微軟正黑體" panose="020B0604030504040204" pitchFamily="34" charset="-120"/>
              </a:endParaRPr>
            </a:p>
          </p:txBody>
        </p:sp>
        <p:sp>
          <p:nvSpPr>
            <p:cNvPr id="59" name="矩形 47">
              <a:extLst>
                <a:ext uri="{FF2B5EF4-FFF2-40B4-BE49-F238E27FC236}">
                  <a16:creationId xmlns:a16="http://schemas.microsoft.com/office/drawing/2014/main" id="{3A9C497A-C41E-C640-110E-BEF546C7ACB4}"/>
                </a:ext>
              </a:extLst>
            </p:cNvPr>
            <p:cNvSpPr>
              <a:spLocks noChangeArrowheads="1"/>
            </p:cNvSpPr>
            <p:nvPr/>
          </p:nvSpPr>
          <p:spPr bwMode="auto">
            <a:xfrm>
              <a:off x="789846" y="2669287"/>
              <a:ext cx="3386329" cy="660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buSzPct val="93000"/>
                <a:buFont typeface="Arial" panose="020B0604020202020204" pitchFamily="34" charset="0"/>
                <a:buChar char="•"/>
                <a:defRPr/>
              </a:pPr>
              <a:r>
                <a:rPr lang="zh-TW" altLang="en-US" sz="3200" dirty="0">
                  <a:latin typeface="微軟正黑體" panose="020B0604030504040204" pitchFamily="34" charset="-120"/>
                  <a:ea typeface="微軟正黑體" panose="020B0604030504040204" pitchFamily="34" charset="-120"/>
                </a:rPr>
                <a:t>申請表</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調查表</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轉介單</a:t>
              </a:r>
              <a:endParaRPr lang="en-US" altLang="zh-TW" sz="3200" dirty="0">
                <a:latin typeface="微軟正黑體" panose="020B0604030504040204" pitchFamily="34" charset="-120"/>
                <a:ea typeface="微軟正黑體" panose="020B0604030504040204" pitchFamily="34" charset="-120"/>
              </a:endParaRPr>
            </a:p>
            <a:p>
              <a:pPr marL="457200" indent="-457200">
                <a:buFont typeface="Arial" panose="020B0604020202020204" pitchFamily="34" charset="0"/>
                <a:buChar char="•"/>
                <a:defRPr/>
              </a:pPr>
              <a:r>
                <a:rPr lang="zh-TW" altLang="en-US" sz="3200" dirty="0">
                  <a:latin typeface="微軟正黑體" panose="020B0604030504040204" pitchFamily="34" charset="-120"/>
                  <a:ea typeface="微軟正黑體" panose="020B0604030504040204" pitchFamily="34" charset="-120"/>
                </a:rPr>
                <a:t>家長同意書</a:t>
              </a:r>
              <a:r>
                <a:rPr lang="en-US" altLang="zh-TW" sz="3200" dirty="0">
                  <a:latin typeface="微軟正黑體" panose="020B0604030504040204" pitchFamily="34" charset="-120"/>
                  <a:ea typeface="微軟正黑體" panose="020B0604030504040204" pitchFamily="34" charset="-120"/>
                </a:rPr>
                <a:t>…</a:t>
              </a:r>
              <a:endParaRPr lang="en-US" altLang="zh-TW" sz="3200" b="1" dirty="0">
                <a:solidFill>
                  <a:srgbClr val="FFFFFF"/>
                </a:solidFill>
                <a:ea typeface="微软雅黑" panose="020B0503020204020204" pitchFamily="34" charset="-122"/>
              </a:endParaRPr>
            </a:p>
          </p:txBody>
        </p:sp>
        <p:cxnSp>
          <p:nvCxnSpPr>
            <p:cNvPr id="60" name="直接连接符 19">
              <a:extLst>
                <a:ext uri="{FF2B5EF4-FFF2-40B4-BE49-F238E27FC236}">
                  <a16:creationId xmlns:a16="http://schemas.microsoft.com/office/drawing/2014/main" id="{C37915DE-F0A9-7CE4-2378-69AF9D672977}"/>
                </a:ext>
              </a:extLst>
            </p:cNvPr>
            <p:cNvCxnSpPr>
              <a:cxnSpLocks/>
            </p:cNvCxnSpPr>
            <p:nvPr/>
          </p:nvCxnSpPr>
          <p:spPr>
            <a:xfrm flipV="1">
              <a:off x="740016" y="4272904"/>
              <a:ext cx="3103069" cy="2513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文本框 20">
              <a:extLst>
                <a:ext uri="{FF2B5EF4-FFF2-40B4-BE49-F238E27FC236}">
                  <a16:creationId xmlns:a16="http://schemas.microsoft.com/office/drawing/2014/main" id="{6157F388-E922-14AE-5342-1980E3A06956}"/>
                </a:ext>
              </a:extLst>
            </p:cNvPr>
            <p:cNvSpPr txBox="1"/>
            <p:nvPr/>
          </p:nvSpPr>
          <p:spPr>
            <a:xfrm>
              <a:off x="1612943" y="3815263"/>
              <a:ext cx="1357217" cy="396373"/>
            </a:xfrm>
            <a:prstGeom prst="rect">
              <a:avLst/>
            </a:prstGeom>
            <a:noFill/>
          </p:spPr>
          <p:txBody>
            <a:bodyPr wrap="none" rtlCol="0">
              <a:spAutoFit/>
            </a:bodyPr>
            <a:lstStyle/>
            <a:p>
              <a:r>
                <a:rPr lang="zh-TW" altLang="en-US" sz="3600" b="1" dirty="0">
                  <a:solidFill>
                    <a:schemeClr val="tx1">
                      <a:lumMod val="75000"/>
                      <a:lumOff val="25000"/>
                    </a:schemeClr>
                  </a:solidFill>
                  <a:latin typeface="微軟正黑體" panose="020B0604030504040204" pitchFamily="34" charset="-120"/>
                  <a:ea typeface="微軟正黑體" panose="020B0604030504040204" pitchFamily="34" charset="-120"/>
                </a:rPr>
                <a:t>輔導表單</a:t>
              </a:r>
              <a:endParaRPr lang="zh-CN" altLang="en-US" sz="3600" b="1" dirty="0">
                <a:solidFill>
                  <a:schemeClr val="tx1">
                    <a:lumMod val="75000"/>
                    <a:lumOff val="25000"/>
                  </a:schemeClr>
                </a:solidFill>
                <a:latin typeface="微軟正黑體" panose="020B0604030504040204" pitchFamily="34" charset="-120"/>
                <a:ea typeface="微軟正黑體" panose="020B0604030504040204" pitchFamily="34" charset="-120"/>
              </a:endParaRPr>
            </a:p>
          </p:txBody>
        </p:sp>
        <p:sp>
          <p:nvSpPr>
            <p:cNvPr id="62" name="矩形 47">
              <a:extLst>
                <a:ext uri="{FF2B5EF4-FFF2-40B4-BE49-F238E27FC236}">
                  <a16:creationId xmlns:a16="http://schemas.microsoft.com/office/drawing/2014/main" id="{DE347EF3-D7AD-155F-7411-6DD9C3B45E90}"/>
                </a:ext>
              </a:extLst>
            </p:cNvPr>
            <p:cNvSpPr>
              <a:spLocks noChangeArrowheads="1"/>
            </p:cNvSpPr>
            <p:nvPr/>
          </p:nvSpPr>
          <p:spPr bwMode="auto">
            <a:xfrm>
              <a:off x="811410" y="4370386"/>
              <a:ext cx="2997168" cy="1264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buFont typeface="Arial" panose="020B0604020202020204" pitchFamily="34" charset="0"/>
                <a:buChar char="•"/>
                <a:defRPr/>
              </a:pPr>
              <a:r>
                <a:rPr lang="zh-TW" altLang="en-US" sz="3200" dirty="0">
                  <a:latin typeface="微軟正黑體" panose="020B0604030504040204" pitchFamily="34" charset="-120"/>
                  <a:ea typeface="微軟正黑體" panose="020B0604030504040204" pitchFamily="34" charset="-120"/>
                </a:rPr>
                <a:t>個案管理表</a:t>
              </a:r>
              <a:endParaRPr lang="en-US" altLang="zh-TW" sz="3200" dirty="0">
                <a:latin typeface="微軟正黑體" panose="020B0604030504040204" pitchFamily="34" charset="-120"/>
                <a:ea typeface="微軟正黑體" panose="020B0604030504040204" pitchFamily="34" charset="-120"/>
              </a:endParaRPr>
            </a:p>
            <a:p>
              <a:pPr marL="457200" indent="-457200">
                <a:buFont typeface="Arial" panose="020B0604020202020204" pitchFamily="34" charset="0"/>
                <a:buChar char="•"/>
                <a:defRPr/>
              </a:pPr>
              <a:r>
                <a:rPr lang="zh-TW" altLang="en-US" sz="3200" dirty="0">
                  <a:latin typeface="微軟正黑體" panose="020B0604030504040204" pitchFamily="34" charset="-120"/>
                  <a:ea typeface="微軟正黑體" panose="020B0604030504040204" pitchFamily="34" charset="-120"/>
                </a:rPr>
                <a:t>初步評估表</a:t>
              </a:r>
              <a:endParaRPr lang="en-US" altLang="zh-TW" sz="3200" dirty="0">
                <a:latin typeface="微軟正黑體" panose="020B0604030504040204" pitchFamily="34" charset="-120"/>
                <a:ea typeface="微軟正黑體" panose="020B0604030504040204" pitchFamily="34" charset="-120"/>
              </a:endParaRPr>
            </a:p>
            <a:p>
              <a:pPr marL="457200" indent="-457200">
                <a:buFont typeface="Arial" panose="020B0604020202020204" pitchFamily="34" charset="0"/>
                <a:buChar char="•"/>
                <a:defRPr/>
              </a:pPr>
              <a:r>
                <a:rPr lang="zh-TW" altLang="en-US" sz="3200" dirty="0">
                  <a:latin typeface="微軟正黑體" panose="020B0604030504040204" pitchFamily="34" charset="-120"/>
                  <a:ea typeface="微軟正黑體" panose="020B0604030504040204" pitchFamily="34" charset="-120"/>
                </a:rPr>
                <a:t>輔導諮詢服務紀錄表</a:t>
              </a:r>
              <a:endParaRPr lang="en-US" altLang="zh-TW" sz="3200" dirty="0">
                <a:latin typeface="微軟正黑體" panose="020B0604030504040204" pitchFamily="34" charset="-120"/>
                <a:ea typeface="微軟正黑體" panose="020B0604030504040204" pitchFamily="34" charset="-120"/>
              </a:endParaRPr>
            </a:p>
            <a:p>
              <a:pPr marL="457200" indent="-457200">
                <a:buFont typeface="Arial" panose="020B0604020202020204" pitchFamily="34" charset="0"/>
                <a:buChar char="•"/>
                <a:defRPr/>
              </a:pPr>
              <a:r>
                <a:rPr lang="zh-TW" altLang="en-US" sz="3200" dirty="0">
                  <a:latin typeface="微軟正黑體" panose="020B0604030504040204" pitchFamily="34" charset="-120"/>
                  <a:ea typeface="微軟正黑體" panose="020B0604030504040204" pitchFamily="34" charset="-120"/>
                </a:rPr>
                <a:t>結案表</a:t>
              </a:r>
              <a:r>
                <a:rPr lang="en-US" altLang="zh-TW" sz="3200" dirty="0">
                  <a:latin typeface="微軟正黑體" panose="020B0604030504040204" pitchFamily="34" charset="-120"/>
                  <a:ea typeface="微軟正黑體" panose="020B0604030504040204" pitchFamily="34" charset="-120"/>
                </a:rPr>
                <a:t>…</a:t>
              </a:r>
              <a:endParaRPr lang="en-US" altLang="zh-TW" sz="3200" b="1" dirty="0">
                <a:solidFill>
                  <a:srgbClr val="FFFFFF"/>
                </a:solidFill>
                <a:ea typeface="微软雅黑" panose="020B0503020204020204" pitchFamily="34" charset="-122"/>
              </a:endParaRPr>
            </a:p>
          </p:txBody>
        </p:sp>
      </p:grpSp>
    </p:spTree>
    <p:extLst>
      <p:ext uri="{BB962C8B-B14F-4D97-AF65-F5344CB8AC3E}">
        <p14:creationId xmlns:p14="http://schemas.microsoft.com/office/powerpoint/2010/main" val="3464551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9441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101012" y="4953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9547818"/>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19</a:t>
            </a:r>
            <a:endParaRPr lang="en-US" sz="2000" spc="600" dirty="0">
              <a:solidFill>
                <a:srgbClr val="000000"/>
              </a:solidFill>
              <a:latin typeface="Inter"/>
            </a:endParaRPr>
          </a:p>
        </p:txBody>
      </p:sp>
      <p:sp>
        <p:nvSpPr>
          <p:cNvPr id="10" name="TextBox 10"/>
          <p:cNvSpPr txBox="1"/>
          <p:nvPr/>
        </p:nvSpPr>
        <p:spPr>
          <a:xfrm>
            <a:off x="1028700" y="9585328"/>
            <a:ext cx="49187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個案管理與介入性輔導工作</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BDA90205-7FC7-15CA-9A18-5538F630C627}"/>
              </a:ext>
            </a:extLst>
          </p:cNvPr>
          <p:cNvSpPr/>
          <p:nvPr>
            <p:custDataLst>
              <p:tags r:id="rId1"/>
            </p:custDataLst>
          </p:nvPr>
        </p:nvSpPr>
        <p:spPr>
          <a:xfrm>
            <a:off x="550256" y="593792"/>
            <a:ext cx="3999722" cy="1009647"/>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TW" altLang="en-US" sz="5400" b="1" dirty="0">
                <a:solidFill>
                  <a:schemeClr val="tx1"/>
                </a:solidFill>
                <a:latin typeface="微軟正黑體" panose="020B0604030504040204" pitchFamily="34" charset="-120"/>
                <a:ea typeface="微軟正黑體" panose="020B0604030504040204" pitchFamily="34" charset="-120"/>
              </a:rPr>
              <a:t>相關系統</a:t>
            </a:r>
            <a:endParaRPr lang="en-US" sz="5400" b="1" dirty="0">
              <a:solidFill>
                <a:schemeClr val="tx1"/>
              </a:solidFill>
              <a:ea typeface="微软雅黑" panose="020B0503020204020204" pitchFamily="34" charset="-122"/>
            </a:endParaRPr>
          </a:p>
        </p:txBody>
      </p:sp>
      <p:grpSp>
        <p:nvGrpSpPr>
          <p:cNvPr id="11" name="群組 10">
            <a:extLst>
              <a:ext uri="{FF2B5EF4-FFF2-40B4-BE49-F238E27FC236}">
                <a16:creationId xmlns:a16="http://schemas.microsoft.com/office/drawing/2014/main" id="{237D43BC-6CDF-7FC1-6195-B0C1AFF75541}"/>
              </a:ext>
            </a:extLst>
          </p:cNvPr>
          <p:cNvGrpSpPr/>
          <p:nvPr/>
        </p:nvGrpSpPr>
        <p:grpSpPr>
          <a:xfrm>
            <a:off x="229726" y="1870288"/>
            <a:ext cx="4267201" cy="7029443"/>
            <a:chOff x="213863" y="1356545"/>
            <a:chExt cx="2910687" cy="4858627"/>
          </a:xfrm>
        </p:grpSpPr>
        <p:sp>
          <p:nvSpPr>
            <p:cNvPr id="12" name="圆角矩形 8">
              <a:extLst>
                <a:ext uri="{FF2B5EF4-FFF2-40B4-BE49-F238E27FC236}">
                  <a16:creationId xmlns:a16="http://schemas.microsoft.com/office/drawing/2014/main" id="{1E45A975-92F3-8D00-14FB-2AC422C54F6A}"/>
                </a:ext>
              </a:extLst>
            </p:cNvPr>
            <p:cNvSpPr/>
            <p:nvPr/>
          </p:nvSpPr>
          <p:spPr>
            <a:xfrm>
              <a:off x="218894" y="2543172"/>
              <a:ext cx="2772000" cy="3672000"/>
            </a:xfrm>
            <a:prstGeom prst="roundRect">
              <a:avLst>
                <a:gd name="adj" fmla="val 7576"/>
              </a:avLst>
            </a:prstGeom>
            <a:noFill/>
            <a:ln>
              <a:solidFill>
                <a:srgbClr val="F29A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13" name="圆角矩形 9">
              <a:extLst>
                <a:ext uri="{FF2B5EF4-FFF2-40B4-BE49-F238E27FC236}">
                  <a16:creationId xmlns:a16="http://schemas.microsoft.com/office/drawing/2014/main" id="{B83FCB14-C1A4-1BE7-5658-6B0D3670C1E0}"/>
                </a:ext>
              </a:extLst>
            </p:cNvPr>
            <p:cNvSpPr/>
            <p:nvPr/>
          </p:nvSpPr>
          <p:spPr>
            <a:xfrm>
              <a:off x="272992" y="1356545"/>
              <a:ext cx="2664000" cy="1512000"/>
            </a:xfrm>
            <a:prstGeom prst="roundRect">
              <a:avLst>
                <a:gd name="adj" fmla="val 7576"/>
              </a:avLst>
            </a:prstGeom>
            <a:solidFill>
              <a:srgbClr val="FFD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14" name="文本框 11">
              <a:extLst>
                <a:ext uri="{FF2B5EF4-FFF2-40B4-BE49-F238E27FC236}">
                  <a16:creationId xmlns:a16="http://schemas.microsoft.com/office/drawing/2014/main" id="{A60C86DD-DB25-2E57-7B06-E5EE4EDCEC61}"/>
                </a:ext>
              </a:extLst>
            </p:cNvPr>
            <p:cNvSpPr txBox="1"/>
            <p:nvPr/>
          </p:nvSpPr>
          <p:spPr>
            <a:xfrm>
              <a:off x="254011" y="2099105"/>
              <a:ext cx="2725313" cy="769698"/>
            </a:xfrm>
            <a:prstGeom prst="rect">
              <a:avLst/>
            </a:prstGeom>
            <a:noFill/>
          </p:spPr>
          <p:txBody>
            <a:bodyPr wrap="square" rtlCol="0">
              <a:spAutoFit/>
            </a:bodyPr>
            <a:lstStyle/>
            <a:p>
              <a:pPr algn="ctr"/>
              <a:r>
                <a:rPr lang="zh-TW" altLang="en-US" sz="3200" dirty="0">
                  <a:latin typeface="微軟正黑體" panose="020B0604030504040204" pitchFamily="34" charset="-120"/>
                  <a:ea typeface="微軟正黑體" panose="020B0604030504040204" pitchFamily="34" charset="-120"/>
                </a:rPr>
                <a:t>屏東縣學校輔導個案ｅ化整合管理系統</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5" name="等腰三角形 14">
              <a:extLst>
                <a:ext uri="{FF2B5EF4-FFF2-40B4-BE49-F238E27FC236}">
                  <a16:creationId xmlns:a16="http://schemas.microsoft.com/office/drawing/2014/main" id="{641FEB83-8881-7312-6F32-7F7AF5AC0E32}"/>
                </a:ext>
              </a:extLst>
            </p:cNvPr>
            <p:cNvSpPr/>
            <p:nvPr/>
          </p:nvSpPr>
          <p:spPr>
            <a:xfrm flipV="1">
              <a:off x="1420062" y="2954445"/>
              <a:ext cx="271463" cy="234020"/>
            </a:xfrm>
            <a:prstGeom prst="triangle">
              <a:avLst/>
            </a:prstGeom>
            <a:solidFill>
              <a:srgbClr val="FFD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16" name="圆角矩形 14">
              <a:extLst>
                <a:ext uri="{FF2B5EF4-FFF2-40B4-BE49-F238E27FC236}">
                  <a16:creationId xmlns:a16="http://schemas.microsoft.com/office/drawing/2014/main" id="{0404CBB8-D762-7512-E1F2-63E5A9C3A015}"/>
                </a:ext>
              </a:extLst>
            </p:cNvPr>
            <p:cNvSpPr/>
            <p:nvPr/>
          </p:nvSpPr>
          <p:spPr>
            <a:xfrm>
              <a:off x="299506" y="3279927"/>
              <a:ext cx="2592000" cy="540000"/>
            </a:xfrm>
            <a:prstGeom prst="roundRect">
              <a:avLst>
                <a:gd name="adj" fmla="val 34666"/>
              </a:avLst>
            </a:prstGeom>
            <a:solidFill>
              <a:srgbClr val="FFD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dirty="0">
                  <a:solidFill>
                    <a:schemeClr val="tx1"/>
                  </a:solidFill>
                  <a:latin typeface="微軟正黑體" panose="020B0604030504040204" pitchFamily="34" charset="-120"/>
                  <a:ea typeface="微軟正黑體" panose="020B0604030504040204" pitchFamily="34" charset="-120"/>
                </a:rPr>
                <a:t>屏東縣學生</a:t>
              </a:r>
              <a:endParaRPr lang="en-US" altLang="zh-TW" sz="2800" dirty="0">
                <a:solidFill>
                  <a:schemeClr val="tx1"/>
                </a:solidFill>
                <a:latin typeface="微軟正黑體" panose="020B0604030504040204" pitchFamily="34" charset="-120"/>
                <a:ea typeface="微軟正黑體" panose="020B0604030504040204" pitchFamily="34" charset="-120"/>
              </a:endParaRPr>
            </a:p>
            <a:p>
              <a:pPr algn="ctr"/>
              <a:r>
                <a:rPr lang="zh-TW" altLang="en-US" sz="2800" dirty="0">
                  <a:solidFill>
                    <a:schemeClr val="tx1"/>
                  </a:solidFill>
                  <a:latin typeface="微軟正黑體" panose="020B0604030504040204" pitchFamily="34" charset="-120"/>
                  <a:ea typeface="微軟正黑體" panose="020B0604030504040204" pitchFamily="34" charset="-120"/>
                </a:rPr>
                <a:t>輔導諮商中心</a:t>
              </a:r>
              <a:endParaRPr lang="zh-CN" altLang="en-US" sz="2800" dirty="0">
                <a:solidFill>
                  <a:schemeClr val="tx1"/>
                </a:solidFill>
                <a:latin typeface="微軟正黑體" panose="020B0604030504040204" pitchFamily="34" charset="-120"/>
                <a:ea typeface="微軟正黑體" panose="020B0604030504040204" pitchFamily="34" charset="-120"/>
              </a:endParaRPr>
            </a:p>
          </p:txBody>
        </p:sp>
        <p:sp>
          <p:nvSpPr>
            <p:cNvPr id="17" name="文本框 15">
              <a:extLst>
                <a:ext uri="{FF2B5EF4-FFF2-40B4-BE49-F238E27FC236}">
                  <a16:creationId xmlns:a16="http://schemas.microsoft.com/office/drawing/2014/main" id="{63820D5E-6AB3-C32B-DAAA-69A0EDA2F68E}"/>
                </a:ext>
              </a:extLst>
            </p:cNvPr>
            <p:cNvSpPr txBox="1"/>
            <p:nvPr/>
          </p:nvSpPr>
          <p:spPr>
            <a:xfrm>
              <a:off x="240311" y="3971939"/>
              <a:ext cx="2658272" cy="1562544"/>
            </a:xfrm>
            <a:prstGeom prst="rect">
              <a:avLst/>
            </a:prstGeom>
            <a:noFill/>
          </p:spPr>
          <p:txBody>
            <a:bodyPr wrap="square" rtlCol="0">
              <a:spAutoFit/>
            </a:bodyPr>
            <a:lstStyle/>
            <a:p>
              <a:pPr marL="180001" indent="-180001">
                <a:lnSpc>
                  <a:spcPct val="1200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學校個案轉介及相關服務皆須線上申請。</a:t>
              </a:r>
              <a:endParaRPr lang="en-US" altLang="zh-TW" sz="3000" dirty="0">
                <a:latin typeface="微軟正黑體" panose="020B0604030504040204" pitchFamily="34" charset="-120"/>
                <a:ea typeface="微軟正黑體" panose="020B0604030504040204" pitchFamily="34" charset="-120"/>
              </a:endParaRPr>
            </a:p>
            <a:p>
              <a:pPr marL="180001" indent="-180001">
                <a:lnSpc>
                  <a:spcPct val="120000"/>
                </a:lnSpc>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系統內建二級輔導紀錄表。</a:t>
              </a:r>
              <a:endParaRPr lang="zh-CN" altLang="en-US" sz="3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KSO_Shape">
              <a:extLst>
                <a:ext uri="{FF2B5EF4-FFF2-40B4-BE49-F238E27FC236}">
                  <a16:creationId xmlns:a16="http://schemas.microsoft.com/office/drawing/2014/main" id="{813CC620-12A4-A153-609A-D1B731D6A3B5}"/>
                </a:ext>
              </a:extLst>
            </p:cNvPr>
            <p:cNvSpPr>
              <a:spLocks/>
            </p:cNvSpPr>
            <p:nvPr/>
          </p:nvSpPr>
          <p:spPr bwMode="auto">
            <a:xfrm>
              <a:off x="1256398" y="1466702"/>
              <a:ext cx="581243" cy="59310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801">
                <a:solidFill>
                  <a:srgbClr val="FFFFFF"/>
                </a:solidFill>
              </a:endParaRPr>
            </a:p>
          </p:txBody>
        </p:sp>
        <p:sp>
          <p:nvSpPr>
            <p:cNvPr id="19" name="文字方塊 18">
              <a:extLst>
                <a:ext uri="{FF2B5EF4-FFF2-40B4-BE49-F238E27FC236}">
                  <a16:creationId xmlns:a16="http://schemas.microsoft.com/office/drawing/2014/main" id="{D4843D4E-645C-C757-0E4D-52BFD7ED3B2C}"/>
                </a:ext>
              </a:extLst>
            </p:cNvPr>
            <p:cNvSpPr txBox="1"/>
            <p:nvPr/>
          </p:nvSpPr>
          <p:spPr>
            <a:xfrm>
              <a:off x="213863" y="5808020"/>
              <a:ext cx="2910687" cy="276549"/>
            </a:xfrm>
            <a:prstGeom prst="rect">
              <a:avLst/>
            </a:prstGeom>
            <a:noFill/>
          </p:spPr>
          <p:txBody>
            <a:bodyPr wrap="square">
              <a:spAutoFit/>
            </a:bodyPr>
            <a:lstStyle/>
            <a:p>
              <a:r>
                <a:rPr lang="en-US" altLang="zh-CN" sz="2000" u="sng" dirty="0">
                  <a:solidFill>
                    <a:srgbClr val="0070C0"/>
                  </a:solidFill>
                  <a:latin typeface="微軟正黑體" panose="020B0604030504040204" pitchFamily="34" charset="-120"/>
                  <a:ea typeface="微軟正黑體" panose="020B0604030504040204" pitchFamily="34" charset="-120"/>
                </a:rPr>
                <a:t>http://www.pthgscc.ptc.edu.tw/</a:t>
              </a:r>
              <a:endParaRPr lang="zh-CN" altLang="en-US" sz="2000" u="sng" dirty="0">
                <a:solidFill>
                  <a:srgbClr val="0070C0"/>
                </a:solidFill>
                <a:latin typeface="微軟正黑體" panose="020B0604030504040204" pitchFamily="34" charset="-120"/>
                <a:ea typeface="微軟正黑體" panose="020B0604030504040204" pitchFamily="34" charset="-120"/>
              </a:endParaRPr>
            </a:p>
          </p:txBody>
        </p:sp>
      </p:grpSp>
      <p:grpSp>
        <p:nvGrpSpPr>
          <p:cNvPr id="29" name="群組 28">
            <a:extLst>
              <a:ext uri="{FF2B5EF4-FFF2-40B4-BE49-F238E27FC236}">
                <a16:creationId xmlns:a16="http://schemas.microsoft.com/office/drawing/2014/main" id="{BFB72257-11D4-E42D-8E7C-C0054D87A484}"/>
              </a:ext>
            </a:extLst>
          </p:cNvPr>
          <p:cNvGrpSpPr/>
          <p:nvPr/>
        </p:nvGrpSpPr>
        <p:grpSpPr>
          <a:xfrm>
            <a:off x="4421579" y="1870290"/>
            <a:ext cx="4790775" cy="7029441"/>
            <a:chOff x="3130078" y="1344964"/>
            <a:chExt cx="2807117" cy="4847059"/>
          </a:xfrm>
        </p:grpSpPr>
        <p:sp>
          <p:nvSpPr>
            <p:cNvPr id="30" name="圆角矩形 16">
              <a:extLst>
                <a:ext uri="{FF2B5EF4-FFF2-40B4-BE49-F238E27FC236}">
                  <a16:creationId xmlns:a16="http://schemas.microsoft.com/office/drawing/2014/main" id="{46C0647A-3C6A-17C0-06DC-6CA9C1A0D66D}"/>
                </a:ext>
              </a:extLst>
            </p:cNvPr>
            <p:cNvSpPr/>
            <p:nvPr/>
          </p:nvSpPr>
          <p:spPr>
            <a:xfrm>
              <a:off x="3130078" y="2520023"/>
              <a:ext cx="2772000" cy="3672000"/>
            </a:xfrm>
            <a:prstGeom prst="roundRect">
              <a:avLst>
                <a:gd name="adj" fmla="val 7576"/>
              </a:avLst>
            </a:prstGeom>
            <a:noFill/>
            <a:ln>
              <a:solidFill>
                <a:srgbClr val="A5C0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31" name="圆角矩形 17">
              <a:extLst>
                <a:ext uri="{FF2B5EF4-FFF2-40B4-BE49-F238E27FC236}">
                  <a16:creationId xmlns:a16="http://schemas.microsoft.com/office/drawing/2014/main" id="{75B39220-8425-0511-8642-83EDD4F8325C}"/>
                </a:ext>
              </a:extLst>
            </p:cNvPr>
            <p:cNvSpPr/>
            <p:nvPr/>
          </p:nvSpPr>
          <p:spPr>
            <a:xfrm>
              <a:off x="3179191" y="1344964"/>
              <a:ext cx="2664000" cy="1512000"/>
            </a:xfrm>
            <a:prstGeom prst="roundRect">
              <a:avLst>
                <a:gd name="adj" fmla="val 7576"/>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32" name="文本框 19">
              <a:extLst>
                <a:ext uri="{FF2B5EF4-FFF2-40B4-BE49-F238E27FC236}">
                  <a16:creationId xmlns:a16="http://schemas.microsoft.com/office/drawing/2014/main" id="{74235946-09C3-B194-0613-88781EA0B675}"/>
                </a:ext>
              </a:extLst>
            </p:cNvPr>
            <p:cNvSpPr txBox="1"/>
            <p:nvPr/>
          </p:nvSpPr>
          <p:spPr>
            <a:xfrm>
              <a:off x="3272837" y="2116529"/>
              <a:ext cx="2604962" cy="769698"/>
            </a:xfrm>
            <a:prstGeom prst="rect">
              <a:avLst/>
            </a:prstGeom>
            <a:noFill/>
          </p:spPr>
          <p:txBody>
            <a:bodyPr wrap="square" rtlCol="0">
              <a:spAutoFit/>
            </a:bodyPr>
            <a:lstStyle/>
            <a:p>
              <a:pPr algn="ctr"/>
              <a:r>
                <a:rPr lang="zh-TW" altLang="en-US" sz="3200" dirty="0">
                  <a:latin typeface="微軟正黑體" panose="020B0604030504040204" pitchFamily="34" charset="-120"/>
                  <a:ea typeface="微軟正黑體" panose="020B0604030504040204" pitchFamily="34" charset="-120"/>
                </a:rPr>
                <a:t>高中以下學校輔導工作成果填報系統</a:t>
              </a:r>
              <a:endParaRPr lang="zh-CN" altLang="en-US" sz="3200" dirty="0">
                <a:latin typeface="微軟正黑體" panose="020B0604030504040204" pitchFamily="34" charset="-120"/>
                <a:ea typeface="微軟正黑體" panose="020B0604030504040204" pitchFamily="34" charset="-120"/>
              </a:endParaRPr>
            </a:p>
          </p:txBody>
        </p:sp>
        <p:sp>
          <p:nvSpPr>
            <p:cNvPr id="33" name="等腰三角形 32">
              <a:extLst>
                <a:ext uri="{FF2B5EF4-FFF2-40B4-BE49-F238E27FC236}">
                  <a16:creationId xmlns:a16="http://schemas.microsoft.com/office/drawing/2014/main" id="{D4304785-56FC-5D13-9F2C-99E283248D33}"/>
                </a:ext>
              </a:extLst>
            </p:cNvPr>
            <p:cNvSpPr/>
            <p:nvPr/>
          </p:nvSpPr>
          <p:spPr>
            <a:xfrm flipV="1">
              <a:off x="4367663" y="2954445"/>
              <a:ext cx="271463" cy="234020"/>
            </a:xfrm>
            <a:prstGeom prst="triangl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34" name="圆角矩形 21">
              <a:extLst>
                <a:ext uri="{FF2B5EF4-FFF2-40B4-BE49-F238E27FC236}">
                  <a16:creationId xmlns:a16="http://schemas.microsoft.com/office/drawing/2014/main" id="{44029CCB-CC22-4DFE-CFDA-3687E66498E7}"/>
                </a:ext>
              </a:extLst>
            </p:cNvPr>
            <p:cNvSpPr/>
            <p:nvPr/>
          </p:nvSpPr>
          <p:spPr>
            <a:xfrm>
              <a:off x="3215191" y="3279799"/>
              <a:ext cx="2592000" cy="540000"/>
            </a:xfrm>
            <a:prstGeom prst="roundRect">
              <a:avLst>
                <a:gd name="adj" fmla="val 34666"/>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dirty="0">
                  <a:solidFill>
                    <a:schemeClr val="tx1"/>
                  </a:solidFill>
                  <a:latin typeface="微軟正黑體" panose="020B0604030504040204" pitchFamily="34" charset="-120"/>
                  <a:ea typeface="微軟正黑體" panose="020B0604030504040204" pitchFamily="34" charset="-120"/>
                </a:rPr>
                <a:t>教育部</a:t>
              </a:r>
              <a:endParaRPr lang="zh-CN" altLang="en-US" sz="3200" dirty="0">
                <a:solidFill>
                  <a:schemeClr val="tx1"/>
                </a:solidFill>
                <a:latin typeface="微軟正黑體" panose="020B0604030504040204" pitchFamily="34" charset="-120"/>
                <a:ea typeface="微軟正黑體" panose="020B0604030504040204" pitchFamily="34" charset="-120"/>
              </a:endParaRPr>
            </a:p>
          </p:txBody>
        </p:sp>
        <p:sp>
          <p:nvSpPr>
            <p:cNvPr id="35" name="文本框 22">
              <a:extLst>
                <a:ext uri="{FF2B5EF4-FFF2-40B4-BE49-F238E27FC236}">
                  <a16:creationId xmlns:a16="http://schemas.microsoft.com/office/drawing/2014/main" id="{99733F9E-97B7-039F-6946-E6E131EA95D1}"/>
                </a:ext>
              </a:extLst>
            </p:cNvPr>
            <p:cNvSpPr txBox="1"/>
            <p:nvPr/>
          </p:nvSpPr>
          <p:spPr>
            <a:xfrm>
              <a:off x="3316371" y="3944536"/>
              <a:ext cx="2360792" cy="1557056"/>
            </a:xfrm>
            <a:prstGeom prst="rect">
              <a:avLst/>
            </a:prstGeom>
            <a:noFill/>
          </p:spPr>
          <p:txBody>
            <a:bodyPr wrap="square" rtlCol="0">
              <a:spAutoFit/>
            </a:bodyPr>
            <a:lstStyle/>
            <a:p>
              <a:pPr marL="180001" indent="-180001">
                <a:lnSpc>
                  <a:spcPct val="120000"/>
                </a:lnSpc>
                <a:buFont typeface="Arial" panose="020B0604020202020204" pitchFamily="34" charset="0"/>
                <a:buChar char="•"/>
              </a:pPr>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填報當月個案類型與人次。</a:t>
              </a:r>
              <a:endParaRPr lang="en-US" altLang="zh-TW" sz="30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marL="180001" indent="-180001">
                <a:lnSpc>
                  <a:spcPct val="120000"/>
                </a:lnSpc>
                <a:buFont typeface="Arial" panose="020B0604020202020204" pitchFamily="34" charset="0"/>
                <a:buChar char="•"/>
              </a:pPr>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填報相關服務項目及人次。</a:t>
              </a:r>
              <a:endParaRPr lang="zh-CN" altLang="en-US" sz="30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36" name="KSO_Shape">
              <a:extLst>
                <a:ext uri="{FF2B5EF4-FFF2-40B4-BE49-F238E27FC236}">
                  <a16:creationId xmlns:a16="http://schemas.microsoft.com/office/drawing/2014/main" id="{B408D171-93AA-834F-307F-8AD2F86F7C23}"/>
                </a:ext>
              </a:extLst>
            </p:cNvPr>
            <p:cNvSpPr>
              <a:spLocks/>
            </p:cNvSpPr>
            <p:nvPr/>
          </p:nvSpPr>
          <p:spPr bwMode="auto">
            <a:xfrm>
              <a:off x="4145436" y="1541860"/>
              <a:ext cx="646167" cy="490009"/>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nchorCtr="1"/>
            <a:lstStyle/>
            <a:p>
              <a:pPr eaLnBrk="0" fontAlgn="base" hangingPunct="0">
                <a:spcBef>
                  <a:spcPct val="0"/>
                </a:spcBef>
                <a:spcAft>
                  <a:spcPct val="0"/>
                </a:spcAft>
              </a:pPr>
              <a:endParaRPr lang="zh-CN" altLang="en-US" sz="1801">
                <a:latin typeface="Calibri" panose="020F0502020204030204" pitchFamily="34" charset="0"/>
                <a:ea typeface="宋体" panose="02010600030101010101" pitchFamily="2" charset="-122"/>
              </a:endParaRPr>
            </a:p>
          </p:txBody>
        </p:sp>
        <p:sp>
          <p:nvSpPr>
            <p:cNvPr id="37" name="文字方塊 36">
              <a:extLst>
                <a:ext uri="{FF2B5EF4-FFF2-40B4-BE49-F238E27FC236}">
                  <a16:creationId xmlns:a16="http://schemas.microsoft.com/office/drawing/2014/main" id="{FAF1171C-AE48-F5E7-CB7A-F72D9EB55418}"/>
                </a:ext>
              </a:extLst>
            </p:cNvPr>
            <p:cNvSpPr txBox="1"/>
            <p:nvPr/>
          </p:nvSpPr>
          <p:spPr>
            <a:xfrm>
              <a:off x="3165195" y="5784646"/>
              <a:ext cx="2772000" cy="275891"/>
            </a:xfrm>
            <a:prstGeom prst="rect">
              <a:avLst/>
            </a:prstGeom>
            <a:noFill/>
          </p:spPr>
          <p:txBody>
            <a:bodyPr wrap="square">
              <a:spAutoFit/>
            </a:bodyPr>
            <a:lstStyle/>
            <a:p>
              <a:r>
                <a:rPr lang="en-US" altLang="zh-TW" sz="2000" u="sng" dirty="0">
                  <a:solidFill>
                    <a:srgbClr val="0070C0"/>
                  </a:solidFill>
                  <a:latin typeface="微軟正黑體" panose="020B0604030504040204" pitchFamily="34" charset="-120"/>
                  <a:ea typeface="微軟正黑體" panose="020B0604030504040204" pitchFamily="34" charset="-120"/>
                </a:rPr>
                <a:t>https://cgs.cloud.ncnu.edu.tw/</a:t>
              </a:r>
            </a:p>
          </p:txBody>
        </p:sp>
      </p:grpSp>
      <p:grpSp>
        <p:nvGrpSpPr>
          <p:cNvPr id="38" name="群組 37">
            <a:extLst>
              <a:ext uri="{FF2B5EF4-FFF2-40B4-BE49-F238E27FC236}">
                <a16:creationId xmlns:a16="http://schemas.microsoft.com/office/drawing/2014/main" id="{D34286EB-B8F8-D230-E0EC-579E9153ABFA}"/>
              </a:ext>
            </a:extLst>
          </p:cNvPr>
          <p:cNvGrpSpPr/>
          <p:nvPr/>
        </p:nvGrpSpPr>
        <p:grpSpPr>
          <a:xfrm>
            <a:off x="9161360" y="1849464"/>
            <a:ext cx="4703048" cy="7050266"/>
            <a:chOff x="6034608" y="1344964"/>
            <a:chExt cx="2772000" cy="4847059"/>
          </a:xfrm>
        </p:grpSpPr>
        <p:sp>
          <p:nvSpPr>
            <p:cNvPr id="39" name="圆角矩形 23">
              <a:extLst>
                <a:ext uri="{FF2B5EF4-FFF2-40B4-BE49-F238E27FC236}">
                  <a16:creationId xmlns:a16="http://schemas.microsoft.com/office/drawing/2014/main" id="{F2046BE6-4E87-769B-91CD-7B44BC50ED59}"/>
                </a:ext>
              </a:extLst>
            </p:cNvPr>
            <p:cNvSpPr/>
            <p:nvPr/>
          </p:nvSpPr>
          <p:spPr>
            <a:xfrm>
              <a:off x="6034608" y="2520023"/>
              <a:ext cx="2772000" cy="3672000"/>
            </a:xfrm>
            <a:prstGeom prst="roundRect">
              <a:avLst>
                <a:gd name="adj" fmla="val 7576"/>
              </a:avLst>
            </a:prstGeom>
            <a:noFill/>
            <a:ln>
              <a:solidFill>
                <a:srgbClr val="B092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40" name="圆角矩形 24">
              <a:extLst>
                <a:ext uri="{FF2B5EF4-FFF2-40B4-BE49-F238E27FC236}">
                  <a16:creationId xmlns:a16="http://schemas.microsoft.com/office/drawing/2014/main" id="{EE07B464-2E33-A0C5-308D-AB7FABD0BA2F}"/>
                </a:ext>
              </a:extLst>
            </p:cNvPr>
            <p:cNvSpPr/>
            <p:nvPr/>
          </p:nvSpPr>
          <p:spPr>
            <a:xfrm>
              <a:off x="6087550" y="1344964"/>
              <a:ext cx="2664000" cy="1512000"/>
            </a:xfrm>
            <a:prstGeom prst="roundRect">
              <a:avLst>
                <a:gd name="adj" fmla="val 7576"/>
              </a:avLst>
            </a:prstGeom>
            <a:solidFill>
              <a:srgbClr val="F39A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41" name="文本框 26">
              <a:extLst>
                <a:ext uri="{FF2B5EF4-FFF2-40B4-BE49-F238E27FC236}">
                  <a16:creationId xmlns:a16="http://schemas.microsoft.com/office/drawing/2014/main" id="{3CF2C6F0-791F-F748-A2CE-5342487929A7}"/>
                </a:ext>
              </a:extLst>
            </p:cNvPr>
            <p:cNvSpPr txBox="1"/>
            <p:nvPr/>
          </p:nvSpPr>
          <p:spPr>
            <a:xfrm>
              <a:off x="6296836" y="2103210"/>
              <a:ext cx="2291036" cy="769698"/>
            </a:xfrm>
            <a:prstGeom prst="rect">
              <a:avLst/>
            </a:prstGeom>
            <a:noFill/>
          </p:spPr>
          <p:txBody>
            <a:bodyPr wrap="square" rtlCol="0">
              <a:spAutoFit/>
            </a:bodyPr>
            <a:lstStyle/>
            <a:p>
              <a:pPr algn="ctr"/>
              <a:r>
                <a:rPr lang="zh-TW" altLang="en-US" sz="3200" dirty="0">
                  <a:latin typeface="微軟正黑體" panose="020B0604030504040204" pitchFamily="34" charset="-120"/>
                  <a:ea typeface="微軟正黑體" panose="020B0604030504040204" pitchFamily="34" charset="-120"/>
                </a:rPr>
                <a:t>學生轉銜輔導及服務通報系統</a:t>
              </a:r>
              <a:endParaRPr lang="zh-CN" altLang="en-US" sz="3200" dirty="0">
                <a:latin typeface="微軟正黑體" panose="020B0604030504040204" pitchFamily="34" charset="-120"/>
                <a:ea typeface="微軟正黑體" panose="020B0604030504040204" pitchFamily="34" charset="-120"/>
              </a:endParaRPr>
            </a:p>
          </p:txBody>
        </p:sp>
        <p:sp>
          <p:nvSpPr>
            <p:cNvPr id="42" name="等腰三角形 41">
              <a:extLst>
                <a:ext uri="{FF2B5EF4-FFF2-40B4-BE49-F238E27FC236}">
                  <a16:creationId xmlns:a16="http://schemas.microsoft.com/office/drawing/2014/main" id="{F3AF496D-49CD-999C-E9B0-192673B6A07C}"/>
                </a:ext>
              </a:extLst>
            </p:cNvPr>
            <p:cNvSpPr/>
            <p:nvPr/>
          </p:nvSpPr>
          <p:spPr>
            <a:xfrm flipV="1">
              <a:off x="7237663" y="2942875"/>
              <a:ext cx="271463" cy="234020"/>
            </a:xfrm>
            <a:prstGeom prst="triangle">
              <a:avLst/>
            </a:prstGeom>
            <a:solidFill>
              <a:srgbClr val="F39A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43" name="圆角矩形 28">
              <a:extLst>
                <a:ext uri="{FF2B5EF4-FFF2-40B4-BE49-F238E27FC236}">
                  <a16:creationId xmlns:a16="http://schemas.microsoft.com/office/drawing/2014/main" id="{EE85A9CF-D9E3-7E17-9723-63ABE4A72202}"/>
                </a:ext>
              </a:extLst>
            </p:cNvPr>
            <p:cNvSpPr/>
            <p:nvPr/>
          </p:nvSpPr>
          <p:spPr>
            <a:xfrm>
              <a:off x="6112105" y="3286495"/>
              <a:ext cx="2592000" cy="540000"/>
            </a:xfrm>
            <a:prstGeom prst="roundRect">
              <a:avLst>
                <a:gd name="adj" fmla="val 34666"/>
              </a:avLst>
            </a:prstGeom>
            <a:solidFill>
              <a:srgbClr val="F39A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dirty="0">
                  <a:solidFill>
                    <a:schemeClr val="tx1"/>
                  </a:solidFill>
                  <a:latin typeface="微軟正黑體" panose="020B0604030504040204" pitchFamily="34" charset="-120"/>
                  <a:ea typeface="微軟正黑體" panose="020B0604030504040204" pitchFamily="34" charset="-120"/>
                </a:rPr>
                <a:t>教育部</a:t>
              </a:r>
              <a:endParaRPr lang="zh-CN" altLang="en-US" sz="3200" dirty="0">
                <a:solidFill>
                  <a:schemeClr val="tx1"/>
                </a:solidFill>
                <a:latin typeface="微軟正黑體" panose="020B0604030504040204" pitchFamily="34" charset="-120"/>
                <a:ea typeface="微軟正黑體" panose="020B0604030504040204" pitchFamily="34" charset="-120"/>
              </a:endParaRPr>
            </a:p>
          </p:txBody>
        </p:sp>
        <p:sp>
          <p:nvSpPr>
            <p:cNvPr id="44" name="文本框 29">
              <a:extLst>
                <a:ext uri="{FF2B5EF4-FFF2-40B4-BE49-F238E27FC236}">
                  <a16:creationId xmlns:a16="http://schemas.microsoft.com/office/drawing/2014/main" id="{99329590-76D6-EA26-53B3-7459B54A736C}"/>
                </a:ext>
              </a:extLst>
            </p:cNvPr>
            <p:cNvSpPr txBox="1"/>
            <p:nvPr/>
          </p:nvSpPr>
          <p:spPr>
            <a:xfrm>
              <a:off x="6083633" y="3911734"/>
              <a:ext cx="2717447" cy="1967847"/>
            </a:xfrm>
            <a:prstGeom prst="rect">
              <a:avLst/>
            </a:prstGeom>
            <a:noFill/>
          </p:spPr>
          <p:txBody>
            <a:bodyPr wrap="square" rtlCol="0">
              <a:spAutoFit/>
            </a:bodyPr>
            <a:lstStyle/>
            <a:p>
              <a:pPr marL="180001" indent="-180001">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原就讀學校確認轉銜學生名單，依規定至系統進行通報。</a:t>
              </a:r>
              <a:endParaRPr lang="en-US" altLang="zh-TW" sz="3000" dirty="0">
                <a:latin typeface="微軟正黑體" panose="020B0604030504040204" pitchFamily="34" charset="-120"/>
                <a:ea typeface="微軟正黑體" panose="020B0604030504040204" pitchFamily="34" charset="-120"/>
              </a:endParaRPr>
            </a:p>
            <a:p>
              <a:pPr marL="180001" indent="-180001">
                <a:buFont typeface="Arial" panose="020B0604020202020204" pitchFamily="34" charset="0"/>
                <a:buChar char="•"/>
              </a:pPr>
              <a:r>
                <a:rPr lang="zh-TW" altLang="en-US" sz="3000" dirty="0">
                  <a:latin typeface="微軟正黑體" panose="020B0604030504040204" pitchFamily="34" charset="-120"/>
                  <a:ea typeface="微軟正黑體" panose="020B0604030504040204" pitchFamily="34" charset="-120"/>
                </a:rPr>
                <a:t>現就讀學校接收轉銜學生資料，列冊追蹤，並視需求提供適合之輔導服務。</a:t>
              </a:r>
            </a:p>
          </p:txBody>
        </p:sp>
        <p:sp>
          <p:nvSpPr>
            <p:cNvPr id="63" name="文字方塊 62">
              <a:extLst>
                <a:ext uri="{FF2B5EF4-FFF2-40B4-BE49-F238E27FC236}">
                  <a16:creationId xmlns:a16="http://schemas.microsoft.com/office/drawing/2014/main" id="{EF89F5EC-E741-2BFB-538B-E3C427626CAF}"/>
                </a:ext>
              </a:extLst>
            </p:cNvPr>
            <p:cNvSpPr txBox="1"/>
            <p:nvPr/>
          </p:nvSpPr>
          <p:spPr>
            <a:xfrm>
              <a:off x="6216960" y="5837152"/>
              <a:ext cx="2046897" cy="275076"/>
            </a:xfrm>
            <a:prstGeom prst="rect">
              <a:avLst/>
            </a:prstGeom>
            <a:noFill/>
          </p:spPr>
          <p:txBody>
            <a:bodyPr wrap="square">
              <a:spAutoFit/>
            </a:bodyPr>
            <a:lstStyle/>
            <a:p>
              <a:r>
                <a:rPr lang="zh-TW" altLang="en-US" sz="2000" u="sng" dirty="0">
                  <a:solidFill>
                    <a:srgbClr val="0070C0"/>
                  </a:solidFill>
                </a:rPr>
                <a:t>https://transfer.edu.tw/</a:t>
              </a:r>
            </a:p>
          </p:txBody>
        </p:sp>
        <p:pic>
          <p:nvPicPr>
            <p:cNvPr id="64" name="圖形 63" descr="分享">
              <a:extLst>
                <a:ext uri="{FF2B5EF4-FFF2-40B4-BE49-F238E27FC236}">
                  <a16:creationId xmlns:a16="http://schemas.microsoft.com/office/drawing/2014/main" id="{203B7A8F-6A2B-1BEF-7D85-D01E8E7E93E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91887" y="1450050"/>
              <a:ext cx="700935" cy="700935"/>
            </a:xfrm>
            <a:prstGeom prst="rect">
              <a:avLst/>
            </a:prstGeom>
          </p:spPr>
        </p:pic>
      </p:grpSp>
      <p:grpSp>
        <p:nvGrpSpPr>
          <p:cNvPr id="74" name="群組 73">
            <a:extLst>
              <a:ext uri="{FF2B5EF4-FFF2-40B4-BE49-F238E27FC236}">
                <a16:creationId xmlns:a16="http://schemas.microsoft.com/office/drawing/2014/main" id="{4FB28AB5-9FAF-5D83-A212-4695DD3AE36E}"/>
              </a:ext>
            </a:extLst>
          </p:cNvPr>
          <p:cNvGrpSpPr/>
          <p:nvPr/>
        </p:nvGrpSpPr>
        <p:grpSpPr>
          <a:xfrm>
            <a:off x="14022131" y="1849464"/>
            <a:ext cx="4091096" cy="7029440"/>
            <a:chOff x="8876844" y="1338519"/>
            <a:chExt cx="2772000" cy="4818424"/>
          </a:xfrm>
        </p:grpSpPr>
        <p:sp>
          <p:nvSpPr>
            <p:cNvPr id="75" name="圆角矩形 30">
              <a:extLst>
                <a:ext uri="{FF2B5EF4-FFF2-40B4-BE49-F238E27FC236}">
                  <a16:creationId xmlns:a16="http://schemas.microsoft.com/office/drawing/2014/main" id="{4F9DD11F-048C-5D98-2506-B73C0EEB2D0C}"/>
                </a:ext>
              </a:extLst>
            </p:cNvPr>
            <p:cNvSpPr/>
            <p:nvPr/>
          </p:nvSpPr>
          <p:spPr>
            <a:xfrm>
              <a:off x="8876844" y="2484943"/>
              <a:ext cx="2772000" cy="3672000"/>
            </a:xfrm>
            <a:prstGeom prst="roundRect">
              <a:avLst>
                <a:gd name="adj" fmla="val 7576"/>
              </a:avLst>
            </a:prstGeom>
            <a:noFill/>
            <a:ln>
              <a:solidFill>
                <a:srgbClr val="9AA4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76" name="圆角矩形 31">
              <a:extLst>
                <a:ext uri="{FF2B5EF4-FFF2-40B4-BE49-F238E27FC236}">
                  <a16:creationId xmlns:a16="http://schemas.microsoft.com/office/drawing/2014/main" id="{24B8304C-1D3A-4858-97D1-83CB19E1F962}"/>
                </a:ext>
              </a:extLst>
            </p:cNvPr>
            <p:cNvSpPr/>
            <p:nvPr/>
          </p:nvSpPr>
          <p:spPr>
            <a:xfrm>
              <a:off x="8922697" y="1338519"/>
              <a:ext cx="2664000" cy="1512000"/>
            </a:xfrm>
            <a:prstGeom prst="roundRect">
              <a:avLst>
                <a:gd name="adj" fmla="val 7576"/>
              </a:avLst>
            </a:prstGeom>
            <a:solidFill>
              <a:srgbClr val="9AA4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77" name="文本框 33">
              <a:extLst>
                <a:ext uri="{FF2B5EF4-FFF2-40B4-BE49-F238E27FC236}">
                  <a16:creationId xmlns:a16="http://schemas.microsoft.com/office/drawing/2014/main" id="{234A9460-A210-795A-063D-227FD95B236F}"/>
                </a:ext>
              </a:extLst>
            </p:cNvPr>
            <p:cNvSpPr txBox="1"/>
            <p:nvPr/>
          </p:nvSpPr>
          <p:spPr>
            <a:xfrm>
              <a:off x="9056733" y="2259694"/>
              <a:ext cx="2349549" cy="400842"/>
            </a:xfrm>
            <a:prstGeom prst="rect">
              <a:avLst/>
            </a:prstGeom>
            <a:noFill/>
          </p:spPr>
          <p:txBody>
            <a:bodyPr wrap="none" rtlCol="0">
              <a:spAutoFit/>
            </a:bodyPr>
            <a:lstStyle/>
            <a:p>
              <a:pPr algn="ctr">
                <a:defRPr/>
              </a:pPr>
              <a:r>
                <a:rPr lang="zh-TW" altLang="en-US" sz="3200" dirty="0">
                  <a:latin typeface="微軟正黑體" panose="020B0604030504040204" pitchFamily="34" charset="-120"/>
                  <a:ea typeface="微軟正黑體" panose="020B0604030504040204" pitchFamily="34" charset="-120"/>
                </a:rPr>
                <a:t>就學輔導回覆平台</a:t>
              </a:r>
              <a:endParaRPr lang="en-US" altLang="zh-TW" sz="3200" b="1" dirty="0">
                <a:solidFill>
                  <a:srgbClr val="FFFFFF"/>
                </a:solidFill>
                <a:ea typeface="微软雅黑" panose="020B0503020204020204" pitchFamily="34" charset="-122"/>
              </a:endParaRPr>
            </a:p>
          </p:txBody>
        </p:sp>
        <p:sp>
          <p:nvSpPr>
            <p:cNvPr id="78" name="等腰三角形 77">
              <a:extLst>
                <a:ext uri="{FF2B5EF4-FFF2-40B4-BE49-F238E27FC236}">
                  <a16:creationId xmlns:a16="http://schemas.microsoft.com/office/drawing/2014/main" id="{26054E90-6FDE-8778-92F4-C69B32E711EC}"/>
                </a:ext>
              </a:extLst>
            </p:cNvPr>
            <p:cNvSpPr/>
            <p:nvPr/>
          </p:nvSpPr>
          <p:spPr>
            <a:xfrm flipV="1">
              <a:off x="10142042" y="2942875"/>
              <a:ext cx="271463" cy="234020"/>
            </a:xfrm>
            <a:prstGeom prst="triangle">
              <a:avLst/>
            </a:prstGeom>
            <a:solidFill>
              <a:srgbClr val="9AA4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p>
          </p:txBody>
        </p:sp>
        <p:sp>
          <p:nvSpPr>
            <p:cNvPr id="79" name="圆角矩形 35">
              <a:extLst>
                <a:ext uri="{FF2B5EF4-FFF2-40B4-BE49-F238E27FC236}">
                  <a16:creationId xmlns:a16="http://schemas.microsoft.com/office/drawing/2014/main" id="{98150C61-CA43-8436-003C-4B946787C483}"/>
                </a:ext>
              </a:extLst>
            </p:cNvPr>
            <p:cNvSpPr/>
            <p:nvPr/>
          </p:nvSpPr>
          <p:spPr>
            <a:xfrm>
              <a:off x="8948396" y="3252330"/>
              <a:ext cx="2592000" cy="540000"/>
            </a:xfrm>
            <a:prstGeom prst="roundRect">
              <a:avLst>
                <a:gd name="adj" fmla="val 34666"/>
              </a:avLst>
            </a:prstGeom>
            <a:solidFill>
              <a:srgbClr val="9AA4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dirty="0">
                  <a:solidFill>
                    <a:schemeClr val="tx1"/>
                  </a:solidFill>
                  <a:latin typeface="微軟正黑體" panose="020B0604030504040204" pitchFamily="34" charset="-120"/>
                  <a:ea typeface="微軟正黑體" panose="020B0604030504040204" pitchFamily="34" charset="-120"/>
                </a:rPr>
                <a:t>衛福部</a:t>
              </a:r>
              <a:endParaRPr lang="zh-CN" altLang="en-US" sz="3200" dirty="0">
                <a:solidFill>
                  <a:schemeClr val="tx1"/>
                </a:solidFill>
                <a:latin typeface="微軟正黑體" panose="020B0604030504040204" pitchFamily="34" charset="-120"/>
                <a:ea typeface="微軟正黑體" panose="020B0604030504040204" pitchFamily="34" charset="-120"/>
              </a:endParaRPr>
            </a:p>
          </p:txBody>
        </p:sp>
        <p:sp>
          <p:nvSpPr>
            <p:cNvPr id="80" name="文本框 36">
              <a:extLst>
                <a:ext uri="{FF2B5EF4-FFF2-40B4-BE49-F238E27FC236}">
                  <a16:creationId xmlns:a16="http://schemas.microsoft.com/office/drawing/2014/main" id="{9F637D40-9076-8433-FD0F-E869EA2D5091}"/>
                </a:ext>
              </a:extLst>
            </p:cNvPr>
            <p:cNvSpPr txBox="1"/>
            <p:nvPr/>
          </p:nvSpPr>
          <p:spPr>
            <a:xfrm>
              <a:off x="8919564" y="3850611"/>
              <a:ext cx="2623883" cy="1803350"/>
            </a:xfrm>
            <a:prstGeom prst="rect">
              <a:avLst/>
            </a:prstGeom>
            <a:noFill/>
          </p:spPr>
          <p:txBody>
            <a:bodyPr wrap="square" rtlCol="0">
              <a:spAutoFit/>
            </a:bodyPr>
            <a:lstStyle/>
            <a:p>
              <a:pPr>
                <a:lnSpc>
                  <a:spcPct val="120000"/>
                </a:lnSpc>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學校接獲目睹兒少轉知，應於受理後</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30</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日內回覆個案處理情形</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評估是否啟動三級輔導、整合相關資源提供處遇</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81" name="文字方塊 80">
              <a:extLst>
                <a:ext uri="{FF2B5EF4-FFF2-40B4-BE49-F238E27FC236}">
                  <a16:creationId xmlns:a16="http://schemas.microsoft.com/office/drawing/2014/main" id="{EF3C27EC-5E90-A44A-B3E1-5EB806F4CE7D}"/>
                </a:ext>
              </a:extLst>
            </p:cNvPr>
            <p:cNvSpPr txBox="1"/>
            <p:nvPr/>
          </p:nvSpPr>
          <p:spPr>
            <a:xfrm>
              <a:off x="8950263" y="5766249"/>
              <a:ext cx="2623883" cy="253164"/>
            </a:xfrm>
            <a:prstGeom prst="rect">
              <a:avLst/>
            </a:prstGeom>
            <a:noFill/>
          </p:spPr>
          <p:txBody>
            <a:bodyPr wrap="square">
              <a:spAutoFit/>
            </a:bodyPr>
            <a:lstStyle/>
            <a:p>
              <a:r>
                <a:rPr lang="en-US" altLang="zh-TW" u="sng" dirty="0">
                  <a:solidFill>
                    <a:srgbClr val="0070C0"/>
                  </a:solidFill>
                  <a:latin typeface="微軟正黑體" panose="020B0604030504040204" pitchFamily="34" charset="-120"/>
                  <a:ea typeface="微軟正黑體" panose="020B0604030504040204" pitchFamily="34" charset="-120"/>
                </a:rPr>
                <a:t>https://dvpc.mohw.gov.tw/EDU/</a:t>
              </a:r>
              <a:endParaRPr lang="zh-TW" altLang="en-US" u="sng" dirty="0">
                <a:solidFill>
                  <a:srgbClr val="0070C0"/>
                </a:solidFill>
              </a:endParaRPr>
            </a:p>
          </p:txBody>
        </p:sp>
        <p:pic>
          <p:nvPicPr>
            <p:cNvPr id="82" name="圖形 81" descr="雲端運算">
              <a:extLst>
                <a:ext uri="{FF2B5EF4-FFF2-40B4-BE49-F238E27FC236}">
                  <a16:creationId xmlns:a16="http://schemas.microsoft.com/office/drawing/2014/main" id="{05C9DA60-D84B-8B9F-1B53-DE6E146CA3D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81364" y="1409461"/>
              <a:ext cx="850229" cy="850229"/>
            </a:xfrm>
            <a:prstGeom prst="rect">
              <a:avLst/>
            </a:prstGeom>
          </p:spPr>
        </p:pic>
      </p:grpSp>
    </p:spTree>
    <p:extLst>
      <p:ext uri="{BB962C8B-B14F-4D97-AF65-F5344CB8AC3E}">
        <p14:creationId xmlns:p14="http://schemas.microsoft.com/office/powerpoint/2010/main" val="1980452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4" name="AutoShape 4"/>
          <p:cNvSpPr/>
          <p:nvPr/>
        </p:nvSpPr>
        <p:spPr>
          <a:xfrm>
            <a:off x="1028700" y="9239250"/>
            <a:ext cx="16230600" cy="0"/>
          </a:xfrm>
          <a:prstGeom prst="line">
            <a:avLst/>
          </a:prstGeom>
          <a:ln w="19050" cap="flat">
            <a:solidFill>
              <a:srgbClr val="000000"/>
            </a:solidFill>
            <a:prstDash val="solid"/>
            <a:headEnd type="none" w="sm" len="sm"/>
            <a:tailEnd type="none" w="sm" len="sm"/>
          </a:ln>
        </p:spPr>
      </p:sp>
      <p:sp>
        <p:nvSpPr>
          <p:cNvPr id="5" name="AutoShape 5"/>
          <p:cNvSpPr/>
          <p:nvPr/>
        </p:nvSpPr>
        <p:spPr>
          <a:xfrm>
            <a:off x="1028700" y="1028700"/>
            <a:ext cx="16230600" cy="0"/>
          </a:xfrm>
          <a:prstGeom prst="line">
            <a:avLst/>
          </a:prstGeom>
          <a:ln w="19050" cap="flat">
            <a:solidFill>
              <a:srgbClr val="000000"/>
            </a:solidFill>
            <a:prstDash val="solid"/>
            <a:headEnd type="none" w="sm" len="sm"/>
            <a:tailEnd type="none" w="sm" len="sm"/>
          </a:ln>
        </p:spPr>
      </p:sp>
      <p:grpSp>
        <p:nvGrpSpPr>
          <p:cNvPr id="6" name="Group 6"/>
          <p:cNvGrpSpPr/>
          <p:nvPr/>
        </p:nvGrpSpPr>
        <p:grpSpPr>
          <a:xfrm>
            <a:off x="1028700" y="1444588"/>
            <a:ext cx="3086100" cy="3086100"/>
            <a:chOff x="0" y="0"/>
            <a:chExt cx="812800" cy="812800"/>
          </a:xfrm>
        </p:grpSpPr>
        <p:sp>
          <p:nvSpPr>
            <p:cNvPr id="7" name="Freeform 7"/>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F4EFED"/>
            </a:solidFill>
          </p:spPr>
        </p:sp>
        <p:sp>
          <p:nvSpPr>
            <p:cNvPr id="8" name="TextBox 8"/>
            <p:cNvSpPr txBox="1"/>
            <p:nvPr/>
          </p:nvSpPr>
          <p:spPr>
            <a:xfrm>
              <a:off x="76200" y="38100"/>
              <a:ext cx="660400" cy="698500"/>
            </a:xfrm>
            <a:prstGeom prst="rect">
              <a:avLst/>
            </a:prstGeom>
          </p:spPr>
          <p:txBody>
            <a:bodyPr lIns="50800" tIns="50800" rIns="50800" bIns="50800" rtlCol="0" anchor="ctr"/>
            <a:lstStyle/>
            <a:p>
              <a:pPr algn="ctr">
                <a:lnSpc>
                  <a:spcPts val="2800"/>
                </a:lnSpc>
              </a:pPr>
              <a:endParaRPr/>
            </a:p>
          </p:txBody>
        </p:sp>
      </p:grpSp>
      <p:sp>
        <p:nvSpPr>
          <p:cNvPr id="9" name="TextBox 9"/>
          <p:cNvSpPr txBox="1"/>
          <p:nvPr/>
        </p:nvSpPr>
        <p:spPr>
          <a:xfrm>
            <a:off x="14299551" y="8660242"/>
            <a:ext cx="2959749" cy="349250"/>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02</a:t>
            </a:r>
          </a:p>
        </p:txBody>
      </p:sp>
      <p:sp>
        <p:nvSpPr>
          <p:cNvPr id="10" name="TextBox 10"/>
          <p:cNvSpPr txBox="1"/>
          <p:nvPr/>
        </p:nvSpPr>
        <p:spPr>
          <a:xfrm>
            <a:off x="2571750" y="2273159"/>
            <a:ext cx="6572250" cy="1225657"/>
          </a:xfrm>
          <a:prstGeom prst="rect">
            <a:avLst/>
          </a:prstGeom>
        </p:spPr>
        <p:txBody>
          <a:bodyPr lIns="0" tIns="0" rIns="0" bIns="0" rtlCol="0" anchor="t">
            <a:spAutoFit/>
          </a:bodyPr>
          <a:lstStyle/>
          <a:p>
            <a:pPr>
              <a:lnSpc>
                <a:spcPts val="10326"/>
              </a:lnSpc>
            </a:pPr>
            <a:r>
              <a:rPr lang="en-US" sz="7000" dirty="0">
                <a:solidFill>
                  <a:srgbClr val="000000"/>
                </a:solidFill>
                <a:latin typeface="Arial Black" panose="020B0A04020102020204" pitchFamily="34" charset="0"/>
                <a:ea typeface="STCaiyun" panose="02010800040101010101" pitchFamily="2" charset="-122"/>
              </a:rPr>
              <a:t>Contents</a:t>
            </a:r>
          </a:p>
        </p:txBody>
      </p:sp>
      <p:sp>
        <p:nvSpPr>
          <p:cNvPr id="11" name="TextBox 11"/>
          <p:cNvSpPr txBox="1"/>
          <p:nvPr/>
        </p:nvSpPr>
        <p:spPr>
          <a:xfrm>
            <a:off x="5237368" y="4422438"/>
            <a:ext cx="4703371" cy="538609"/>
          </a:xfrm>
          <a:prstGeom prst="rect">
            <a:avLst/>
          </a:prstGeom>
        </p:spPr>
        <p:txBody>
          <a:bodyPr wrap="square" lIns="0" tIns="0" rIns="0" bIns="0" rtlCol="0" anchor="t">
            <a:spAutoFit/>
          </a:bodyPr>
          <a:lstStyle/>
          <a:p>
            <a:pPr>
              <a:lnSpc>
                <a:spcPts val="4200"/>
              </a:lnSpc>
            </a:pPr>
            <a:r>
              <a:rPr lang="zh-TW" altLang="en-US" sz="4500" dirty="0">
                <a:solidFill>
                  <a:srgbClr val="000000"/>
                </a:solidFill>
                <a:latin typeface="微軟正黑體" panose="020B0604030504040204" pitchFamily="34" charset="-120"/>
                <a:ea typeface="微軟正黑體" panose="020B0604030504040204" pitchFamily="34" charset="-120"/>
              </a:rPr>
              <a:t>學校輔導工作概觀</a:t>
            </a:r>
          </a:p>
        </p:txBody>
      </p:sp>
      <p:sp>
        <p:nvSpPr>
          <p:cNvPr id="12" name="TextBox 12"/>
          <p:cNvSpPr txBox="1"/>
          <p:nvPr/>
        </p:nvSpPr>
        <p:spPr>
          <a:xfrm>
            <a:off x="4114800" y="4494685"/>
            <a:ext cx="1102546" cy="498791"/>
          </a:xfrm>
          <a:prstGeom prst="rect">
            <a:avLst/>
          </a:prstGeom>
        </p:spPr>
        <p:txBody>
          <a:bodyPr lIns="0" tIns="0" rIns="0" bIns="0" rtlCol="0" anchor="t">
            <a:spAutoFit/>
          </a:bodyPr>
          <a:lstStyle/>
          <a:p>
            <a:pPr>
              <a:lnSpc>
                <a:spcPts val="3499"/>
              </a:lnSpc>
            </a:pPr>
            <a:r>
              <a:rPr lang="en-US" sz="4800" dirty="0">
                <a:solidFill>
                  <a:srgbClr val="000000"/>
                </a:solidFill>
                <a:latin typeface="Arial Black" panose="020B0A04020102020204" pitchFamily="34" charset="0"/>
              </a:rPr>
              <a:t>01.</a:t>
            </a:r>
          </a:p>
        </p:txBody>
      </p:sp>
      <p:sp>
        <p:nvSpPr>
          <p:cNvPr id="13" name="TextBox 13"/>
          <p:cNvSpPr txBox="1"/>
          <p:nvPr/>
        </p:nvSpPr>
        <p:spPr>
          <a:xfrm>
            <a:off x="5217346" y="5278837"/>
            <a:ext cx="5526854" cy="469103"/>
          </a:xfrm>
          <a:prstGeom prst="rect">
            <a:avLst/>
          </a:prstGeom>
        </p:spPr>
        <p:txBody>
          <a:bodyPr wrap="square" lIns="0" tIns="0" rIns="0" bIns="0" rtlCol="0" anchor="t">
            <a:spAutoFit/>
          </a:bodyPr>
          <a:lstStyle/>
          <a:p>
            <a:pPr>
              <a:lnSpc>
                <a:spcPts val="3499"/>
              </a:lnSpc>
            </a:pPr>
            <a:r>
              <a:rPr lang="zh-TW" altLang="en-US" sz="4500" dirty="0">
                <a:solidFill>
                  <a:srgbClr val="000000"/>
                </a:solidFill>
                <a:latin typeface="微軟正黑體" panose="020B0604030504040204" pitchFamily="34" charset="-120"/>
                <a:ea typeface="微軟正黑體" panose="020B0604030504040204" pitchFamily="34" charset="-120"/>
              </a:rPr>
              <a:t>輔導空間規劃與設置</a:t>
            </a:r>
          </a:p>
        </p:txBody>
      </p:sp>
      <p:sp>
        <p:nvSpPr>
          <p:cNvPr id="15" name="TextBox 15"/>
          <p:cNvSpPr txBox="1"/>
          <p:nvPr/>
        </p:nvSpPr>
        <p:spPr>
          <a:xfrm>
            <a:off x="5234258" y="6108533"/>
            <a:ext cx="5967142" cy="469103"/>
          </a:xfrm>
          <a:prstGeom prst="rect">
            <a:avLst/>
          </a:prstGeom>
        </p:spPr>
        <p:txBody>
          <a:bodyPr wrap="square" lIns="0" tIns="0" rIns="0" bIns="0" rtlCol="0" anchor="t">
            <a:spAutoFit/>
          </a:bodyPr>
          <a:lstStyle/>
          <a:p>
            <a:pPr>
              <a:lnSpc>
                <a:spcPts val="3499"/>
              </a:lnSpc>
            </a:pPr>
            <a:r>
              <a:rPr lang="zh-TW" altLang="en-US" sz="4500" dirty="0">
                <a:solidFill>
                  <a:srgbClr val="000000"/>
                </a:solidFill>
                <a:latin typeface="微軟正黑體" panose="020B0604030504040204" pitchFamily="34" charset="-120"/>
                <a:ea typeface="微軟正黑體" panose="020B0604030504040204" pitchFamily="34" charset="-120"/>
              </a:rPr>
              <a:t>個案管理與介入性輔導</a:t>
            </a:r>
          </a:p>
        </p:txBody>
      </p:sp>
      <p:sp>
        <p:nvSpPr>
          <p:cNvPr id="17" name="TextBox 17"/>
          <p:cNvSpPr txBox="1"/>
          <p:nvPr/>
        </p:nvSpPr>
        <p:spPr>
          <a:xfrm>
            <a:off x="5234258" y="6853569"/>
            <a:ext cx="5711219" cy="538609"/>
          </a:xfrm>
          <a:prstGeom prst="rect">
            <a:avLst/>
          </a:prstGeom>
        </p:spPr>
        <p:txBody>
          <a:bodyPr wrap="square" lIns="0" tIns="0" rIns="0" bIns="0" rtlCol="0" anchor="t">
            <a:spAutoFit/>
          </a:bodyPr>
          <a:lstStyle/>
          <a:p>
            <a:pPr>
              <a:lnSpc>
                <a:spcPts val="4200"/>
              </a:lnSpc>
            </a:pPr>
            <a:r>
              <a:rPr lang="zh-TW" altLang="en-US" sz="4500" dirty="0">
                <a:solidFill>
                  <a:srgbClr val="000000"/>
                </a:solidFill>
                <a:latin typeface="微軟正黑體" panose="020B0604030504040204" pitchFamily="34" charset="-120"/>
                <a:ea typeface="微軟正黑體" panose="020B0604030504040204" pitchFamily="34" charset="-120"/>
              </a:rPr>
              <a:t>輔導紀錄撰寫與保存</a:t>
            </a:r>
          </a:p>
        </p:txBody>
      </p:sp>
      <p:sp>
        <p:nvSpPr>
          <p:cNvPr id="23" name="TextBox 23"/>
          <p:cNvSpPr txBox="1"/>
          <p:nvPr/>
        </p:nvSpPr>
        <p:spPr>
          <a:xfrm>
            <a:off x="1028700" y="8660242"/>
            <a:ext cx="2959749" cy="349250"/>
          </a:xfrm>
          <a:prstGeom prst="rect">
            <a:avLst/>
          </a:prstGeom>
        </p:spPr>
        <p:txBody>
          <a:bodyPr lIns="0" tIns="0" rIns="0" bIns="0" rtlCol="0" anchor="t">
            <a:spAutoFit/>
          </a:bodyPr>
          <a:lstStyle/>
          <a:p>
            <a:pPr>
              <a:lnSpc>
                <a:spcPts val="2800"/>
              </a:lnSpc>
              <a:spcBef>
                <a:spcPct val="0"/>
              </a:spcBef>
            </a:pPr>
            <a:r>
              <a:rPr lang="en-US" sz="2000" spc="600" dirty="0">
                <a:solidFill>
                  <a:srgbClr val="000000"/>
                </a:solidFill>
                <a:latin typeface="Inter"/>
              </a:rPr>
              <a:t>CONTENTS</a:t>
            </a:r>
          </a:p>
        </p:txBody>
      </p:sp>
      <p:sp>
        <p:nvSpPr>
          <p:cNvPr id="24" name="TextBox 12">
            <a:extLst>
              <a:ext uri="{FF2B5EF4-FFF2-40B4-BE49-F238E27FC236}">
                <a16:creationId xmlns:a16="http://schemas.microsoft.com/office/drawing/2014/main" id="{FDF4CE52-D7EE-7679-D86B-4F82122EB246}"/>
              </a:ext>
            </a:extLst>
          </p:cNvPr>
          <p:cNvSpPr txBox="1"/>
          <p:nvPr/>
        </p:nvSpPr>
        <p:spPr>
          <a:xfrm>
            <a:off x="4088385" y="5300930"/>
            <a:ext cx="1102546" cy="498791"/>
          </a:xfrm>
          <a:prstGeom prst="rect">
            <a:avLst/>
          </a:prstGeom>
        </p:spPr>
        <p:txBody>
          <a:bodyPr lIns="0" tIns="0" rIns="0" bIns="0" rtlCol="0" anchor="t">
            <a:spAutoFit/>
          </a:bodyPr>
          <a:lstStyle/>
          <a:p>
            <a:pPr>
              <a:lnSpc>
                <a:spcPts val="3499"/>
              </a:lnSpc>
            </a:pPr>
            <a:r>
              <a:rPr lang="en-US" sz="4800" dirty="0">
                <a:solidFill>
                  <a:srgbClr val="000000"/>
                </a:solidFill>
                <a:latin typeface="Arial Black" panose="020B0A04020102020204" pitchFamily="34" charset="0"/>
              </a:rPr>
              <a:t>0</a:t>
            </a:r>
            <a:r>
              <a:rPr lang="en-US" altLang="zh-TW" sz="4800" dirty="0">
                <a:solidFill>
                  <a:srgbClr val="000000"/>
                </a:solidFill>
                <a:latin typeface="Arial Black" panose="020B0A04020102020204" pitchFamily="34" charset="0"/>
              </a:rPr>
              <a:t>2</a:t>
            </a:r>
            <a:r>
              <a:rPr lang="en-US" sz="4800" dirty="0">
                <a:solidFill>
                  <a:srgbClr val="000000"/>
                </a:solidFill>
                <a:latin typeface="Arial Black" panose="020B0A04020102020204" pitchFamily="34" charset="0"/>
              </a:rPr>
              <a:t>.</a:t>
            </a:r>
          </a:p>
        </p:txBody>
      </p:sp>
      <p:sp>
        <p:nvSpPr>
          <p:cNvPr id="25" name="TextBox 12">
            <a:extLst>
              <a:ext uri="{FF2B5EF4-FFF2-40B4-BE49-F238E27FC236}">
                <a16:creationId xmlns:a16="http://schemas.microsoft.com/office/drawing/2014/main" id="{8C8BFA40-23F0-FEC4-0F02-E46D8C8807F2}"/>
              </a:ext>
            </a:extLst>
          </p:cNvPr>
          <p:cNvSpPr txBox="1"/>
          <p:nvPr/>
        </p:nvSpPr>
        <p:spPr>
          <a:xfrm>
            <a:off x="4094605" y="6107176"/>
            <a:ext cx="1102546" cy="498791"/>
          </a:xfrm>
          <a:prstGeom prst="rect">
            <a:avLst/>
          </a:prstGeom>
        </p:spPr>
        <p:txBody>
          <a:bodyPr lIns="0" tIns="0" rIns="0" bIns="0" rtlCol="0" anchor="t">
            <a:spAutoFit/>
          </a:bodyPr>
          <a:lstStyle/>
          <a:p>
            <a:pPr>
              <a:lnSpc>
                <a:spcPts val="3499"/>
              </a:lnSpc>
            </a:pPr>
            <a:r>
              <a:rPr lang="en-US" sz="4800" dirty="0">
                <a:solidFill>
                  <a:srgbClr val="000000"/>
                </a:solidFill>
                <a:latin typeface="Arial Black" panose="020B0A04020102020204" pitchFamily="34" charset="0"/>
              </a:rPr>
              <a:t>03.</a:t>
            </a:r>
          </a:p>
        </p:txBody>
      </p:sp>
      <p:sp>
        <p:nvSpPr>
          <p:cNvPr id="26" name="TextBox 12">
            <a:extLst>
              <a:ext uri="{FF2B5EF4-FFF2-40B4-BE49-F238E27FC236}">
                <a16:creationId xmlns:a16="http://schemas.microsoft.com/office/drawing/2014/main" id="{785DD0F8-2A0F-FD5A-8823-DBC95C610AE1}"/>
              </a:ext>
            </a:extLst>
          </p:cNvPr>
          <p:cNvSpPr txBox="1"/>
          <p:nvPr/>
        </p:nvSpPr>
        <p:spPr>
          <a:xfrm>
            <a:off x="4114800" y="6927880"/>
            <a:ext cx="1102546" cy="498791"/>
          </a:xfrm>
          <a:prstGeom prst="rect">
            <a:avLst/>
          </a:prstGeom>
        </p:spPr>
        <p:txBody>
          <a:bodyPr lIns="0" tIns="0" rIns="0" bIns="0" rtlCol="0" anchor="t">
            <a:spAutoFit/>
          </a:bodyPr>
          <a:lstStyle/>
          <a:p>
            <a:pPr>
              <a:lnSpc>
                <a:spcPts val="3499"/>
              </a:lnSpc>
            </a:pPr>
            <a:r>
              <a:rPr lang="en-US" sz="4800" dirty="0">
                <a:solidFill>
                  <a:srgbClr val="000000"/>
                </a:solidFill>
                <a:latin typeface="Arial Black" panose="020B0A04020102020204" pitchFamily="34" charset="0"/>
              </a:rPr>
              <a:t>04.</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23925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10287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8660242"/>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20</a:t>
            </a:r>
            <a:endParaRPr lang="en-US" sz="2000" spc="600" dirty="0">
              <a:solidFill>
                <a:srgbClr val="000000"/>
              </a:solidFill>
              <a:latin typeface="Inter"/>
            </a:endParaRPr>
          </a:p>
        </p:txBody>
      </p:sp>
      <p:grpSp>
        <p:nvGrpSpPr>
          <p:cNvPr id="5" name="Group 5"/>
          <p:cNvGrpSpPr/>
          <p:nvPr/>
        </p:nvGrpSpPr>
        <p:grpSpPr>
          <a:xfrm>
            <a:off x="1028700" y="1444588"/>
            <a:ext cx="3086100" cy="3086100"/>
            <a:chOff x="0" y="0"/>
            <a:chExt cx="812800" cy="812800"/>
          </a:xfrm>
        </p:grpSpPr>
        <p:sp>
          <p:nvSpPr>
            <p:cNvPr id="6" name="Freeform 6"/>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F4EFED"/>
            </a:solidFill>
          </p:spPr>
        </p:sp>
        <p:sp>
          <p:nvSpPr>
            <p:cNvPr id="7" name="TextBox 7"/>
            <p:cNvSpPr txBox="1"/>
            <p:nvPr/>
          </p:nvSpPr>
          <p:spPr>
            <a:xfrm>
              <a:off x="76200" y="38100"/>
              <a:ext cx="660400" cy="698500"/>
            </a:xfrm>
            <a:prstGeom prst="rect">
              <a:avLst/>
            </a:prstGeom>
          </p:spPr>
          <p:txBody>
            <a:bodyPr lIns="50800" tIns="50800" rIns="50800" bIns="50800" rtlCol="0" anchor="ctr"/>
            <a:lstStyle/>
            <a:p>
              <a:pPr algn="ctr">
                <a:lnSpc>
                  <a:spcPts val="2800"/>
                </a:lnSpc>
              </a:pPr>
              <a:endParaRPr/>
            </a:p>
          </p:txBody>
        </p:sp>
      </p:grpSp>
      <p:sp>
        <p:nvSpPr>
          <p:cNvPr id="8" name="TextBox 8"/>
          <p:cNvSpPr txBox="1"/>
          <p:nvPr/>
        </p:nvSpPr>
        <p:spPr>
          <a:xfrm>
            <a:off x="6220" y="2750704"/>
            <a:ext cx="14878050" cy="1231106"/>
          </a:xfrm>
          <a:prstGeom prst="rect">
            <a:avLst/>
          </a:prstGeom>
        </p:spPr>
        <p:txBody>
          <a:bodyPr wrap="square" lIns="0" tIns="0" rIns="0" bIns="0" rtlCol="0" anchor="t">
            <a:spAutoFit/>
          </a:bodyPr>
          <a:lstStyle/>
          <a:p>
            <a:pPr algn="ctr"/>
            <a:r>
              <a:rPr lang="en-US" altLang="zh-TW" sz="8000" b="1" dirty="0">
                <a:solidFill>
                  <a:schemeClr val="tx1">
                    <a:lumMod val="65000"/>
                    <a:lumOff val="35000"/>
                  </a:schemeClr>
                </a:solidFill>
                <a:latin typeface="微軟正黑體" panose="020B0604030504040204" pitchFamily="34" charset="-120"/>
                <a:ea typeface="微軟正黑體" panose="020B0604030504040204" pitchFamily="34" charset="-120"/>
              </a:rPr>
              <a:t>04</a:t>
            </a:r>
            <a:r>
              <a:rPr lang="zh-TW" altLang="en-US" sz="8000" b="1" dirty="0">
                <a:solidFill>
                  <a:schemeClr val="tx1">
                    <a:lumMod val="65000"/>
                    <a:lumOff val="35000"/>
                  </a:schemeClr>
                </a:solidFill>
                <a:latin typeface="微軟正黑體" panose="020B0604030504040204" pitchFamily="34" charset="-120"/>
                <a:ea typeface="微軟正黑體" panose="020B0604030504040204" pitchFamily="34" charset="-120"/>
              </a:rPr>
              <a:t>輔導紀錄撰寫與保存</a:t>
            </a:r>
            <a:endParaRPr lang="zh-CN" altLang="en-US" sz="8000" b="1"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98003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9441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688524"/>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9614458"/>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21</a:t>
            </a:r>
            <a:endParaRPr lang="en-US" sz="2000" spc="600" dirty="0">
              <a:solidFill>
                <a:srgbClr val="000000"/>
              </a:solidFill>
              <a:latin typeface="Inter"/>
            </a:endParaRPr>
          </a:p>
        </p:txBody>
      </p:sp>
      <p:sp>
        <p:nvSpPr>
          <p:cNvPr id="10" name="TextBox 10"/>
          <p:cNvSpPr txBox="1"/>
          <p:nvPr/>
        </p:nvSpPr>
        <p:spPr>
          <a:xfrm>
            <a:off x="1122006" y="9585027"/>
            <a:ext cx="49187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輔導紀錄撰寫與保存</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8D7DB304-F5CE-8DD4-E494-C105D9CEB09F}"/>
              </a:ext>
            </a:extLst>
          </p:cNvPr>
          <p:cNvSpPr/>
          <p:nvPr>
            <p:custDataLst>
              <p:tags r:id="rId1"/>
            </p:custDataLst>
          </p:nvPr>
        </p:nvSpPr>
        <p:spPr>
          <a:xfrm>
            <a:off x="904663" y="864662"/>
            <a:ext cx="7962121" cy="1172884"/>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altLang="zh-TW" sz="5400" b="1" dirty="0">
                <a:solidFill>
                  <a:schemeClr val="tx1"/>
                </a:solidFill>
                <a:latin typeface="微軟正黑體" panose="020B0604030504040204" pitchFamily="34" charset="-120"/>
                <a:ea typeface="微軟正黑體" panose="020B0604030504040204" pitchFamily="34" charset="-120"/>
              </a:rPr>
              <a:t>1.</a:t>
            </a:r>
            <a:r>
              <a:rPr lang="zh-TW" altLang="en-US" sz="5800" b="1" dirty="0">
                <a:solidFill>
                  <a:schemeClr val="accent5">
                    <a:lumMod val="75000"/>
                  </a:schemeClr>
                </a:solidFill>
                <a:latin typeface="微軟正黑體" panose="020B0604030504040204" pitchFamily="34" charset="-120"/>
                <a:ea typeface="微軟正黑體" panose="020B0604030504040204" pitchFamily="34" charset="-120"/>
              </a:rPr>
              <a:t>為什麼</a:t>
            </a:r>
            <a:r>
              <a:rPr lang="zh-TW" altLang="en-US" sz="5400" b="1" dirty="0">
                <a:solidFill>
                  <a:schemeClr val="tx1"/>
                </a:solidFill>
                <a:latin typeface="微軟正黑體" panose="020B0604030504040204" pitchFamily="34" charset="-120"/>
                <a:ea typeface="微軟正黑體" panose="020B0604030504040204" pitchFamily="34" charset="-120"/>
              </a:rPr>
              <a:t>要寫輔導紀錄？</a:t>
            </a:r>
          </a:p>
        </p:txBody>
      </p:sp>
      <p:sp>
        <p:nvSpPr>
          <p:cNvPr id="11" name="文字方塊 10">
            <a:extLst>
              <a:ext uri="{FF2B5EF4-FFF2-40B4-BE49-F238E27FC236}">
                <a16:creationId xmlns:a16="http://schemas.microsoft.com/office/drawing/2014/main" id="{2C98BD6F-42F2-8A6E-A345-E9C61AE3EB34}"/>
              </a:ext>
            </a:extLst>
          </p:cNvPr>
          <p:cNvSpPr txBox="1"/>
          <p:nvPr/>
        </p:nvSpPr>
        <p:spPr>
          <a:xfrm>
            <a:off x="7848600" y="9610002"/>
            <a:ext cx="6858000" cy="338554"/>
          </a:xfrm>
          <a:prstGeom prst="rect">
            <a:avLst/>
          </a:prstGeom>
          <a:no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資料來源：國小學校輔導工作手冊第二版、國中學校輔導工作手冊第二版</a:t>
            </a:r>
            <a:endParaRPr lang="zh-TW" altLang="en-US" sz="1600" dirty="0"/>
          </a:p>
        </p:txBody>
      </p:sp>
      <p:grpSp>
        <p:nvGrpSpPr>
          <p:cNvPr id="12" name="群組 11">
            <a:extLst>
              <a:ext uri="{FF2B5EF4-FFF2-40B4-BE49-F238E27FC236}">
                <a16:creationId xmlns:a16="http://schemas.microsoft.com/office/drawing/2014/main" id="{5ACA3C58-778A-3287-32CD-EF66747A9618}"/>
              </a:ext>
            </a:extLst>
          </p:cNvPr>
          <p:cNvGrpSpPr/>
          <p:nvPr/>
        </p:nvGrpSpPr>
        <p:grpSpPr>
          <a:xfrm>
            <a:off x="849941" y="2083223"/>
            <a:ext cx="10999881" cy="1538087"/>
            <a:chOff x="-529665" y="1232091"/>
            <a:chExt cx="10350397" cy="1240554"/>
          </a:xfrm>
        </p:grpSpPr>
        <p:pic>
          <p:nvPicPr>
            <p:cNvPr id="13" name="MH_Other_1">
              <a:extLst>
                <a:ext uri="{FF2B5EF4-FFF2-40B4-BE49-F238E27FC236}">
                  <a16:creationId xmlns:a16="http://schemas.microsoft.com/office/drawing/2014/main" id="{4CD12BE4-5778-9481-2E71-F450293E2727}"/>
                </a:ext>
              </a:extLst>
            </p:cNvPr>
            <p:cNvPicPr>
              <a:picLocks noChangeAspect="1"/>
            </p:cNvPicPr>
            <p:nvPr>
              <p:custDataLst>
                <p:tags r:id="rId22"/>
              </p:custDataLst>
            </p:nvPr>
          </p:nvPicPr>
          <p:blipFill>
            <a:blip r:embed="rId27">
              <a:extLst>
                <a:ext uri="{28A0092B-C50C-407E-A947-70E740481C1C}">
                  <a14:useLocalDpi xmlns:a14="http://schemas.microsoft.com/office/drawing/2010/main" val="0"/>
                </a:ext>
              </a:extLst>
            </a:blip>
            <a:srcRect/>
            <a:stretch>
              <a:fillRect/>
            </a:stretch>
          </p:blipFill>
          <p:spPr bwMode="auto">
            <a:xfrm>
              <a:off x="-529665" y="1232091"/>
              <a:ext cx="9991715" cy="1240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Other_3">
              <a:extLst>
                <a:ext uri="{FF2B5EF4-FFF2-40B4-BE49-F238E27FC236}">
                  <a16:creationId xmlns:a16="http://schemas.microsoft.com/office/drawing/2014/main" id="{BDCCB9CF-3BAA-3D2C-01D2-B2C38F5989BF}"/>
                </a:ext>
              </a:extLst>
            </p:cNvPr>
            <p:cNvSpPr/>
            <p:nvPr>
              <p:custDataLst>
                <p:tags r:id="rId23"/>
              </p:custDataLst>
            </p:nvPr>
          </p:nvSpPr>
          <p:spPr>
            <a:xfrm>
              <a:off x="349415" y="1405455"/>
              <a:ext cx="1620000" cy="1008000"/>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F39A91"/>
            </a:solidFill>
            <a:ln w="25400" cap="flat" cmpd="sng" algn="ctr">
              <a:noFill/>
              <a:prstDash val="solid"/>
            </a:ln>
            <a:effectLst/>
          </p:spPr>
          <p:txBody>
            <a:bodyPr anchor="ctr"/>
            <a:lstStyle/>
            <a:p>
              <a:pPr algn="ctr">
                <a:defRPr/>
              </a:pPr>
              <a:endParaRPr lang="zh-CN" altLang="en-US" sz="1801" kern="0">
                <a:solidFill>
                  <a:prstClr val="white"/>
                </a:solidFill>
                <a:latin typeface="Calibri"/>
                <a:ea typeface="宋体" panose="02010600030101010101" pitchFamily="2" charset="-122"/>
              </a:endParaRPr>
            </a:p>
          </p:txBody>
        </p:sp>
        <p:sp>
          <p:nvSpPr>
            <p:cNvPr id="15" name="MH_Other_9">
              <a:extLst>
                <a:ext uri="{FF2B5EF4-FFF2-40B4-BE49-F238E27FC236}">
                  <a16:creationId xmlns:a16="http://schemas.microsoft.com/office/drawing/2014/main" id="{A6ED1477-BA15-569B-33CD-C832F67752BB}"/>
                </a:ext>
              </a:extLst>
            </p:cNvPr>
            <p:cNvSpPr txBox="1"/>
            <p:nvPr>
              <p:custDataLst>
                <p:tags r:id="rId24"/>
              </p:custDataLst>
            </p:nvPr>
          </p:nvSpPr>
          <p:spPr>
            <a:xfrm>
              <a:off x="929213" y="1290472"/>
              <a:ext cx="787662" cy="975923"/>
            </a:xfrm>
            <a:prstGeom prst="rect">
              <a:avLst/>
            </a:prstGeom>
            <a:noFill/>
          </p:spPr>
          <p:txBody>
            <a:bodyPr wrap="none" anchor="ctr">
              <a:normAutofit/>
            </a:bodyPr>
            <a:lstStyle/>
            <a:p>
              <a:pPr>
                <a:defRPr/>
              </a:pPr>
              <a:r>
                <a:rPr lang="en-US" altLang="zh-CN" sz="4051" dirty="0">
                  <a:solidFill>
                    <a:prstClr val="white"/>
                  </a:solidFill>
                  <a:effectLst>
                    <a:outerShdw blurRad="292100" dist="152400" dir="2700000" algn="tl" rotWithShape="0">
                      <a:prstClr val="black">
                        <a:alpha val="40000"/>
                      </a:prstClr>
                    </a:outerShdw>
                  </a:effectLst>
                  <a:latin typeface="Arial Black" panose="020B0A04020102020204" pitchFamily="34" charset="0"/>
                  <a:ea typeface="时尚中黑简体" panose="01010104010101010101" pitchFamily="2" charset="-122"/>
                </a:rPr>
                <a:t>A</a:t>
              </a:r>
              <a:endParaRPr lang="zh-CN" altLang="en-US" sz="4051" dirty="0">
                <a:solidFill>
                  <a:prstClr val="white"/>
                </a:solidFill>
                <a:effectLst>
                  <a:outerShdw blurRad="292100" dist="152400" dir="2700000" algn="tl" rotWithShape="0">
                    <a:prstClr val="black">
                      <a:alpha val="40000"/>
                    </a:prstClr>
                  </a:outerShdw>
                </a:effectLst>
                <a:latin typeface="Arial Black" panose="020B0A04020102020204" pitchFamily="34" charset="0"/>
                <a:ea typeface="时尚中黑简体" panose="01010104010101010101" pitchFamily="2" charset="-122"/>
              </a:endParaRPr>
            </a:p>
          </p:txBody>
        </p:sp>
        <p:sp>
          <p:nvSpPr>
            <p:cNvPr id="16" name="MH_Text_1">
              <a:extLst>
                <a:ext uri="{FF2B5EF4-FFF2-40B4-BE49-F238E27FC236}">
                  <a16:creationId xmlns:a16="http://schemas.microsoft.com/office/drawing/2014/main" id="{173F1395-9BB3-D8CF-741A-89EEFAE462F2}"/>
                </a:ext>
              </a:extLst>
            </p:cNvPr>
            <p:cNvSpPr txBox="1">
              <a:spLocks noChangeArrowheads="1"/>
            </p:cNvSpPr>
            <p:nvPr>
              <p:custDataLst>
                <p:tags r:id="rId25"/>
              </p:custDataLst>
            </p:nvPr>
          </p:nvSpPr>
          <p:spPr bwMode="auto">
            <a:xfrm>
              <a:off x="1934472" y="1539607"/>
              <a:ext cx="7886260" cy="6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掌握晤談脈絡，檢視輔導目標、對學生問題之診斷與分析，據此建構輔導策略與評估成效。</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grpSp>
      <p:grpSp>
        <p:nvGrpSpPr>
          <p:cNvPr id="17" name="群組 16">
            <a:extLst>
              <a:ext uri="{FF2B5EF4-FFF2-40B4-BE49-F238E27FC236}">
                <a16:creationId xmlns:a16="http://schemas.microsoft.com/office/drawing/2014/main" id="{43ADFF3F-B57F-0C93-EC68-179D89ED5C06}"/>
              </a:ext>
            </a:extLst>
          </p:cNvPr>
          <p:cNvGrpSpPr/>
          <p:nvPr/>
        </p:nvGrpSpPr>
        <p:grpSpPr>
          <a:xfrm>
            <a:off x="847655" y="3321784"/>
            <a:ext cx="11873664" cy="1403805"/>
            <a:chOff x="-369705" y="2255282"/>
            <a:chExt cx="10575895" cy="1162504"/>
          </a:xfrm>
        </p:grpSpPr>
        <p:sp>
          <p:nvSpPr>
            <p:cNvPr id="18" name="MH_Other_4">
              <a:extLst>
                <a:ext uri="{FF2B5EF4-FFF2-40B4-BE49-F238E27FC236}">
                  <a16:creationId xmlns:a16="http://schemas.microsoft.com/office/drawing/2014/main" id="{D9708B87-F2A8-1744-E2AB-1399E64A1B11}"/>
                </a:ext>
              </a:extLst>
            </p:cNvPr>
            <p:cNvSpPr/>
            <p:nvPr>
              <p:custDataLst>
                <p:tags r:id="rId18"/>
              </p:custDataLst>
            </p:nvPr>
          </p:nvSpPr>
          <p:spPr>
            <a:xfrm>
              <a:off x="620062" y="2337746"/>
              <a:ext cx="1620000" cy="1008000"/>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A5C0A4"/>
            </a:solidFill>
            <a:ln w="25400" cap="flat" cmpd="sng" algn="ctr">
              <a:noFill/>
              <a:prstDash val="solid"/>
            </a:ln>
            <a:effectLst/>
          </p:spPr>
          <p:txBody>
            <a:bodyPr anchor="ctr"/>
            <a:lstStyle/>
            <a:p>
              <a:pPr algn="ctr">
                <a:defRPr/>
              </a:pPr>
              <a:endParaRPr lang="zh-CN" altLang="en-US" sz="1801" kern="0">
                <a:solidFill>
                  <a:prstClr val="white"/>
                </a:solidFill>
                <a:latin typeface="Calibri"/>
                <a:ea typeface="宋体" panose="02010600030101010101" pitchFamily="2" charset="-122"/>
              </a:endParaRPr>
            </a:p>
          </p:txBody>
        </p:sp>
        <p:pic>
          <p:nvPicPr>
            <p:cNvPr id="19" name="MH_Other_8">
              <a:extLst>
                <a:ext uri="{FF2B5EF4-FFF2-40B4-BE49-F238E27FC236}">
                  <a16:creationId xmlns:a16="http://schemas.microsoft.com/office/drawing/2014/main" id="{D6AF1B05-CBA2-6C7E-65FC-3E21D2334C72}"/>
                </a:ext>
              </a:extLst>
            </p:cNvPr>
            <p:cNvPicPr>
              <a:picLocks/>
            </p:cNvPicPr>
            <p:nvPr>
              <p:custDataLst>
                <p:tags r:id="rId19"/>
              </p:custDataLst>
            </p:nvPr>
          </p:nvPicPr>
          <p:blipFill>
            <a:blip r:embed="rId27">
              <a:extLst>
                <a:ext uri="{28A0092B-C50C-407E-A947-70E740481C1C}">
                  <a14:useLocalDpi xmlns:a14="http://schemas.microsoft.com/office/drawing/2010/main" val="0"/>
                </a:ext>
              </a:extLst>
            </a:blip>
            <a:srcRect t="57356"/>
            <a:stretch>
              <a:fillRect/>
            </a:stretch>
          </p:blipFill>
          <p:spPr bwMode="auto">
            <a:xfrm>
              <a:off x="-369705" y="2772942"/>
              <a:ext cx="10282887" cy="644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MH_Other_10">
              <a:extLst>
                <a:ext uri="{FF2B5EF4-FFF2-40B4-BE49-F238E27FC236}">
                  <a16:creationId xmlns:a16="http://schemas.microsoft.com/office/drawing/2014/main" id="{296D4007-D881-08DF-C813-D5EE8914C90A}"/>
                </a:ext>
              </a:extLst>
            </p:cNvPr>
            <p:cNvSpPr txBox="1"/>
            <p:nvPr>
              <p:custDataLst>
                <p:tags r:id="rId20"/>
              </p:custDataLst>
            </p:nvPr>
          </p:nvSpPr>
          <p:spPr>
            <a:xfrm>
              <a:off x="1313963" y="2255282"/>
              <a:ext cx="690287" cy="975923"/>
            </a:xfrm>
            <a:prstGeom prst="rect">
              <a:avLst/>
            </a:prstGeom>
            <a:noFill/>
          </p:spPr>
          <p:txBody>
            <a:bodyPr wrap="none" anchor="ctr">
              <a:normAutofit/>
            </a:bodyPr>
            <a:lstStyle/>
            <a:p>
              <a:pPr>
                <a:defRPr/>
              </a:pPr>
              <a:r>
                <a:rPr lang="en-US" altLang="zh-CN" sz="4051" dirty="0">
                  <a:solidFill>
                    <a:prstClr val="white"/>
                  </a:solidFill>
                  <a:effectLst>
                    <a:outerShdw blurRad="292100" dist="152400" dir="2700000" algn="tl" rotWithShape="0">
                      <a:prstClr val="black">
                        <a:alpha val="40000"/>
                      </a:prstClr>
                    </a:outerShdw>
                  </a:effectLst>
                  <a:latin typeface="Arial Black" panose="020B0A04020102020204" pitchFamily="34" charset="0"/>
                  <a:ea typeface="时尚中黑简体" panose="01010104010101010101" pitchFamily="2" charset="-122"/>
                </a:rPr>
                <a:t>B</a:t>
              </a:r>
              <a:endParaRPr lang="zh-CN" altLang="en-US" sz="4051" dirty="0">
                <a:solidFill>
                  <a:prstClr val="white"/>
                </a:solidFill>
                <a:effectLst>
                  <a:outerShdw blurRad="292100" dist="152400" dir="2700000" algn="tl" rotWithShape="0">
                    <a:prstClr val="black">
                      <a:alpha val="40000"/>
                    </a:prstClr>
                  </a:outerShdw>
                </a:effectLst>
                <a:latin typeface="Arial Black" panose="020B0A04020102020204" pitchFamily="34" charset="0"/>
                <a:ea typeface="时尚中黑简体" panose="01010104010101010101" pitchFamily="2" charset="-122"/>
              </a:endParaRPr>
            </a:p>
          </p:txBody>
        </p:sp>
        <p:sp>
          <p:nvSpPr>
            <p:cNvPr id="21" name="MH_Text_1">
              <a:extLst>
                <a:ext uri="{FF2B5EF4-FFF2-40B4-BE49-F238E27FC236}">
                  <a16:creationId xmlns:a16="http://schemas.microsoft.com/office/drawing/2014/main" id="{2B48AE74-7792-9720-E528-25A1E59A749D}"/>
                </a:ext>
              </a:extLst>
            </p:cNvPr>
            <p:cNvSpPr txBox="1">
              <a:spLocks noChangeArrowheads="1"/>
            </p:cNvSpPr>
            <p:nvPr>
              <p:custDataLst>
                <p:tags r:id="rId21"/>
              </p:custDataLst>
            </p:nvPr>
          </p:nvSpPr>
          <p:spPr bwMode="auto">
            <a:xfrm>
              <a:off x="2358330" y="2512534"/>
              <a:ext cx="7847860" cy="55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defRPr sz="2400">
                  <a:solidFill>
                    <a:schemeClr val="tx1">
                      <a:lumMod val="85000"/>
                      <a:lumOff val="15000"/>
                    </a:schemeClr>
                  </a:solidFill>
                  <a:latin typeface="微軟正黑體" panose="020B0604030504040204" pitchFamily="34" charset="-120"/>
                  <a:ea typeface="微軟正黑體" panose="020B0604030504040204" pitchFamily="34" charset="-12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zh-TW" altLang="en-US" sz="2800" dirty="0"/>
                <a:t>提供持續服務之依循，從中發現過去有效與無效之策略，作為後續處遇之參考。</a:t>
              </a:r>
              <a:endParaRPr lang="zh-CN" altLang="en-US" sz="2800" dirty="0"/>
            </a:p>
          </p:txBody>
        </p:sp>
      </p:grpSp>
      <p:grpSp>
        <p:nvGrpSpPr>
          <p:cNvPr id="22" name="群組 21">
            <a:extLst>
              <a:ext uri="{FF2B5EF4-FFF2-40B4-BE49-F238E27FC236}">
                <a16:creationId xmlns:a16="http://schemas.microsoft.com/office/drawing/2014/main" id="{DA687529-806E-31C4-E790-CF46C9D39D63}"/>
              </a:ext>
            </a:extLst>
          </p:cNvPr>
          <p:cNvGrpSpPr/>
          <p:nvPr/>
        </p:nvGrpSpPr>
        <p:grpSpPr>
          <a:xfrm>
            <a:off x="1438897" y="4539566"/>
            <a:ext cx="12253430" cy="1429368"/>
            <a:chOff x="168313" y="3110866"/>
            <a:chExt cx="12253430" cy="1125640"/>
          </a:xfrm>
        </p:grpSpPr>
        <p:sp>
          <p:nvSpPr>
            <p:cNvPr id="23" name="MH_Other_5">
              <a:extLst>
                <a:ext uri="{FF2B5EF4-FFF2-40B4-BE49-F238E27FC236}">
                  <a16:creationId xmlns:a16="http://schemas.microsoft.com/office/drawing/2014/main" id="{8079AE1E-D6DC-5490-6B4E-9B85F2F87BBD}"/>
                </a:ext>
              </a:extLst>
            </p:cNvPr>
            <p:cNvSpPr/>
            <p:nvPr>
              <p:custDataLst>
                <p:tags r:id="rId14"/>
              </p:custDataLst>
            </p:nvPr>
          </p:nvSpPr>
          <p:spPr>
            <a:xfrm>
              <a:off x="915693" y="3184822"/>
              <a:ext cx="1620000" cy="1008000"/>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B09277"/>
            </a:solidFill>
            <a:ln w="25400" cap="flat" cmpd="sng" algn="ctr">
              <a:noFill/>
              <a:prstDash val="solid"/>
            </a:ln>
            <a:effectLst/>
          </p:spPr>
          <p:txBody>
            <a:bodyPr anchor="ctr"/>
            <a:lstStyle/>
            <a:p>
              <a:pPr algn="ctr">
                <a:defRPr/>
              </a:pPr>
              <a:endParaRPr lang="zh-CN" altLang="en-US" sz="1801" kern="0">
                <a:solidFill>
                  <a:prstClr val="white"/>
                </a:solidFill>
                <a:latin typeface="Calibri"/>
                <a:ea typeface="宋体" panose="02010600030101010101" pitchFamily="2" charset="-122"/>
              </a:endParaRPr>
            </a:p>
          </p:txBody>
        </p:sp>
        <p:pic>
          <p:nvPicPr>
            <p:cNvPr id="24" name="MH_Other_7">
              <a:extLst>
                <a:ext uri="{FF2B5EF4-FFF2-40B4-BE49-F238E27FC236}">
                  <a16:creationId xmlns:a16="http://schemas.microsoft.com/office/drawing/2014/main" id="{ABB8993B-B616-1FC9-97A9-D4B6D8F4639A}"/>
                </a:ext>
              </a:extLst>
            </p:cNvPr>
            <p:cNvPicPr>
              <a:picLocks/>
            </p:cNvPicPr>
            <p:nvPr>
              <p:custDataLst>
                <p:tags r:id="rId15"/>
              </p:custDataLst>
            </p:nvPr>
          </p:nvPicPr>
          <p:blipFill>
            <a:blip r:embed="rId27">
              <a:extLst>
                <a:ext uri="{28A0092B-C50C-407E-A947-70E740481C1C}">
                  <a14:useLocalDpi xmlns:a14="http://schemas.microsoft.com/office/drawing/2010/main" val="0"/>
                </a:ext>
              </a:extLst>
            </a:blip>
            <a:srcRect t="57356"/>
            <a:stretch>
              <a:fillRect/>
            </a:stretch>
          </p:blipFill>
          <p:spPr bwMode="auto">
            <a:xfrm>
              <a:off x="168313" y="3591662"/>
              <a:ext cx="10282887" cy="644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MH_Other_11">
              <a:extLst>
                <a:ext uri="{FF2B5EF4-FFF2-40B4-BE49-F238E27FC236}">
                  <a16:creationId xmlns:a16="http://schemas.microsoft.com/office/drawing/2014/main" id="{11CC6747-7381-4BE7-3222-69943C116BB1}"/>
                </a:ext>
              </a:extLst>
            </p:cNvPr>
            <p:cNvSpPr txBox="1"/>
            <p:nvPr>
              <p:custDataLst>
                <p:tags r:id="rId16"/>
              </p:custDataLst>
            </p:nvPr>
          </p:nvSpPr>
          <p:spPr>
            <a:xfrm>
              <a:off x="1551310" y="3110866"/>
              <a:ext cx="709762" cy="975923"/>
            </a:xfrm>
            <a:prstGeom prst="rect">
              <a:avLst/>
            </a:prstGeom>
            <a:noFill/>
          </p:spPr>
          <p:txBody>
            <a:bodyPr wrap="none" anchor="ctr">
              <a:normAutofit/>
            </a:bodyPr>
            <a:lstStyle/>
            <a:p>
              <a:pPr>
                <a:defRPr/>
              </a:pPr>
              <a:r>
                <a:rPr lang="en-US" altLang="zh-CN" sz="4051" dirty="0">
                  <a:solidFill>
                    <a:prstClr val="white"/>
                  </a:solidFill>
                  <a:effectLst>
                    <a:outerShdw blurRad="292100" dist="152400" dir="2700000" algn="tl" rotWithShape="0">
                      <a:prstClr val="black">
                        <a:alpha val="40000"/>
                      </a:prstClr>
                    </a:outerShdw>
                  </a:effectLst>
                  <a:latin typeface="Arial Black" panose="020B0A04020102020204" pitchFamily="34" charset="0"/>
                  <a:ea typeface="时尚中黑简体" panose="01010104010101010101" pitchFamily="2" charset="-122"/>
                </a:rPr>
                <a:t>C</a:t>
              </a:r>
              <a:endParaRPr lang="zh-CN" altLang="en-US" sz="4051" dirty="0">
                <a:solidFill>
                  <a:prstClr val="white"/>
                </a:solidFill>
                <a:effectLst>
                  <a:outerShdw blurRad="292100" dist="152400" dir="2700000" algn="tl" rotWithShape="0">
                    <a:prstClr val="black">
                      <a:alpha val="40000"/>
                    </a:prstClr>
                  </a:outerShdw>
                </a:effectLst>
                <a:latin typeface="Arial Black" panose="020B0A04020102020204" pitchFamily="34" charset="0"/>
                <a:ea typeface="时尚中黑简体" panose="01010104010101010101" pitchFamily="2" charset="-122"/>
              </a:endParaRPr>
            </a:p>
          </p:txBody>
        </p:sp>
        <p:sp>
          <p:nvSpPr>
            <p:cNvPr id="26" name="MH_Text_1">
              <a:extLst>
                <a:ext uri="{FF2B5EF4-FFF2-40B4-BE49-F238E27FC236}">
                  <a16:creationId xmlns:a16="http://schemas.microsoft.com/office/drawing/2014/main" id="{CB092048-0A8D-93E0-EB3C-000795CFA9AA}"/>
                </a:ext>
              </a:extLst>
            </p:cNvPr>
            <p:cNvSpPr txBox="1">
              <a:spLocks noChangeArrowheads="1"/>
            </p:cNvSpPr>
            <p:nvPr>
              <p:custDataLst>
                <p:tags r:id="rId17"/>
              </p:custDataLst>
            </p:nvPr>
          </p:nvSpPr>
          <p:spPr bwMode="auto">
            <a:xfrm>
              <a:off x="2770657" y="3257600"/>
              <a:ext cx="9651086" cy="642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defRPr sz="2400">
                  <a:solidFill>
                    <a:schemeClr val="tx1">
                      <a:lumMod val="85000"/>
                      <a:lumOff val="15000"/>
                    </a:schemeClr>
                  </a:solidFill>
                  <a:latin typeface="微軟正黑體" panose="020B0604030504040204" pitchFamily="34" charset="-120"/>
                  <a:ea typeface="微軟正黑體" panose="020B0604030504040204" pitchFamily="34" charset="-12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zh-TW" altLang="en-US" sz="2800" dirty="0"/>
                <a:t>紀錄彙整為個案報告，形成個案概念化，加深對學生議題的統整性瞭解，亦可作為專業人員間的溝通媒介，提升效益。</a:t>
              </a:r>
              <a:endParaRPr lang="zh-CN" altLang="en-US" sz="2800" dirty="0"/>
            </a:p>
          </p:txBody>
        </p:sp>
      </p:grpSp>
      <p:grpSp>
        <p:nvGrpSpPr>
          <p:cNvPr id="27" name="群組 26">
            <a:extLst>
              <a:ext uri="{FF2B5EF4-FFF2-40B4-BE49-F238E27FC236}">
                <a16:creationId xmlns:a16="http://schemas.microsoft.com/office/drawing/2014/main" id="{FEFC70C4-A463-51D2-3DF6-9BED59186193}"/>
              </a:ext>
            </a:extLst>
          </p:cNvPr>
          <p:cNvGrpSpPr/>
          <p:nvPr/>
        </p:nvGrpSpPr>
        <p:grpSpPr>
          <a:xfrm>
            <a:off x="2110953" y="5469258"/>
            <a:ext cx="12817759" cy="1415661"/>
            <a:chOff x="828494" y="3891953"/>
            <a:chExt cx="12817759" cy="1115023"/>
          </a:xfrm>
        </p:grpSpPr>
        <p:sp>
          <p:nvSpPr>
            <p:cNvPr id="28" name="MH_Other_2">
              <a:extLst>
                <a:ext uri="{FF2B5EF4-FFF2-40B4-BE49-F238E27FC236}">
                  <a16:creationId xmlns:a16="http://schemas.microsoft.com/office/drawing/2014/main" id="{3BF4DB43-A4D2-22A9-EC37-DA562AC7BE58}"/>
                </a:ext>
              </a:extLst>
            </p:cNvPr>
            <p:cNvSpPr/>
            <p:nvPr>
              <p:custDataLst>
                <p:tags r:id="rId10"/>
              </p:custDataLst>
            </p:nvPr>
          </p:nvSpPr>
          <p:spPr>
            <a:xfrm>
              <a:off x="1242674" y="3991205"/>
              <a:ext cx="1620000" cy="1008000"/>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C8D85B"/>
            </a:solidFill>
            <a:ln w="25400" cap="flat" cmpd="sng" algn="ctr">
              <a:noFill/>
              <a:prstDash val="solid"/>
            </a:ln>
            <a:effectLst/>
          </p:spPr>
          <p:txBody>
            <a:bodyPr anchor="ctr"/>
            <a:lstStyle/>
            <a:p>
              <a:pPr algn="ctr">
                <a:defRPr/>
              </a:pPr>
              <a:endParaRPr lang="zh-CN" altLang="en-US" sz="1801" kern="0">
                <a:solidFill>
                  <a:prstClr val="white"/>
                </a:solidFill>
                <a:latin typeface="Calibri"/>
                <a:ea typeface="宋体" panose="02010600030101010101" pitchFamily="2" charset="-122"/>
              </a:endParaRPr>
            </a:p>
          </p:txBody>
        </p:sp>
        <p:pic>
          <p:nvPicPr>
            <p:cNvPr id="29" name="MH_Other_6">
              <a:extLst>
                <a:ext uri="{FF2B5EF4-FFF2-40B4-BE49-F238E27FC236}">
                  <a16:creationId xmlns:a16="http://schemas.microsoft.com/office/drawing/2014/main" id="{E353C3FA-7BA4-1052-A11F-6C992EDDB3AA}"/>
                </a:ext>
              </a:extLst>
            </p:cNvPr>
            <p:cNvPicPr>
              <a:picLocks/>
            </p:cNvPicPr>
            <p:nvPr>
              <p:custDataLst>
                <p:tags r:id="rId11"/>
              </p:custDataLst>
            </p:nvPr>
          </p:nvPicPr>
          <p:blipFill>
            <a:blip r:embed="rId27">
              <a:extLst>
                <a:ext uri="{28A0092B-C50C-407E-A947-70E740481C1C}">
                  <a14:useLocalDpi xmlns:a14="http://schemas.microsoft.com/office/drawing/2010/main" val="0"/>
                </a:ext>
              </a:extLst>
            </a:blip>
            <a:srcRect t="57356"/>
            <a:stretch>
              <a:fillRect/>
            </a:stretch>
          </p:blipFill>
          <p:spPr bwMode="auto">
            <a:xfrm>
              <a:off x="828494" y="4364295"/>
              <a:ext cx="10282887" cy="642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MH_Other_12">
              <a:extLst>
                <a:ext uri="{FF2B5EF4-FFF2-40B4-BE49-F238E27FC236}">
                  <a16:creationId xmlns:a16="http://schemas.microsoft.com/office/drawing/2014/main" id="{20C9A47D-D70B-9A88-FE9F-A2C73D770B32}"/>
                </a:ext>
              </a:extLst>
            </p:cNvPr>
            <p:cNvSpPr txBox="1"/>
            <p:nvPr>
              <p:custDataLst>
                <p:tags r:id="rId12"/>
              </p:custDataLst>
            </p:nvPr>
          </p:nvSpPr>
          <p:spPr>
            <a:xfrm>
              <a:off x="1857082" y="3891953"/>
              <a:ext cx="707598" cy="975923"/>
            </a:xfrm>
            <a:prstGeom prst="rect">
              <a:avLst/>
            </a:prstGeom>
            <a:noFill/>
          </p:spPr>
          <p:txBody>
            <a:bodyPr wrap="none" anchor="ctr">
              <a:normAutofit/>
            </a:bodyPr>
            <a:lstStyle/>
            <a:p>
              <a:pPr>
                <a:defRPr/>
              </a:pPr>
              <a:r>
                <a:rPr lang="en-US" altLang="zh-CN" sz="4051" dirty="0">
                  <a:solidFill>
                    <a:prstClr val="white"/>
                  </a:solidFill>
                  <a:effectLst>
                    <a:outerShdw blurRad="292100" dist="152400" dir="2700000" algn="tl" rotWithShape="0">
                      <a:prstClr val="black">
                        <a:alpha val="40000"/>
                      </a:prstClr>
                    </a:outerShdw>
                  </a:effectLst>
                  <a:latin typeface="Arial Black" panose="020B0A04020102020204" pitchFamily="34" charset="0"/>
                  <a:ea typeface="时尚中黑简体" panose="01010104010101010101" pitchFamily="2" charset="-122"/>
                </a:rPr>
                <a:t>D</a:t>
              </a:r>
              <a:endParaRPr lang="zh-CN" altLang="en-US" sz="4051" dirty="0">
                <a:solidFill>
                  <a:prstClr val="white"/>
                </a:solidFill>
                <a:effectLst>
                  <a:outerShdw blurRad="292100" dist="152400" dir="2700000" algn="tl" rotWithShape="0">
                    <a:prstClr val="black">
                      <a:alpha val="40000"/>
                    </a:prstClr>
                  </a:outerShdw>
                </a:effectLst>
                <a:latin typeface="Arial Black" panose="020B0A04020102020204" pitchFamily="34" charset="0"/>
                <a:ea typeface="时尚中黑简体" panose="01010104010101010101" pitchFamily="2" charset="-122"/>
              </a:endParaRPr>
            </a:p>
          </p:txBody>
        </p:sp>
        <p:sp>
          <p:nvSpPr>
            <p:cNvPr id="31" name="MH_Text_1">
              <a:extLst>
                <a:ext uri="{FF2B5EF4-FFF2-40B4-BE49-F238E27FC236}">
                  <a16:creationId xmlns:a16="http://schemas.microsoft.com/office/drawing/2014/main" id="{4BF18913-8791-59D7-E578-25223639F7F3}"/>
                </a:ext>
              </a:extLst>
            </p:cNvPr>
            <p:cNvSpPr txBox="1">
              <a:spLocks noChangeArrowheads="1"/>
            </p:cNvSpPr>
            <p:nvPr>
              <p:custDataLst>
                <p:tags r:id="rId13"/>
              </p:custDataLst>
            </p:nvPr>
          </p:nvSpPr>
          <p:spPr bwMode="auto">
            <a:xfrm>
              <a:off x="2945768" y="4207359"/>
              <a:ext cx="10700485" cy="427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defRPr sz="2400">
                  <a:solidFill>
                    <a:schemeClr val="tx1">
                      <a:lumMod val="85000"/>
                      <a:lumOff val="15000"/>
                    </a:schemeClr>
                  </a:solidFill>
                  <a:latin typeface="微軟正黑體" panose="020B0604030504040204" pitchFamily="34" charset="-120"/>
                  <a:ea typeface="微軟正黑體" panose="020B0604030504040204" pitchFamily="34" charset="-12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zh-TW" altLang="en-US" sz="2800" dirty="0"/>
                <a:t>促進專業發展，透過輔導記錄過程反思輔導歷程，省察介入策略。</a:t>
              </a:r>
              <a:endParaRPr lang="zh-CN" altLang="en-US" sz="2800" dirty="0"/>
            </a:p>
          </p:txBody>
        </p:sp>
      </p:grpSp>
      <p:grpSp>
        <p:nvGrpSpPr>
          <p:cNvPr id="32" name="群組 31">
            <a:extLst>
              <a:ext uri="{FF2B5EF4-FFF2-40B4-BE49-F238E27FC236}">
                <a16:creationId xmlns:a16="http://schemas.microsoft.com/office/drawing/2014/main" id="{1D6B4770-527E-1AD6-9971-93F88BA64B42}"/>
              </a:ext>
            </a:extLst>
          </p:cNvPr>
          <p:cNvGrpSpPr/>
          <p:nvPr/>
        </p:nvGrpSpPr>
        <p:grpSpPr>
          <a:xfrm>
            <a:off x="2748327" y="6591300"/>
            <a:ext cx="12432470" cy="1565054"/>
            <a:chOff x="1460653" y="4718004"/>
            <a:chExt cx="13398816" cy="1145771"/>
          </a:xfrm>
        </p:grpSpPr>
        <p:sp>
          <p:nvSpPr>
            <p:cNvPr id="33" name="MH_Other_2">
              <a:extLst>
                <a:ext uri="{FF2B5EF4-FFF2-40B4-BE49-F238E27FC236}">
                  <a16:creationId xmlns:a16="http://schemas.microsoft.com/office/drawing/2014/main" id="{8E48311F-9BCE-5EA4-6638-DA3AE78E8209}"/>
                </a:ext>
              </a:extLst>
            </p:cNvPr>
            <p:cNvSpPr/>
            <p:nvPr>
              <p:custDataLst>
                <p:tags r:id="rId6"/>
              </p:custDataLst>
            </p:nvPr>
          </p:nvSpPr>
          <p:spPr>
            <a:xfrm>
              <a:off x="1468818" y="4855775"/>
              <a:ext cx="1620000" cy="1008000"/>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chemeClr val="accent5">
                <a:lumMod val="60000"/>
                <a:lumOff val="40000"/>
              </a:schemeClr>
            </a:solidFill>
            <a:ln w="25400" cap="flat" cmpd="sng" algn="ctr">
              <a:noFill/>
              <a:prstDash val="solid"/>
            </a:ln>
            <a:effectLst/>
          </p:spPr>
          <p:txBody>
            <a:bodyPr anchor="ctr"/>
            <a:lstStyle/>
            <a:p>
              <a:pPr algn="ctr">
                <a:defRPr/>
              </a:pPr>
              <a:endParaRPr lang="zh-CN" altLang="en-US" sz="1801" kern="0">
                <a:solidFill>
                  <a:prstClr val="white"/>
                </a:solidFill>
                <a:latin typeface="Calibri"/>
                <a:ea typeface="宋体" panose="02010600030101010101" pitchFamily="2" charset="-122"/>
              </a:endParaRPr>
            </a:p>
          </p:txBody>
        </p:sp>
        <p:pic>
          <p:nvPicPr>
            <p:cNvPr id="34" name="MH_Other_6">
              <a:extLst>
                <a:ext uri="{FF2B5EF4-FFF2-40B4-BE49-F238E27FC236}">
                  <a16:creationId xmlns:a16="http://schemas.microsoft.com/office/drawing/2014/main" id="{EDBCF627-862C-170A-7D6C-1ED286020410}"/>
                </a:ext>
              </a:extLst>
            </p:cNvPr>
            <p:cNvPicPr>
              <a:picLocks/>
            </p:cNvPicPr>
            <p:nvPr>
              <p:custDataLst>
                <p:tags r:id="rId7"/>
              </p:custDataLst>
            </p:nvPr>
          </p:nvPicPr>
          <p:blipFill>
            <a:blip r:embed="rId27">
              <a:extLst>
                <a:ext uri="{28A0092B-C50C-407E-A947-70E740481C1C}">
                  <a14:useLocalDpi xmlns:a14="http://schemas.microsoft.com/office/drawing/2010/main" val="0"/>
                </a:ext>
              </a:extLst>
            </a:blip>
            <a:srcRect t="57356"/>
            <a:stretch>
              <a:fillRect/>
            </a:stretch>
          </p:blipFill>
          <p:spPr bwMode="auto">
            <a:xfrm>
              <a:off x="1460653" y="5156495"/>
              <a:ext cx="10282887" cy="642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MH_Other_12">
              <a:extLst>
                <a:ext uri="{FF2B5EF4-FFF2-40B4-BE49-F238E27FC236}">
                  <a16:creationId xmlns:a16="http://schemas.microsoft.com/office/drawing/2014/main" id="{240EDC45-5C8E-E6F4-1273-BB4FF4DEFDCD}"/>
                </a:ext>
              </a:extLst>
            </p:cNvPr>
            <p:cNvSpPr txBox="1"/>
            <p:nvPr>
              <p:custDataLst>
                <p:tags r:id="rId8"/>
              </p:custDataLst>
            </p:nvPr>
          </p:nvSpPr>
          <p:spPr>
            <a:xfrm>
              <a:off x="2081606" y="4718004"/>
              <a:ext cx="707598" cy="975923"/>
            </a:xfrm>
            <a:prstGeom prst="rect">
              <a:avLst/>
            </a:prstGeom>
            <a:noFill/>
          </p:spPr>
          <p:txBody>
            <a:bodyPr wrap="none" anchor="ctr">
              <a:normAutofit/>
            </a:bodyPr>
            <a:lstStyle/>
            <a:p>
              <a:pPr>
                <a:defRPr/>
              </a:pPr>
              <a:r>
                <a:rPr lang="en-US" altLang="zh-TW" sz="4051" dirty="0">
                  <a:solidFill>
                    <a:prstClr val="white"/>
                  </a:solidFill>
                  <a:effectLst>
                    <a:outerShdw blurRad="292100" dist="152400" dir="2700000" algn="tl" rotWithShape="0">
                      <a:prstClr val="black">
                        <a:alpha val="40000"/>
                      </a:prstClr>
                    </a:outerShdw>
                  </a:effectLst>
                  <a:latin typeface="Arial Black" panose="020B0A04020102020204" pitchFamily="34" charset="0"/>
                  <a:ea typeface="时尚中黑简体" panose="01010104010101010101" pitchFamily="2" charset="-122"/>
                </a:rPr>
                <a:t>E</a:t>
              </a:r>
              <a:endParaRPr lang="zh-CN" altLang="en-US" sz="4051" dirty="0">
                <a:solidFill>
                  <a:prstClr val="white"/>
                </a:solidFill>
                <a:effectLst>
                  <a:outerShdw blurRad="292100" dist="152400" dir="2700000" algn="tl" rotWithShape="0">
                    <a:prstClr val="black">
                      <a:alpha val="40000"/>
                    </a:prstClr>
                  </a:outerShdw>
                </a:effectLst>
                <a:latin typeface="Arial Black" panose="020B0A04020102020204" pitchFamily="34" charset="0"/>
                <a:ea typeface="时尚中黑简体" panose="01010104010101010101" pitchFamily="2" charset="-122"/>
              </a:endParaRPr>
            </a:p>
          </p:txBody>
        </p:sp>
        <p:sp>
          <p:nvSpPr>
            <p:cNvPr id="36" name="MH_Text_1">
              <a:extLst>
                <a:ext uri="{FF2B5EF4-FFF2-40B4-BE49-F238E27FC236}">
                  <a16:creationId xmlns:a16="http://schemas.microsoft.com/office/drawing/2014/main" id="{77F37132-308E-738C-B4E1-061BE2A74BA1}"/>
                </a:ext>
              </a:extLst>
            </p:cNvPr>
            <p:cNvSpPr txBox="1">
              <a:spLocks noChangeArrowheads="1"/>
            </p:cNvSpPr>
            <p:nvPr>
              <p:custDataLst>
                <p:tags r:id="rId9"/>
              </p:custDataLst>
            </p:nvPr>
          </p:nvSpPr>
          <p:spPr bwMode="auto">
            <a:xfrm>
              <a:off x="3283583" y="4858039"/>
              <a:ext cx="11575886" cy="728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defRPr sz="2400">
                  <a:solidFill>
                    <a:schemeClr val="tx1">
                      <a:lumMod val="85000"/>
                      <a:lumOff val="15000"/>
                    </a:schemeClr>
                  </a:solidFill>
                  <a:latin typeface="微軟正黑體" panose="020B0604030504040204" pitchFamily="34" charset="-120"/>
                  <a:ea typeface="微軟正黑體" panose="020B0604030504040204" pitchFamily="34" charset="-12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zh-TW" altLang="en-US" sz="2800" dirty="0"/>
                <a:t>記錄重大事件之輔導歷程，涉及爭議或法律問題，紀錄可做為追蹤成因及釐清輔導脈絡之參考。</a:t>
              </a:r>
              <a:endParaRPr lang="zh-CN" altLang="en-US" sz="2800" dirty="0"/>
            </a:p>
          </p:txBody>
        </p:sp>
      </p:grpSp>
      <p:grpSp>
        <p:nvGrpSpPr>
          <p:cNvPr id="37" name="群組 36">
            <a:extLst>
              <a:ext uri="{FF2B5EF4-FFF2-40B4-BE49-F238E27FC236}">
                <a16:creationId xmlns:a16="http://schemas.microsoft.com/office/drawing/2014/main" id="{225B2982-9AEB-8D44-FB1D-2DB3B88C4D9F}"/>
              </a:ext>
            </a:extLst>
          </p:cNvPr>
          <p:cNvGrpSpPr/>
          <p:nvPr/>
        </p:nvGrpSpPr>
        <p:grpSpPr>
          <a:xfrm>
            <a:off x="2086849" y="7654568"/>
            <a:ext cx="12964483" cy="1633619"/>
            <a:chOff x="798302" y="5413395"/>
            <a:chExt cx="13617695" cy="1198114"/>
          </a:xfrm>
        </p:grpSpPr>
        <p:pic>
          <p:nvPicPr>
            <p:cNvPr id="38" name="MH_Other_6">
              <a:extLst>
                <a:ext uri="{FF2B5EF4-FFF2-40B4-BE49-F238E27FC236}">
                  <a16:creationId xmlns:a16="http://schemas.microsoft.com/office/drawing/2014/main" id="{C7935684-4885-FA8A-C8C2-0FB9D382DE4F}"/>
                </a:ext>
              </a:extLst>
            </p:cNvPr>
            <p:cNvPicPr>
              <a:picLocks/>
            </p:cNvPicPr>
            <p:nvPr>
              <p:custDataLst>
                <p:tags r:id="rId2"/>
              </p:custDataLst>
            </p:nvPr>
          </p:nvPicPr>
          <p:blipFill>
            <a:blip r:embed="rId27">
              <a:extLst>
                <a:ext uri="{28A0092B-C50C-407E-A947-70E740481C1C}">
                  <a14:useLocalDpi xmlns:a14="http://schemas.microsoft.com/office/drawing/2010/main" val="0"/>
                </a:ext>
              </a:extLst>
            </a:blip>
            <a:srcRect t="57356"/>
            <a:stretch>
              <a:fillRect/>
            </a:stretch>
          </p:blipFill>
          <p:spPr bwMode="auto">
            <a:xfrm>
              <a:off x="798302" y="5968828"/>
              <a:ext cx="10282887" cy="642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MH_Text_1">
              <a:extLst>
                <a:ext uri="{FF2B5EF4-FFF2-40B4-BE49-F238E27FC236}">
                  <a16:creationId xmlns:a16="http://schemas.microsoft.com/office/drawing/2014/main" id="{A005FC3C-8DD8-0741-48EE-3610FF86D813}"/>
                </a:ext>
              </a:extLst>
            </p:cNvPr>
            <p:cNvSpPr txBox="1">
              <a:spLocks noChangeArrowheads="1"/>
            </p:cNvSpPr>
            <p:nvPr>
              <p:custDataLst>
                <p:tags r:id="rId3"/>
              </p:custDataLst>
            </p:nvPr>
          </p:nvSpPr>
          <p:spPr bwMode="auto">
            <a:xfrm>
              <a:off x="3710894" y="5874971"/>
              <a:ext cx="10705103" cy="315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defRPr sz="2400">
                  <a:solidFill>
                    <a:schemeClr val="tx1">
                      <a:lumMod val="85000"/>
                      <a:lumOff val="15000"/>
                    </a:schemeClr>
                  </a:solidFill>
                  <a:latin typeface="微軟正黑體" panose="020B0604030504040204" pitchFamily="34" charset="-120"/>
                  <a:ea typeface="微軟正黑體" panose="020B0604030504040204" pitchFamily="34" charset="-12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zh-TW" altLang="en-US" sz="2800" dirty="0"/>
                <a:t>藉由輔導記錄資料之蒐集、統計與分析，可供了解輔導服務全貌，進而作為規劃未來輔導工作與措施的依據。</a:t>
              </a:r>
              <a:endParaRPr lang="zh-CN" altLang="en-US" sz="2800" dirty="0"/>
            </a:p>
          </p:txBody>
        </p:sp>
        <p:sp>
          <p:nvSpPr>
            <p:cNvPr id="40" name="MH_Other_2">
              <a:extLst>
                <a:ext uri="{FF2B5EF4-FFF2-40B4-BE49-F238E27FC236}">
                  <a16:creationId xmlns:a16="http://schemas.microsoft.com/office/drawing/2014/main" id="{B3CA2FF2-554A-BA86-7957-F26F564E1135}"/>
                </a:ext>
              </a:extLst>
            </p:cNvPr>
            <p:cNvSpPr/>
            <p:nvPr>
              <p:custDataLst>
                <p:tags r:id="rId4"/>
              </p:custDataLst>
            </p:nvPr>
          </p:nvSpPr>
          <p:spPr>
            <a:xfrm>
              <a:off x="1838660" y="5551448"/>
              <a:ext cx="1620000" cy="1008000"/>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FFE181"/>
            </a:solidFill>
            <a:ln w="25400" cap="flat" cmpd="sng" algn="ctr">
              <a:noFill/>
              <a:prstDash val="solid"/>
            </a:ln>
            <a:effectLst/>
          </p:spPr>
          <p:txBody>
            <a:bodyPr anchor="ctr"/>
            <a:lstStyle/>
            <a:p>
              <a:pPr algn="ctr">
                <a:defRPr/>
              </a:pPr>
              <a:endParaRPr lang="zh-CN" altLang="en-US" sz="1801" kern="0">
                <a:solidFill>
                  <a:prstClr val="white"/>
                </a:solidFill>
                <a:latin typeface="Calibri"/>
                <a:ea typeface="宋体" panose="02010600030101010101" pitchFamily="2" charset="-122"/>
              </a:endParaRPr>
            </a:p>
          </p:txBody>
        </p:sp>
        <p:sp>
          <p:nvSpPr>
            <p:cNvPr id="41" name="MH_Other_12">
              <a:extLst>
                <a:ext uri="{FF2B5EF4-FFF2-40B4-BE49-F238E27FC236}">
                  <a16:creationId xmlns:a16="http://schemas.microsoft.com/office/drawing/2014/main" id="{3FA5F589-0AE3-7975-5C84-739D86756271}"/>
                </a:ext>
              </a:extLst>
            </p:cNvPr>
            <p:cNvSpPr txBox="1"/>
            <p:nvPr>
              <p:custDataLst>
                <p:tags r:id="rId5"/>
              </p:custDataLst>
            </p:nvPr>
          </p:nvSpPr>
          <p:spPr>
            <a:xfrm>
              <a:off x="2566465" y="5413395"/>
              <a:ext cx="707598" cy="975923"/>
            </a:xfrm>
            <a:prstGeom prst="rect">
              <a:avLst/>
            </a:prstGeom>
            <a:noFill/>
          </p:spPr>
          <p:txBody>
            <a:bodyPr wrap="none" anchor="ctr">
              <a:normAutofit/>
            </a:bodyPr>
            <a:lstStyle/>
            <a:p>
              <a:pPr>
                <a:defRPr/>
              </a:pPr>
              <a:r>
                <a:rPr lang="en-US" altLang="zh-TW" sz="4051" dirty="0">
                  <a:solidFill>
                    <a:prstClr val="white"/>
                  </a:solidFill>
                  <a:effectLst>
                    <a:outerShdw blurRad="292100" dist="152400" dir="2700000" algn="tl" rotWithShape="0">
                      <a:prstClr val="black">
                        <a:alpha val="40000"/>
                      </a:prstClr>
                    </a:outerShdw>
                  </a:effectLst>
                  <a:latin typeface="Arial Black" panose="020B0A04020102020204" pitchFamily="34" charset="0"/>
                  <a:ea typeface="时尚中黑简体" panose="01010104010101010101" pitchFamily="2" charset="-122"/>
                </a:rPr>
                <a:t>F</a:t>
              </a:r>
              <a:endParaRPr lang="zh-CN" altLang="en-US" sz="4051" dirty="0">
                <a:solidFill>
                  <a:prstClr val="white"/>
                </a:solidFill>
                <a:effectLst>
                  <a:outerShdw blurRad="292100" dist="152400" dir="2700000" algn="tl" rotWithShape="0">
                    <a:prstClr val="black">
                      <a:alpha val="40000"/>
                    </a:prstClr>
                  </a:outerShdw>
                </a:effectLst>
                <a:latin typeface="Arial Black" panose="020B0A04020102020204" pitchFamily="34" charset="0"/>
                <a:ea typeface="时尚中黑简体" panose="01010104010101010101" pitchFamily="2" charset="-122"/>
              </a:endParaRPr>
            </a:p>
          </p:txBody>
        </p:sp>
      </p:grpSp>
    </p:spTree>
    <p:extLst>
      <p:ext uri="{BB962C8B-B14F-4D97-AF65-F5344CB8AC3E}">
        <p14:creationId xmlns:p14="http://schemas.microsoft.com/office/powerpoint/2010/main" val="1701465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88" name="雲朵形 87">
            <a:extLst>
              <a:ext uri="{FF2B5EF4-FFF2-40B4-BE49-F238E27FC236}">
                <a16:creationId xmlns:a16="http://schemas.microsoft.com/office/drawing/2014/main" id="{4FB755EF-0934-47A7-43F8-0269CC3A6B5A}"/>
              </a:ext>
            </a:extLst>
          </p:cNvPr>
          <p:cNvSpPr/>
          <p:nvPr/>
        </p:nvSpPr>
        <p:spPr>
          <a:xfrm>
            <a:off x="11242103" y="2652244"/>
            <a:ext cx="2513433" cy="1431234"/>
          </a:xfrm>
          <a:prstGeom prst="cloud">
            <a:avLst/>
          </a:prstGeom>
          <a:solidFill>
            <a:srgbClr val="B3A2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7" name="雲朵形 86">
            <a:extLst>
              <a:ext uri="{FF2B5EF4-FFF2-40B4-BE49-F238E27FC236}">
                <a16:creationId xmlns:a16="http://schemas.microsoft.com/office/drawing/2014/main" id="{1FC76C3A-5A0B-CF77-9C61-E06108594FCE}"/>
              </a:ext>
            </a:extLst>
          </p:cNvPr>
          <p:cNvSpPr/>
          <p:nvPr/>
        </p:nvSpPr>
        <p:spPr>
          <a:xfrm>
            <a:off x="12909288" y="1280351"/>
            <a:ext cx="3567739" cy="1431234"/>
          </a:xfrm>
          <a:prstGeom prst="cloud">
            <a:avLst/>
          </a:prstGeom>
          <a:solidFill>
            <a:srgbClr val="B3A2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6" name="雲朵形 85">
            <a:extLst>
              <a:ext uri="{FF2B5EF4-FFF2-40B4-BE49-F238E27FC236}">
                <a16:creationId xmlns:a16="http://schemas.microsoft.com/office/drawing/2014/main" id="{DB24FE53-24A9-F78A-BAA6-17536EAF46FE}"/>
              </a:ext>
            </a:extLst>
          </p:cNvPr>
          <p:cNvSpPr/>
          <p:nvPr/>
        </p:nvSpPr>
        <p:spPr>
          <a:xfrm>
            <a:off x="12460977" y="4252570"/>
            <a:ext cx="4530324" cy="1431234"/>
          </a:xfrm>
          <a:prstGeom prst="cloud">
            <a:avLst/>
          </a:prstGeom>
          <a:solidFill>
            <a:srgbClr val="B3A2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5" name="雲朵形 84">
            <a:extLst>
              <a:ext uri="{FF2B5EF4-FFF2-40B4-BE49-F238E27FC236}">
                <a16:creationId xmlns:a16="http://schemas.microsoft.com/office/drawing/2014/main" id="{F91A09E2-4255-9576-1B25-700F7FEEA4EF}"/>
              </a:ext>
            </a:extLst>
          </p:cNvPr>
          <p:cNvSpPr/>
          <p:nvPr/>
        </p:nvSpPr>
        <p:spPr>
          <a:xfrm>
            <a:off x="11973184" y="5966540"/>
            <a:ext cx="3567739" cy="1431234"/>
          </a:xfrm>
          <a:prstGeom prst="cloud">
            <a:avLst/>
          </a:prstGeom>
          <a:solidFill>
            <a:srgbClr val="B3A2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AutoShape 2"/>
          <p:cNvSpPr/>
          <p:nvPr/>
        </p:nvSpPr>
        <p:spPr>
          <a:xfrm>
            <a:off x="1028700" y="97917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5715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9340031"/>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22</a:t>
            </a:r>
            <a:endParaRPr lang="en-US" sz="2000" spc="600" dirty="0">
              <a:solidFill>
                <a:srgbClr val="000000"/>
              </a:solidFill>
              <a:latin typeface="Inter"/>
            </a:endParaRPr>
          </a:p>
        </p:txBody>
      </p:sp>
      <p:sp>
        <p:nvSpPr>
          <p:cNvPr id="10" name="TextBox 10"/>
          <p:cNvSpPr txBox="1"/>
          <p:nvPr/>
        </p:nvSpPr>
        <p:spPr>
          <a:xfrm>
            <a:off x="1028700" y="9320524"/>
            <a:ext cx="49187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輔導紀錄撰寫與保存</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2CD917A1-E63E-D7A0-76DF-884B594D38D5}"/>
              </a:ext>
            </a:extLst>
          </p:cNvPr>
          <p:cNvSpPr/>
          <p:nvPr>
            <p:custDataLst>
              <p:tags r:id="rId1"/>
            </p:custDataLst>
          </p:nvPr>
        </p:nvSpPr>
        <p:spPr>
          <a:xfrm>
            <a:off x="1028700" y="769846"/>
            <a:ext cx="7962121" cy="1172884"/>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altLang="zh-TW" sz="5400" b="1" dirty="0">
                <a:solidFill>
                  <a:schemeClr val="tx1"/>
                </a:solidFill>
                <a:latin typeface="微軟正黑體" panose="020B0604030504040204" pitchFamily="34" charset="-120"/>
                <a:ea typeface="微軟正黑體" panose="020B0604030504040204" pitchFamily="34" charset="-120"/>
              </a:rPr>
              <a:t>2.</a:t>
            </a:r>
            <a:r>
              <a:rPr lang="zh-TW" altLang="en-US" sz="5800" b="1" dirty="0">
                <a:solidFill>
                  <a:schemeClr val="accent5">
                    <a:lumMod val="75000"/>
                  </a:schemeClr>
                </a:solidFill>
                <a:latin typeface="微軟正黑體" panose="020B0604030504040204" pitchFamily="34" charset="-120"/>
                <a:ea typeface="微軟正黑體" panose="020B0604030504040204" pitchFamily="34" charset="-120"/>
              </a:rPr>
              <a:t>誰</a:t>
            </a:r>
            <a:r>
              <a:rPr lang="zh-TW" altLang="en-US" sz="5400" b="1" dirty="0">
                <a:solidFill>
                  <a:schemeClr val="tx1"/>
                </a:solidFill>
                <a:latin typeface="微軟正黑體" panose="020B0604030504040204" pitchFamily="34" charset="-120"/>
                <a:ea typeface="微軟正黑體" panose="020B0604030504040204" pitchFamily="34" charset="-120"/>
              </a:rPr>
              <a:t>可以閱覽輔導紀錄</a:t>
            </a:r>
            <a:r>
              <a:rPr lang="en-US" altLang="zh-TW" sz="5400" b="1" dirty="0">
                <a:solidFill>
                  <a:schemeClr val="tx1"/>
                </a:solidFill>
                <a:latin typeface="微軟正黑體" panose="020B0604030504040204" pitchFamily="34" charset="-120"/>
                <a:ea typeface="微軟正黑體" panose="020B0604030504040204" pitchFamily="34" charset="-120"/>
              </a:rPr>
              <a:t>?</a:t>
            </a:r>
            <a:endParaRPr lang="zh-TW" altLang="en-US" sz="5400" b="1" dirty="0">
              <a:solidFill>
                <a:schemeClr val="tx1"/>
              </a:solidFill>
              <a:latin typeface="微軟正黑體" panose="020B0604030504040204" pitchFamily="34" charset="-120"/>
              <a:ea typeface="微軟正黑體" panose="020B0604030504040204" pitchFamily="34" charset="-120"/>
            </a:endParaRPr>
          </a:p>
        </p:txBody>
      </p:sp>
      <p:grpSp>
        <p:nvGrpSpPr>
          <p:cNvPr id="11" name="群組 10">
            <a:extLst>
              <a:ext uri="{FF2B5EF4-FFF2-40B4-BE49-F238E27FC236}">
                <a16:creationId xmlns:a16="http://schemas.microsoft.com/office/drawing/2014/main" id="{08AAACC6-8D0B-C3E3-DF11-0A40CA302D8B}"/>
              </a:ext>
            </a:extLst>
          </p:cNvPr>
          <p:cNvGrpSpPr/>
          <p:nvPr/>
        </p:nvGrpSpPr>
        <p:grpSpPr>
          <a:xfrm>
            <a:off x="665779" y="1615083"/>
            <a:ext cx="17622221" cy="7628196"/>
            <a:chOff x="155275" y="747203"/>
            <a:chExt cx="13284038" cy="5662299"/>
          </a:xfrm>
        </p:grpSpPr>
        <p:grpSp>
          <p:nvGrpSpPr>
            <p:cNvPr id="12" name="群組 11">
              <a:extLst>
                <a:ext uri="{FF2B5EF4-FFF2-40B4-BE49-F238E27FC236}">
                  <a16:creationId xmlns:a16="http://schemas.microsoft.com/office/drawing/2014/main" id="{007111FB-9880-C821-EA55-FAF96A8FC6B8}"/>
                </a:ext>
              </a:extLst>
            </p:cNvPr>
            <p:cNvGrpSpPr/>
            <p:nvPr/>
          </p:nvGrpSpPr>
          <p:grpSpPr>
            <a:xfrm>
              <a:off x="8679059" y="747203"/>
              <a:ext cx="3632059" cy="3917428"/>
              <a:chOff x="5239575" y="2301358"/>
              <a:chExt cx="4098671" cy="4054416"/>
            </a:xfrm>
          </p:grpSpPr>
          <p:sp>
            <p:nvSpPr>
              <p:cNvPr id="70" name="矩形 24">
                <a:extLst>
                  <a:ext uri="{FF2B5EF4-FFF2-40B4-BE49-F238E27FC236}">
                    <a16:creationId xmlns:a16="http://schemas.microsoft.com/office/drawing/2014/main" id="{C47FC82C-390B-7ABE-A1D6-DF4F588DC31D}"/>
                  </a:ext>
                </a:extLst>
              </p:cNvPr>
              <p:cNvSpPr>
                <a:spLocks noChangeArrowheads="1"/>
              </p:cNvSpPr>
              <p:nvPr/>
            </p:nvSpPr>
            <p:spPr bwMode="auto">
              <a:xfrm>
                <a:off x="5239575" y="3423291"/>
                <a:ext cx="1208188" cy="449249"/>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TW" altLang="en-US" sz="3200" dirty="0">
                    <a:latin typeface="微軟正黑體" panose="020B0604030504040204" pitchFamily="34" charset="-120"/>
                    <a:ea typeface="微軟正黑體" panose="020B0604030504040204" pitchFamily="34" charset="-120"/>
                    <a:sym typeface="微软雅黑" pitchFamily="34" charset="-122"/>
                  </a:rPr>
                  <a:t>導師</a:t>
                </a:r>
                <a:r>
                  <a:rPr lang="en-US" altLang="zh-TW" sz="3200" dirty="0">
                    <a:latin typeface="微軟正黑體" panose="020B0604030504040204" pitchFamily="34" charset="-120"/>
                    <a:ea typeface="微軟正黑體" panose="020B0604030504040204" pitchFamily="34" charset="-120"/>
                    <a:sym typeface="微软雅黑" pitchFamily="34" charset="-122"/>
                  </a:rPr>
                  <a:t>?</a:t>
                </a:r>
                <a:endParaRPr lang="en-US" altLang="zh-CN" sz="3200" dirty="0">
                  <a:latin typeface="微軟正黑體" panose="020B0604030504040204" pitchFamily="34" charset="-120"/>
                  <a:ea typeface="微軟正黑體" panose="020B0604030504040204" pitchFamily="34" charset="-120"/>
                  <a:sym typeface="微软雅黑" pitchFamily="34" charset="-122"/>
                </a:endParaRPr>
              </a:p>
            </p:txBody>
          </p:sp>
          <p:sp>
            <p:nvSpPr>
              <p:cNvPr id="38" name="矩形 24">
                <a:extLst>
                  <a:ext uri="{FF2B5EF4-FFF2-40B4-BE49-F238E27FC236}">
                    <a16:creationId xmlns:a16="http://schemas.microsoft.com/office/drawing/2014/main" id="{ACDA95E8-734E-A302-FA26-F6F4855CB8D8}"/>
                  </a:ext>
                </a:extLst>
              </p:cNvPr>
              <p:cNvSpPr>
                <a:spLocks noChangeArrowheads="1"/>
              </p:cNvSpPr>
              <p:nvPr/>
            </p:nvSpPr>
            <p:spPr bwMode="auto">
              <a:xfrm>
                <a:off x="6286677" y="4607141"/>
                <a:ext cx="3051569" cy="449249"/>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TW" altLang="en-US" sz="3200" dirty="0">
                    <a:latin typeface="微軟正黑體" panose="020B0604030504040204" pitchFamily="34" charset="-120"/>
                    <a:ea typeface="微軟正黑體" panose="020B0604030504040204" pitchFamily="34" charset="-120"/>
                    <a:sym typeface="微软雅黑" pitchFamily="34" charset="-122"/>
                  </a:rPr>
                  <a:t>家長</a:t>
                </a:r>
                <a:r>
                  <a:rPr lang="en-US" altLang="zh-TW" sz="3200" dirty="0">
                    <a:latin typeface="微軟正黑體" panose="020B0604030504040204" pitchFamily="34" charset="-120"/>
                    <a:ea typeface="微軟正黑體" panose="020B0604030504040204" pitchFamily="34" charset="-120"/>
                    <a:sym typeface="微软雅黑" pitchFamily="34" charset="-122"/>
                  </a:rPr>
                  <a:t>/</a:t>
                </a:r>
                <a:r>
                  <a:rPr lang="zh-TW" altLang="en-US" sz="3200" dirty="0">
                    <a:latin typeface="微軟正黑體" panose="020B0604030504040204" pitchFamily="34" charset="-120"/>
                    <a:ea typeface="微軟正黑體" panose="020B0604030504040204" pitchFamily="34" charset="-120"/>
                    <a:sym typeface="微软雅黑" pitchFamily="34" charset="-122"/>
                  </a:rPr>
                  <a:t>法定監護人</a:t>
                </a:r>
                <a:r>
                  <a:rPr lang="en-US" altLang="zh-TW" sz="3200" dirty="0">
                    <a:latin typeface="微軟正黑體" panose="020B0604030504040204" pitchFamily="34" charset="-120"/>
                    <a:ea typeface="微軟正黑體" panose="020B0604030504040204" pitchFamily="34" charset="-120"/>
                    <a:sym typeface="微软雅黑" pitchFamily="34" charset="-122"/>
                  </a:rPr>
                  <a:t>?</a:t>
                </a:r>
                <a:endParaRPr lang="en-US" altLang="zh-CN" sz="3200" dirty="0">
                  <a:latin typeface="微軟正黑體" panose="020B0604030504040204" pitchFamily="34" charset="-120"/>
                  <a:ea typeface="微軟正黑體" panose="020B0604030504040204" pitchFamily="34" charset="-120"/>
                  <a:sym typeface="微软雅黑" pitchFamily="34" charset="-122"/>
                </a:endParaRPr>
              </a:p>
            </p:txBody>
          </p:sp>
          <p:sp>
            <p:nvSpPr>
              <p:cNvPr id="22" name="矩形 24">
                <a:extLst>
                  <a:ext uri="{FF2B5EF4-FFF2-40B4-BE49-F238E27FC236}">
                    <a16:creationId xmlns:a16="http://schemas.microsoft.com/office/drawing/2014/main" id="{2DCCA208-B0B0-B494-5661-E771F5FC74A7}"/>
                  </a:ext>
                </a:extLst>
              </p:cNvPr>
              <p:cNvSpPr>
                <a:spLocks noChangeArrowheads="1"/>
              </p:cNvSpPr>
              <p:nvPr/>
            </p:nvSpPr>
            <p:spPr bwMode="auto">
              <a:xfrm>
                <a:off x="5825856" y="5906525"/>
                <a:ext cx="1727934" cy="449249"/>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TW" altLang="en-US" sz="3200" dirty="0">
                    <a:latin typeface="微軟正黑體" panose="020B0604030504040204" pitchFamily="34" charset="-120"/>
                    <a:ea typeface="微軟正黑體" panose="020B0604030504040204" pitchFamily="34" charset="-120"/>
                    <a:sym typeface="微软雅黑" pitchFamily="34" charset="-122"/>
                  </a:rPr>
                  <a:t>司法機關</a:t>
                </a:r>
                <a:r>
                  <a:rPr lang="en-US" altLang="zh-TW" sz="3200" dirty="0">
                    <a:latin typeface="微軟正黑體" panose="020B0604030504040204" pitchFamily="34" charset="-120"/>
                    <a:ea typeface="微軟正黑體" panose="020B0604030504040204" pitchFamily="34" charset="-120"/>
                    <a:sym typeface="微软雅黑" pitchFamily="34" charset="-122"/>
                  </a:rPr>
                  <a:t>?</a:t>
                </a:r>
                <a:endParaRPr lang="en-US" altLang="zh-CN" sz="3200" dirty="0">
                  <a:latin typeface="微軟正黑體" panose="020B0604030504040204" pitchFamily="34" charset="-120"/>
                  <a:ea typeface="微軟正黑體" panose="020B0604030504040204" pitchFamily="34" charset="-120"/>
                  <a:sym typeface="微软雅黑" pitchFamily="34" charset="-122"/>
                </a:endParaRPr>
              </a:p>
            </p:txBody>
          </p:sp>
          <p:sp>
            <p:nvSpPr>
              <p:cNvPr id="54" name="矩形 24">
                <a:extLst>
                  <a:ext uri="{FF2B5EF4-FFF2-40B4-BE49-F238E27FC236}">
                    <a16:creationId xmlns:a16="http://schemas.microsoft.com/office/drawing/2014/main" id="{8C183DE2-BCA2-E8A9-CF77-45CC16D2F33F}"/>
                  </a:ext>
                </a:extLst>
              </p:cNvPr>
              <p:cNvSpPr>
                <a:spLocks noChangeArrowheads="1"/>
              </p:cNvSpPr>
              <p:nvPr/>
            </p:nvSpPr>
            <p:spPr bwMode="auto">
              <a:xfrm>
                <a:off x="6396805" y="2301358"/>
                <a:ext cx="2831315" cy="44924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TW" altLang="en-US" sz="3200" dirty="0">
                    <a:latin typeface="微軟正黑體" panose="020B0604030504040204" pitchFamily="34" charset="-120"/>
                    <a:ea typeface="微軟正黑體" panose="020B0604030504040204" pitchFamily="34" charset="-120"/>
                    <a:sym typeface="微软雅黑" pitchFamily="34" charset="-122"/>
                  </a:rPr>
                  <a:t>校長</a:t>
                </a:r>
                <a:r>
                  <a:rPr lang="en-US" altLang="zh-TW" sz="3200" dirty="0">
                    <a:latin typeface="微軟正黑體" panose="020B0604030504040204" pitchFamily="34" charset="-120"/>
                    <a:ea typeface="微軟正黑體" panose="020B0604030504040204" pitchFamily="34" charset="-120"/>
                    <a:sym typeface="微软雅黑" pitchFamily="34" charset="-122"/>
                  </a:rPr>
                  <a:t>/</a:t>
                </a:r>
                <a:r>
                  <a:rPr lang="zh-TW" altLang="en-US" sz="3200" dirty="0">
                    <a:latin typeface="微軟正黑體" panose="020B0604030504040204" pitchFamily="34" charset="-120"/>
                    <a:ea typeface="微軟正黑體" panose="020B0604030504040204" pitchFamily="34" charset="-120"/>
                    <a:sym typeface="微软雅黑" pitchFamily="34" charset="-122"/>
                  </a:rPr>
                  <a:t>行政主管</a:t>
                </a:r>
                <a:r>
                  <a:rPr lang="en-US" altLang="zh-TW" sz="3200" dirty="0">
                    <a:latin typeface="微軟正黑體" panose="020B0604030504040204" pitchFamily="34" charset="-120"/>
                    <a:ea typeface="微軟正黑體" panose="020B0604030504040204" pitchFamily="34" charset="-120"/>
                    <a:sym typeface="微软雅黑" pitchFamily="34" charset="-122"/>
                  </a:rPr>
                  <a:t>?</a:t>
                </a:r>
                <a:endParaRPr lang="en-US" altLang="zh-CN" sz="3200" dirty="0">
                  <a:latin typeface="微軟正黑體" panose="020B0604030504040204" pitchFamily="34" charset="-120"/>
                  <a:ea typeface="微軟正黑體" panose="020B0604030504040204" pitchFamily="34" charset="-120"/>
                  <a:sym typeface="微软雅黑" pitchFamily="34" charset="-122"/>
                </a:endParaRPr>
              </a:p>
            </p:txBody>
          </p:sp>
        </p:grpSp>
        <p:pic>
          <p:nvPicPr>
            <p:cNvPr id="13" name="圖片 12">
              <a:extLst>
                <a:ext uri="{FF2B5EF4-FFF2-40B4-BE49-F238E27FC236}">
                  <a16:creationId xmlns:a16="http://schemas.microsoft.com/office/drawing/2014/main" id="{EDFC71D1-F3FD-840F-EE42-5881B298CC0D}"/>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2769" r="90000"/>
                      </a14:imgEffect>
                    </a14:imgLayer>
                  </a14:imgProps>
                </a:ext>
                <a:ext uri="{28A0092B-C50C-407E-A947-70E740481C1C}">
                  <a14:useLocalDpi xmlns:a14="http://schemas.microsoft.com/office/drawing/2010/main" val="0"/>
                </a:ext>
              </a:extLst>
            </a:blip>
            <a:stretch>
              <a:fillRect/>
            </a:stretch>
          </p:blipFill>
          <p:spPr>
            <a:xfrm>
              <a:off x="10959231" y="4259244"/>
              <a:ext cx="2480082" cy="2150258"/>
            </a:xfrm>
            <a:prstGeom prst="rect">
              <a:avLst/>
            </a:prstGeom>
          </p:spPr>
        </p:pic>
        <p:sp>
          <p:nvSpPr>
            <p:cNvPr id="14" name="矩形 13">
              <a:extLst>
                <a:ext uri="{FF2B5EF4-FFF2-40B4-BE49-F238E27FC236}">
                  <a16:creationId xmlns:a16="http://schemas.microsoft.com/office/drawing/2014/main" id="{A3AC24B5-CC5A-CD6B-16BE-B4E0F0C6033E}"/>
                </a:ext>
              </a:extLst>
            </p:cNvPr>
            <p:cNvSpPr/>
            <p:nvPr/>
          </p:nvSpPr>
          <p:spPr>
            <a:xfrm>
              <a:off x="508548" y="1113141"/>
              <a:ext cx="6899426" cy="1759127"/>
            </a:xfrm>
            <a:prstGeom prst="rect">
              <a:avLst/>
            </a:prstGeom>
          </p:spPr>
          <p:txBody>
            <a:bodyPr wrap="square">
              <a:spAutoFit/>
            </a:bodyPr>
            <a:lstStyle/>
            <a:p>
              <a:pPr marL="457200" indent="-457200">
                <a:buFont typeface="微軟正黑體" panose="020B0604030504040204" pitchFamily="34" charset="-120"/>
                <a:buChar char="→"/>
              </a:pPr>
              <a:r>
                <a:rPr lang="zh-TW" altLang="en-US" sz="3600" dirty="0">
                  <a:latin typeface="微軟正黑體" panose="020B0604030504040204" pitchFamily="34" charset="-120"/>
                  <a:ea typeface="微軟正黑體" panose="020B0604030504040204" pitchFamily="34" charset="-120"/>
                  <a:sym typeface="微软雅黑" pitchFamily="34" charset="-122"/>
                </a:rPr>
                <a:t>輔導紀錄應</a:t>
              </a:r>
              <a:r>
                <a:rPr lang="zh-TW" altLang="en-US" sz="4000" dirty="0">
                  <a:solidFill>
                    <a:srgbClr val="C00000"/>
                  </a:solidFill>
                  <a:latin typeface="微軟正黑體" panose="020B0604030504040204" pitchFamily="34" charset="-120"/>
                  <a:ea typeface="微軟正黑體" panose="020B0604030504040204" pitchFamily="34" charset="-120"/>
                  <a:sym typeface="微软雅黑" pitchFamily="34" charset="-122"/>
                </a:rPr>
                <a:t>保密</a:t>
              </a:r>
              <a:r>
                <a:rPr lang="zh-TW" altLang="en-US" sz="3600" dirty="0">
                  <a:latin typeface="微軟正黑體" panose="020B0604030504040204" pitchFamily="34" charset="-120"/>
                  <a:ea typeface="微軟正黑體" panose="020B0604030504040204" pitchFamily="34" charset="-120"/>
                  <a:sym typeface="微软雅黑" pitchFamily="34" charset="-122"/>
                </a:rPr>
                <a:t>，非相關人員不能調閱，相關人員轉述或運用時應注意專業倫理與程序。但在涉及法律事件、危及當事人或第三者時，為保密的例外。</a:t>
              </a:r>
              <a:endParaRPr lang="en-US" altLang="zh-TW" sz="3600" dirty="0">
                <a:latin typeface="微軟正黑體" panose="020B0604030504040204" pitchFamily="34" charset="-120"/>
                <a:ea typeface="微軟正黑體" panose="020B0604030504040204" pitchFamily="34" charset="-120"/>
                <a:sym typeface="微软雅黑" pitchFamily="34" charset="-122"/>
              </a:endParaRPr>
            </a:p>
          </p:txBody>
        </p:sp>
        <p:sp>
          <p:nvSpPr>
            <p:cNvPr id="15" name="矩形 14">
              <a:extLst>
                <a:ext uri="{FF2B5EF4-FFF2-40B4-BE49-F238E27FC236}">
                  <a16:creationId xmlns:a16="http://schemas.microsoft.com/office/drawing/2014/main" id="{B2BCEA2E-A61F-57E9-0E98-F09DA1054BD0}"/>
                </a:ext>
              </a:extLst>
            </p:cNvPr>
            <p:cNvSpPr/>
            <p:nvPr/>
          </p:nvSpPr>
          <p:spPr>
            <a:xfrm>
              <a:off x="508548" y="3133962"/>
              <a:ext cx="7999001" cy="3061338"/>
            </a:xfrm>
            <a:prstGeom prst="rect">
              <a:avLst/>
            </a:prstGeom>
          </p:spPr>
          <p:txBody>
            <a:bodyPr wrap="square">
              <a:spAutoFit/>
            </a:bodyPr>
            <a:lstStyle/>
            <a:p>
              <a:r>
                <a:rPr lang="zh-TW" altLang="en-US" sz="2800" b="1" dirty="0">
                  <a:latin typeface="微軟正黑體" panose="020B0604030504040204" pitchFamily="34" charset="-120"/>
                  <a:ea typeface="微軟正黑體" panose="020B0604030504040204" pitchFamily="34" charset="-120"/>
                  <a:sym typeface="微软雅黑" pitchFamily="34" charset="-122"/>
                </a:rPr>
                <a:t>教師法</a:t>
              </a:r>
              <a:r>
                <a:rPr lang="en-US" altLang="zh-TW" sz="2800" b="1"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2800" b="1" dirty="0">
                  <a:latin typeface="微軟正黑體" panose="020B0604030504040204" pitchFamily="34" charset="-120"/>
                  <a:ea typeface="微軟正黑體" panose="020B0604030504040204" pitchFamily="34" charset="-120"/>
                  <a:sym typeface="微软雅黑" pitchFamily="34" charset="-122"/>
                </a:rPr>
                <a:t>17</a:t>
              </a:r>
              <a:r>
                <a:rPr lang="zh-TW" altLang="en-US" sz="2800" dirty="0">
                  <a:latin typeface="微軟正黑體" panose="020B0604030504040204" pitchFamily="34" charset="-120"/>
                  <a:ea typeface="微軟正黑體" panose="020B0604030504040204" pitchFamily="34" charset="-120"/>
                  <a:sym typeface="微软雅黑" pitchFamily="34" charset="-122"/>
                </a:rPr>
                <a:t>：非依法律規定不得洩漏學生個人或其家庭資料。</a:t>
              </a:r>
              <a:endParaRPr lang="en-US" altLang="zh-TW" sz="2800" dirty="0">
                <a:latin typeface="微軟正黑體" panose="020B0604030504040204" pitchFamily="34" charset="-120"/>
                <a:ea typeface="微軟正黑體" panose="020B0604030504040204" pitchFamily="34" charset="-120"/>
                <a:sym typeface="微软雅黑" pitchFamily="34" charset="-122"/>
              </a:endParaRPr>
            </a:p>
            <a:p>
              <a:pPr>
                <a:spcBef>
                  <a:spcPts val="601"/>
                </a:spcBef>
              </a:pPr>
              <a:r>
                <a:rPr lang="zh-TW" altLang="en-US" sz="2800" b="1" dirty="0">
                  <a:latin typeface="微軟正黑體" panose="020B0604030504040204" pitchFamily="34" charset="-120"/>
                  <a:ea typeface="微軟正黑體" panose="020B0604030504040204" pitchFamily="34" charset="-120"/>
                  <a:sym typeface="微软雅黑" pitchFamily="34" charset="-122"/>
                </a:rPr>
                <a:t>學生輔導法</a:t>
              </a:r>
              <a:r>
                <a:rPr lang="en-US" altLang="zh-TW" sz="2800" b="1"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2800" b="1" dirty="0">
                  <a:latin typeface="微軟正黑體" panose="020B0604030504040204" pitchFamily="34" charset="-120"/>
                  <a:ea typeface="微軟正黑體" panose="020B0604030504040204" pitchFamily="34" charset="-120"/>
                  <a:sym typeface="微软雅黑" pitchFamily="34" charset="-122"/>
                </a:rPr>
                <a:t>17</a:t>
              </a:r>
              <a:r>
                <a:rPr lang="zh-TW" altLang="en-US" sz="2800" dirty="0">
                  <a:latin typeface="微軟正黑體" panose="020B0604030504040204" pitchFamily="34" charset="-120"/>
                  <a:ea typeface="微軟正黑體" panose="020B0604030504040204" pitchFamily="34" charset="-120"/>
                  <a:sym typeface="微软雅黑" pitchFamily="34" charset="-122"/>
                </a:rPr>
                <a:t>：學生輔導工作相關人員，對於因業務而知悉或持有他人之秘密，負保密義務，不得洩漏。但法律另有規定或為避免緊急危難之處置，不在此限。</a:t>
              </a:r>
              <a:endParaRPr lang="en-US" altLang="zh-TW" sz="2800" dirty="0">
                <a:latin typeface="微軟正黑體" panose="020B0604030504040204" pitchFamily="34" charset="-120"/>
                <a:ea typeface="微軟正黑體" panose="020B0604030504040204" pitchFamily="34" charset="-120"/>
                <a:sym typeface="微软雅黑" pitchFamily="34" charset="-122"/>
              </a:endParaRPr>
            </a:p>
            <a:p>
              <a:pPr>
                <a:spcBef>
                  <a:spcPts val="601"/>
                </a:spcBef>
              </a:pPr>
              <a:r>
                <a:rPr lang="zh-TW" altLang="en-US" sz="2800" b="1" dirty="0">
                  <a:latin typeface="微軟正黑體" panose="020B0604030504040204" pitchFamily="34" charset="-120"/>
                  <a:ea typeface="微軟正黑體" panose="020B0604030504040204" pitchFamily="34" charset="-120"/>
                  <a:sym typeface="微软雅黑" pitchFamily="34" charset="-122"/>
                </a:rPr>
                <a:t>學生轉銜輔導及服務辦法</a:t>
              </a:r>
              <a:r>
                <a:rPr lang="en-US" altLang="zh-TW" sz="2800" b="1"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2800" b="1" dirty="0">
                  <a:latin typeface="微軟正黑體" panose="020B0604030504040204" pitchFamily="34" charset="-120"/>
                  <a:ea typeface="微軟正黑體" panose="020B0604030504040204" pitchFamily="34" charset="-120"/>
                  <a:sym typeface="微软雅黑" pitchFamily="34" charset="-122"/>
                </a:rPr>
                <a:t>6</a:t>
              </a:r>
              <a:r>
                <a:rPr lang="zh-TW" altLang="en-US" sz="2800" dirty="0">
                  <a:latin typeface="微軟正黑體" panose="020B0604030504040204" pitchFamily="34" charset="-120"/>
                  <a:ea typeface="微軟正黑體" panose="020B0604030504040204" pitchFamily="34" charset="-120"/>
                  <a:sym typeface="微软雅黑" pitchFamily="34" charset="-122"/>
                </a:rPr>
                <a:t>：現就讀學校經評估有必要者，可向原就讀學校申請輔導資料轉銜</a:t>
              </a:r>
              <a:r>
                <a:rPr lang="en-US" altLang="zh-TW" sz="2800" dirty="0">
                  <a:latin typeface="微軟正黑體" panose="020B0604030504040204" pitchFamily="34" charset="-120"/>
                  <a:ea typeface="微軟正黑體" panose="020B0604030504040204" pitchFamily="34" charset="-120"/>
                  <a:sym typeface="微软雅黑" pitchFamily="34" charset="-122"/>
                </a:rPr>
                <a:t>(</a:t>
              </a:r>
              <a:r>
                <a:rPr lang="zh-TW" altLang="en-US" sz="2800" dirty="0">
                  <a:latin typeface="微軟正黑體" panose="020B0604030504040204" pitchFamily="34" charset="-120"/>
                  <a:ea typeface="微軟正黑體" panose="020B0604030504040204" pitchFamily="34" charset="-120"/>
                  <a:sym typeface="微软雅黑" pitchFamily="34" charset="-122"/>
                </a:rPr>
                <a:t>密件</a:t>
              </a:r>
              <a:r>
                <a:rPr lang="en-US" altLang="zh-TW" sz="2800" dirty="0">
                  <a:latin typeface="微軟正黑體" panose="020B0604030504040204" pitchFamily="34" charset="-120"/>
                  <a:ea typeface="微軟正黑體" panose="020B0604030504040204" pitchFamily="34" charset="-120"/>
                  <a:sym typeface="微软雅黑" pitchFamily="34" charset="-122"/>
                </a:rPr>
                <a:t>)</a:t>
              </a:r>
              <a:r>
                <a:rPr lang="zh-TW" altLang="en-US" sz="2800" dirty="0">
                  <a:latin typeface="微軟正黑體" panose="020B0604030504040204" pitchFamily="34" charset="-120"/>
                  <a:ea typeface="微軟正黑體" panose="020B0604030504040204" pitchFamily="34" charset="-120"/>
                  <a:sym typeface="微软雅黑" pitchFamily="34" charset="-122"/>
                </a:rPr>
                <a:t> ，但須取得學生本人或法定代理人同意</a:t>
              </a:r>
              <a:r>
                <a:rPr lang="en-US" altLang="zh-TW" sz="2800" b="1" dirty="0">
                  <a:latin typeface="微軟正黑體" panose="020B0604030504040204" pitchFamily="34" charset="-120"/>
                  <a:ea typeface="微軟正黑體" panose="020B0604030504040204" pitchFamily="34" charset="-120"/>
                  <a:sym typeface="微软雅黑" pitchFamily="34" charset="-122"/>
                </a:rPr>
                <a:t>【</a:t>
              </a:r>
              <a:r>
                <a:rPr lang="zh-TW" altLang="en-US" sz="2800" b="1" dirty="0">
                  <a:latin typeface="微軟正黑體" panose="020B0604030504040204" pitchFamily="34" charset="-120"/>
                  <a:ea typeface="微軟正黑體" panose="020B0604030504040204" pitchFamily="34" charset="-120"/>
                  <a:sym typeface="微软雅黑" pitchFamily="34" charset="-122"/>
                </a:rPr>
                <a:t>不須取得同意的例外狀況</a:t>
              </a:r>
              <a:r>
                <a:rPr lang="en-US" altLang="zh-TW" sz="2800" b="1" dirty="0">
                  <a:latin typeface="微軟正黑體" panose="020B0604030504040204" pitchFamily="34" charset="-120"/>
                  <a:ea typeface="微軟正黑體" panose="020B0604030504040204" pitchFamily="34" charset="-120"/>
                  <a:sym typeface="微软雅黑" pitchFamily="34" charset="-122"/>
                </a:rPr>
                <a:t>(1)</a:t>
              </a:r>
              <a:r>
                <a:rPr lang="zh-TW" altLang="en-US" sz="2800" b="1" dirty="0">
                  <a:latin typeface="微軟正黑體" panose="020B0604030504040204" pitchFamily="34" charset="-120"/>
                  <a:ea typeface="微軟正黑體" panose="020B0604030504040204" pitchFamily="34" charset="-120"/>
                  <a:sym typeface="微软雅黑" pitchFamily="34" charset="-122"/>
                </a:rPr>
                <a:t>學生或其法定代理人主動請求轉銜輔導、</a:t>
              </a:r>
              <a:r>
                <a:rPr lang="en-US" altLang="zh-TW" sz="2800" b="1" dirty="0">
                  <a:latin typeface="微軟正黑體" panose="020B0604030504040204" pitchFamily="34" charset="-120"/>
                  <a:ea typeface="微軟正黑體" panose="020B0604030504040204" pitchFamily="34" charset="-120"/>
                  <a:sym typeface="微软雅黑" pitchFamily="34" charset="-122"/>
                </a:rPr>
                <a:t>(2)</a:t>
              </a:r>
              <a:r>
                <a:rPr lang="zh-TW" altLang="en-US" sz="2800" b="1" dirty="0">
                  <a:latin typeface="微軟正黑體" panose="020B0604030504040204" pitchFamily="34" charset="-120"/>
                  <a:ea typeface="微軟正黑體" panose="020B0604030504040204" pitchFamily="34" charset="-120"/>
                  <a:sym typeface="微软雅黑" pitchFamily="34" charset="-122"/>
                </a:rPr>
                <a:t>為維護公共利益之必要、</a:t>
              </a:r>
              <a:r>
                <a:rPr lang="en-US" altLang="zh-TW" sz="2800" b="1" dirty="0">
                  <a:latin typeface="微軟正黑體" panose="020B0604030504040204" pitchFamily="34" charset="-120"/>
                  <a:ea typeface="微軟正黑體" panose="020B0604030504040204" pitchFamily="34" charset="-120"/>
                  <a:sym typeface="微软雅黑" pitchFamily="34" charset="-122"/>
                </a:rPr>
                <a:t>(3)</a:t>
              </a:r>
              <a:r>
                <a:rPr lang="zh-TW" altLang="en-US" sz="2800" b="1" dirty="0">
                  <a:latin typeface="微軟正黑體" panose="020B0604030504040204" pitchFamily="34" charset="-120"/>
                  <a:ea typeface="微軟正黑體" panose="020B0604030504040204" pitchFamily="34" charset="-120"/>
                  <a:sym typeface="微软雅黑" pitchFamily="34" charset="-122"/>
                </a:rPr>
                <a:t>經學校主管機關同意為保護學生生命、身體或健康之必要、</a:t>
              </a:r>
              <a:r>
                <a:rPr lang="en-US" altLang="zh-TW" sz="2800" b="1" dirty="0">
                  <a:latin typeface="微軟正黑體" panose="020B0604030504040204" pitchFamily="34" charset="-120"/>
                  <a:ea typeface="微軟正黑體" panose="020B0604030504040204" pitchFamily="34" charset="-120"/>
                  <a:sym typeface="微软雅黑" pitchFamily="34" charset="-122"/>
                </a:rPr>
                <a:t>(4)</a:t>
              </a:r>
              <a:r>
                <a:rPr lang="zh-TW" altLang="en-US" sz="2800" b="1" dirty="0">
                  <a:latin typeface="微軟正黑體" panose="020B0604030504040204" pitchFamily="34" charset="-120"/>
                  <a:ea typeface="微軟正黑體" panose="020B0604030504040204" pitchFamily="34" charset="-120"/>
                  <a:sym typeface="微软雅黑" pitchFamily="34" charset="-122"/>
                </a:rPr>
                <a:t>有其他法規規定</a:t>
              </a:r>
              <a:r>
                <a:rPr lang="en-US" altLang="zh-TW" sz="2800" b="1" dirty="0">
                  <a:latin typeface="微軟正黑體" panose="020B0604030504040204" pitchFamily="34" charset="-120"/>
                  <a:ea typeface="微軟正黑體" panose="020B0604030504040204" pitchFamily="34" charset="-120"/>
                  <a:sym typeface="微软雅黑" pitchFamily="34" charset="-122"/>
                </a:rPr>
                <a:t>) </a:t>
              </a:r>
              <a:r>
                <a:rPr lang="zh-TW" altLang="en-US" sz="2800" b="1" dirty="0">
                  <a:latin typeface="微軟正黑體" panose="020B0604030504040204" pitchFamily="34" charset="-120"/>
                  <a:ea typeface="微軟正黑體" panose="020B0604030504040204" pitchFamily="34" charset="-120"/>
                  <a:sym typeface="微软雅黑" pitchFamily="34" charset="-122"/>
                </a:rPr>
                <a:t>。</a:t>
              </a:r>
              <a:r>
                <a:rPr lang="en-US" altLang="zh-TW" sz="2800" b="1" dirty="0">
                  <a:latin typeface="微軟正黑體" panose="020B0604030504040204" pitchFamily="34" charset="-120"/>
                  <a:ea typeface="微軟正黑體" panose="020B0604030504040204" pitchFamily="34" charset="-120"/>
                  <a:sym typeface="微软雅黑" pitchFamily="34" charset="-122"/>
                </a:rPr>
                <a:t>】</a:t>
              </a:r>
              <a:endParaRPr lang="zh-TW" altLang="en-US" sz="2800" b="1" dirty="0">
                <a:latin typeface="微軟正黑體" panose="020B0604030504040204" pitchFamily="34" charset="-120"/>
                <a:ea typeface="微軟正黑體" panose="020B0604030504040204" pitchFamily="34" charset="-120"/>
                <a:sym typeface="微软雅黑" pitchFamily="34" charset="-122"/>
              </a:endParaRPr>
            </a:p>
          </p:txBody>
        </p:sp>
        <p:sp>
          <p:nvSpPr>
            <p:cNvPr id="16" name="矩形: 圓角 15">
              <a:extLst>
                <a:ext uri="{FF2B5EF4-FFF2-40B4-BE49-F238E27FC236}">
                  <a16:creationId xmlns:a16="http://schemas.microsoft.com/office/drawing/2014/main" id="{8A18F944-EC4C-1CB1-C122-4E93A71413F6}"/>
                </a:ext>
              </a:extLst>
            </p:cNvPr>
            <p:cNvSpPr/>
            <p:nvPr/>
          </p:nvSpPr>
          <p:spPr>
            <a:xfrm>
              <a:off x="155275" y="3066601"/>
              <a:ext cx="8275979" cy="3110887"/>
            </a:xfrm>
            <a:prstGeom prst="round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1"/>
            </a:p>
          </p:txBody>
        </p:sp>
      </p:grpSp>
    </p:spTree>
    <p:extLst>
      <p:ext uri="{BB962C8B-B14F-4D97-AF65-F5344CB8AC3E}">
        <p14:creationId xmlns:p14="http://schemas.microsoft.com/office/powerpoint/2010/main" val="2375361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8679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8001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9444815"/>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23</a:t>
            </a:r>
            <a:endParaRPr lang="en-US" sz="2000" spc="600" dirty="0">
              <a:solidFill>
                <a:srgbClr val="000000"/>
              </a:solidFill>
              <a:latin typeface="Inter"/>
            </a:endParaRPr>
          </a:p>
        </p:txBody>
      </p:sp>
      <p:sp>
        <p:nvSpPr>
          <p:cNvPr id="10" name="TextBox 10"/>
          <p:cNvSpPr txBox="1"/>
          <p:nvPr/>
        </p:nvSpPr>
        <p:spPr>
          <a:xfrm>
            <a:off x="1028700" y="9321941"/>
            <a:ext cx="49187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輔導紀錄撰寫與保存</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2507A8BF-EB1D-EFAB-3075-000D69108338}"/>
              </a:ext>
            </a:extLst>
          </p:cNvPr>
          <p:cNvSpPr/>
          <p:nvPr>
            <p:custDataLst>
              <p:tags r:id="rId1"/>
            </p:custDataLst>
          </p:nvPr>
        </p:nvSpPr>
        <p:spPr>
          <a:xfrm>
            <a:off x="914400" y="956953"/>
            <a:ext cx="7962121" cy="1172884"/>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altLang="zh-TW" sz="5400" b="1" dirty="0">
                <a:solidFill>
                  <a:schemeClr val="tx1"/>
                </a:solidFill>
                <a:latin typeface="微軟正黑體" panose="020B0604030504040204" pitchFamily="34" charset="-120"/>
                <a:ea typeface="微軟正黑體" panose="020B0604030504040204" pitchFamily="34" charset="-120"/>
              </a:rPr>
              <a:t>2.</a:t>
            </a:r>
            <a:r>
              <a:rPr lang="zh-TW" altLang="en-US" sz="5800" b="1" dirty="0">
                <a:solidFill>
                  <a:schemeClr val="accent5">
                    <a:lumMod val="75000"/>
                  </a:schemeClr>
                </a:solidFill>
                <a:latin typeface="微軟正黑體" panose="020B0604030504040204" pitchFamily="34" charset="-120"/>
                <a:ea typeface="微軟正黑體" panose="020B0604030504040204" pitchFamily="34" charset="-120"/>
              </a:rPr>
              <a:t>誰</a:t>
            </a:r>
            <a:r>
              <a:rPr lang="zh-TW" altLang="en-US" sz="5400" b="1" dirty="0">
                <a:solidFill>
                  <a:schemeClr val="tx1"/>
                </a:solidFill>
                <a:latin typeface="微軟正黑體" panose="020B0604030504040204" pitchFamily="34" charset="-120"/>
                <a:ea typeface="微軟正黑體" panose="020B0604030504040204" pitchFamily="34" charset="-120"/>
              </a:rPr>
              <a:t>可以閱覽輔導紀錄</a:t>
            </a:r>
            <a:r>
              <a:rPr lang="en-US" altLang="zh-TW" sz="5400" b="1" dirty="0">
                <a:solidFill>
                  <a:schemeClr val="tx1"/>
                </a:solidFill>
                <a:latin typeface="微軟正黑體" panose="020B0604030504040204" pitchFamily="34" charset="-120"/>
                <a:ea typeface="微軟正黑體" panose="020B0604030504040204" pitchFamily="34" charset="-120"/>
              </a:rPr>
              <a:t>?</a:t>
            </a:r>
            <a:endParaRPr lang="zh-TW" altLang="en-US" sz="5400" b="1" dirty="0">
              <a:solidFill>
                <a:schemeClr val="tx1"/>
              </a:solidFill>
              <a:latin typeface="微軟正黑體" panose="020B0604030504040204" pitchFamily="34" charset="-120"/>
              <a:ea typeface="微軟正黑體" panose="020B0604030504040204" pitchFamily="34" charset="-120"/>
            </a:endParaRPr>
          </a:p>
        </p:txBody>
      </p:sp>
      <p:sp>
        <p:nvSpPr>
          <p:cNvPr id="11" name="文字方塊 10">
            <a:extLst>
              <a:ext uri="{FF2B5EF4-FFF2-40B4-BE49-F238E27FC236}">
                <a16:creationId xmlns:a16="http://schemas.microsoft.com/office/drawing/2014/main" id="{33A15621-A482-0FF5-65DB-7F5B427A60C9}"/>
              </a:ext>
            </a:extLst>
          </p:cNvPr>
          <p:cNvSpPr txBox="1"/>
          <p:nvPr/>
        </p:nvSpPr>
        <p:spPr>
          <a:xfrm>
            <a:off x="1295400" y="2270337"/>
            <a:ext cx="11447884" cy="3477875"/>
          </a:xfrm>
          <a:prstGeom prst="rect">
            <a:avLst/>
          </a:prstGeom>
          <a:noFill/>
        </p:spPr>
        <p:txBody>
          <a:bodyPr wrap="square">
            <a:spAutoFit/>
          </a:bodyPr>
          <a:lstStyle/>
          <a:p>
            <a:pPr marL="432000" indent="-432000">
              <a:buFont typeface="微軟正黑體" panose="020B0604030504040204" pitchFamily="34" charset="-120"/>
              <a:buChar char="→"/>
            </a:pPr>
            <a:r>
              <a:rPr lang="zh-TW" altLang="en-US" sz="4000" dirty="0">
                <a:latin typeface="微軟正黑體" panose="020B0604030504040204" pitchFamily="34" charset="-120"/>
                <a:ea typeface="微軟正黑體" panose="020B0604030504040204" pitchFamily="34" charset="-120"/>
              </a:rPr>
              <a:t>教育部函釋</a:t>
            </a:r>
          </a:p>
          <a:p>
            <a:r>
              <a:rPr lang="zh-TW" altLang="en-US" sz="4000" dirty="0">
                <a:latin typeface="微軟正黑體" panose="020B0604030504040204" pitchFamily="34" charset="-120"/>
                <a:ea typeface="微軟正黑體" panose="020B0604030504040204" pitchFamily="34" charset="-120"/>
              </a:rPr>
              <a:t>  </a:t>
            </a:r>
            <a:r>
              <a:rPr lang="en-US" altLang="zh-TW" sz="4000" dirty="0">
                <a:latin typeface="微軟正黑體" panose="020B0604030504040204" pitchFamily="34" charset="-120"/>
                <a:ea typeface="微軟正黑體" panose="020B0604030504040204" pitchFamily="34" charset="-120"/>
              </a:rPr>
              <a:t>105</a:t>
            </a:r>
            <a:r>
              <a:rPr lang="zh-TW" altLang="en-US" sz="4000" dirty="0">
                <a:latin typeface="微軟正黑體" panose="020B0604030504040204" pitchFamily="34" charset="-120"/>
                <a:ea typeface="微軟正黑體" panose="020B0604030504040204" pitchFamily="34" charset="-120"/>
              </a:rPr>
              <a:t>年</a:t>
            </a:r>
            <a:r>
              <a:rPr lang="en-US" altLang="zh-TW" sz="4000" dirty="0">
                <a:latin typeface="微軟正黑體" panose="020B0604030504040204" pitchFamily="34" charset="-120"/>
                <a:ea typeface="微軟正黑體" panose="020B0604030504040204" pitchFamily="34" charset="-120"/>
              </a:rPr>
              <a:t>1</a:t>
            </a:r>
            <a:r>
              <a:rPr lang="zh-TW" altLang="en-US" sz="4000" dirty="0">
                <a:latin typeface="微軟正黑體" panose="020B0604030504040204" pitchFamily="34" charset="-120"/>
                <a:ea typeface="微軟正黑體" panose="020B0604030504040204" pitchFamily="34" charset="-120"/>
              </a:rPr>
              <a:t>月</a:t>
            </a:r>
            <a:r>
              <a:rPr lang="en-US" altLang="zh-TW" sz="4000" dirty="0">
                <a:latin typeface="微軟正黑體" panose="020B0604030504040204" pitchFamily="34" charset="-120"/>
                <a:ea typeface="微軟正黑體" panose="020B0604030504040204" pitchFamily="34" charset="-120"/>
              </a:rPr>
              <a:t>15</a:t>
            </a:r>
            <a:r>
              <a:rPr lang="zh-TW" altLang="en-US" sz="4000" dirty="0">
                <a:latin typeface="微軟正黑體" panose="020B0604030504040204" pitchFamily="34" charset="-120"/>
                <a:ea typeface="微軟正黑體" panose="020B0604030504040204" pitchFamily="34" charset="-120"/>
              </a:rPr>
              <a:t>日臺教學</a:t>
            </a:r>
            <a:r>
              <a:rPr lang="en-US" altLang="zh-TW" sz="4000" dirty="0">
                <a:latin typeface="微軟正黑體" panose="020B0604030504040204" pitchFamily="34" charset="-120"/>
                <a:ea typeface="微軟正黑體" panose="020B0604030504040204" pitchFamily="34" charset="-120"/>
              </a:rPr>
              <a:t>(</a:t>
            </a:r>
            <a:r>
              <a:rPr lang="zh-TW" altLang="en-US" sz="4000" dirty="0">
                <a:latin typeface="微軟正黑體" panose="020B0604030504040204" pitchFamily="34" charset="-120"/>
                <a:ea typeface="微軟正黑體" panose="020B0604030504040204" pitchFamily="34" charset="-120"/>
              </a:rPr>
              <a:t>三</a:t>
            </a:r>
            <a:r>
              <a:rPr lang="en-US" altLang="zh-TW" sz="4000" dirty="0">
                <a:latin typeface="微軟正黑體" panose="020B0604030504040204" pitchFamily="34" charset="-120"/>
                <a:ea typeface="微軟正黑體" panose="020B0604030504040204" pitchFamily="34" charset="-120"/>
              </a:rPr>
              <a:t>)</a:t>
            </a:r>
            <a:r>
              <a:rPr lang="zh-TW" altLang="en-US" sz="4000" dirty="0">
                <a:latin typeface="微軟正黑體" panose="020B0604030504040204" pitchFamily="34" charset="-120"/>
                <a:ea typeface="微軟正黑體" panose="020B0604030504040204" pitchFamily="34" charset="-120"/>
              </a:rPr>
              <a:t>字第</a:t>
            </a:r>
            <a:r>
              <a:rPr lang="en-US" altLang="zh-TW" sz="4000" dirty="0">
                <a:latin typeface="微軟正黑體" panose="020B0604030504040204" pitchFamily="34" charset="-120"/>
                <a:ea typeface="微軟正黑體" panose="020B0604030504040204" pitchFamily="34" charset="-120"/>
              </a:rPr>
              <a:t>1040145357</a:t>
            </a:r>
            <a:r>
              <a:rPr lang="zh-TW" altLang="en-US" sz="4000" dirty="0">
                <a:latin typeface="微軟正黑體" panose="020B0604030504040204" pitchFamily="34" charset="-120"/>
                <a:ea typeface="微軟正黑體" panose="020B0604030504040204" pitchFamily="34" charset="-120"/>
              </a:rPr>
              <a:t>號</a:t>
            </a:r>
            <a:endParaRPr lang="en-US" altLang="zh-TW" sz="40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  </a:t>
            </a:r>
            <a:r>
              <a:rPr lang="en-US" altLang="zh-TW" sz="4000" dirty="0">
                <a:latin typeface="微軟正黑體" panose="020B0604030504040204" pitchFamily="34" charset="-120"/>
                <a:ea typeface="微軟正黑體" panose="020B0604030504040204" pitchFamily="34" charset="-120"/>
              </a:rPr>
              <a:t>105</a:t>
            </a:r>
            <a:r>
              <a:rPr lang="zh-TW" altLang="en-US" sz="4000" dirty="0">
                <a:latin typeface="微軟正黑體" panose="020B0604030504040204" pitchFamily="34" charset="-120"/>
                <a:ea typeface="微軟正黑體" panose="020B0604030504040204" pitchFamily="34" charset="-120"/>
              </a:rPr>
              <a:t>年</a:t>
            </a:r>
            <a:r>
              <a:rPr lang="en-US" altLang="zh-TW" sz="4000" dirty="0">
                <a:latin typeface="微軟正黑體" panose="020B0604030504040204" pitchFamily="34" charset="-120"/>
                <a:ea typeface="微軟正黑體" panose="020B0604030504040204" pitchFamily="34" charset="-120"/>
              </a:rPr>
              <a:t>7</a:t>
            </a:r>
            <a:r>
              <a:rPr lang="zh-TW" altLang="en-US" sz="4000" dirty="0">
                <a:latin typeface="微軟正黑體" panose="020B0604030504040204" pitchFamily="34" charset="-120"/>
                <a:ea typeface="微軟正黑體" panose="020B0604030504040204" pitchFamily="34" charset="-120"/>
              </a:rPr>
              <a:t>月</a:t>
            </a:r>
            <a:r>
              <a:rPr lang="en-US" altLang="zh-TW" sz="4000" dirty="0">
                <a:latin typeface="微軟正黑體" panose="020B0604030504040204" pitchFamily="34" charset="-120"/>
                <a:ea typeface="微軟正黑體" panose="020B0604030504040204" pitchFamily="34" charset="-120"/>
              </a:rPr>
              <a:t>05</a:t>
            </a:r>
            <a:r>
              <a:rPr lang="zh-TW" altLang="en-US" sz="4000" dirty="0">
                <a:latin typeface="微軟正黑體" panose="020B0604030504040204" pitchFamily="34" charset="-120"/>
                <a:ea typeface="微軟正黑體" panose="020B0604030504040204" pitchFamily="34" charset="-120"/>
              </a:rPr>
              <a:t>日臺教學</a:t>
            </a:r>
            <a:r>
              <a:rPr lang="en-US" altLang="zh-TW" sz="4000" dirty="0">
                <a:latin typeface="微軟正黑體" panose="020B0604030504040204" pitchFamily="34" charset="-120"/>
                <a:ea typeface="微軟正黑體" panose="020B0604030504040204" pitchFamily="34" charset="-120"/>
              </a:rPr>
              <a:t>(</a:t>
            </a:r>
            <a:r>
              <a:rPr lang="zh-TW" altLang="en-US" sz="4000" dirty="0">
                <a:latin typeface="微軟正黑體" panose="020B0604030504040204" pitchFamily="34" charset="-120"/>
                <a:ea typeface="微軟正黑體" panose="020B0604030504040204" pitchFamily="34" charset="-120"/>
              </a:rPr>
              <a:t>三</a:t>
            </a:r>
            <a:r>
              <a:rPr lang="en-US" altLang="zh-TW" sz="4000" dirty="0">
                <a:latin typeface="微軟正黑體" panose="020B0604030504040204" pitchFamily="34" charset="-120"/>
                <a:ea typeface="微軟正黑體" panose="020B0604030504040204" pitchFamily="34" charset="-120"/>
              </a:rPr>
              <a:t>)</a:t>
            </a:r>
            <a:r>
              <a:rPr lang="zh-TW" altLang="en-US" sz="4000" dirty="0">
                <a:latin typeface="微軟正黑體" panose="020B0604030504040204" pitchFamily="34" charset="-120"/>
                <a:ea typeface="微軟正黑體" panose="020B0604030504040204" pitchFamily="34" charset="-120"/>
              </a:rPr>
              <a:t>字第</a:t>
            </a:r>
            <a:r>
              <a:rPr lang="en-US" altLang="zh-TW" sz="4000" dirty="0">
                <a:latin typeface="微軟正黑體" panose="020B0604030504040204" pitchFamily="34" charset="-120"/>
                <a:ea typeface="微軟正黑體" panose="020B0604030504040204" pitchFamily="34" charset="-120"/>
              </a:rPr>
              <a:t>1050079763</a:t>
            </a:r>
            <a:r>
              <a:rPr lang="zh-TW" altLang="en-US" sz="4000" dirty="0">
                <a:latin typeface="微軟正黑體" panose="020B0604030504040204" pitchFamily="34" charset="-120"/>
                <a:ea typeface="微軟正黑體" panose="020B0604030504040204" pitchFamily="34" charset="-120"/>
              </a:rPr>
              <a:t>號</a:t>
            </a:r>
          </a:p>
          <a:p>
            <a:pPr marL="342900" indent="-342900">
              <a:spcBef>
                <a:spcPts val="1200"/>
              </a:spcBef>
              <a:buFont typeface="微軟正黑體" panose="020B0604030504040204" pitchFamily="34" charset="-120"/>
              <a:buChar char="→"/>
            </a:pPr>
            <a:r>
              <a:rPr lang="zh-TW" altLang="en-US" sz="4000" dirty="0">
                <a:latin typeface="微軟正黑體" panose="020B0604030504040204" pitchFamily="34" charset="-120"/>
                <a:ea typeface="微軟正黑體" panose="020B0604030504040204" pitchFamily="34" charset="-120"/>
              </a:rPr>
              <a:t>行政程序法</a:t>
            </a:r>
            <a:r>
              <a:rPr lang="en-US" altLang="zh-TW" sz="40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4000" dirty="0">
                <a:latin typeface="微軟正黑體" panose="020B0604030504040204" pitchFamily="34" charset="-120"/>
                <a:ea typeface="微軟正黑體" panose="020B0604030504040204" pitchFamily="34" charset="-120"/>
              </a:rPr>
              <a:t>46</a:t>
            </a:r>
            <a:endParaRPr lang="zh-TW" altLang="en-US" sz="4000" dirty="0">
              <a:latin typeface="微軟正黑體" panose="020B0604030504040204" pitchFamily="34" charset="-120"/>
              <a:ea typeface="微軟正黑體" panose="020B0604030504040204" pitchFamily="34" charset="-120"/>
            </a:endParaRPr>
          </a:p>
          <a:p>
            <a:pPr marL="342900" indent="-342900">
              <a:spcBef>
                <a:spcPts val="1200"/>
              </a:spcBef>
              <a:buFont typeface="微軟正黑體" panose="020B0604030504040204" pitchFamily="34" charset="-120"/>
              <a:buChar char="→"/>
            </a:pPr>
            <a:r>
              <a:rPr lang="zh-TW" altLang="en-US" sz="4000" dirty="0">
                <a:latin typeface="微軟正黑體" panose="020B0604030504040204" pitchFamily="34" charset="-120"/>
                <a:ea typeface="微軟正黑體" panose="020B0604030504040204" pitchFamily="34" charset="-120"/>
              </a:rPr>
              <a:t>個人資料保護法</a:t>
            </a:r>
            <a:r>
              <a:rPr lang="en-US" altLang="zh-TW" sz="40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4000" dirty="0">
                <a:latin typeface="微軟正黑體" panose="020B0604030504040204" pitchFamily="34" charset="-120"/>
                <a:ea typeface="微軟正黑體" panose="020B0604030504040204" pitchFamily="34" charset="-120"/>
              </a:rPr>
              <a:t>11</a:t>
            </a:r>
            <a:endParaRPr lang="zh-TW" altLang="en-US" sz="4000" dirty="0">
              <a:latin typeface="微軟正黑體" panose="020B0604030504040204" pitchFamily="34" charset="-120"/>
              <a:ea typeface="微軟正黑體" panose="020B0604030504040204" pitchFamily="34" charset="-120"/>
            </a:endParaRPr>
          </a:p>
        </p:txBody>
      </p:sp>
      <p:sp>
        <p:nvSpPr>
          <p:cNvPr id="12" name="矩形 1">
            <a:extLst>
              <a:ext uri="{FF2B5EF4-FFF2-40B4-BE49-F238E27FC236}">
                <a16:creationId xmlns:a16="http://schemas.microsoft.com/office/drawing/2014/main" id="{11C79BD3-6808-56A8-4D5C-32ED4689E8CE}"/>
              </a:ext>
            </a:extLst>
          </p:cNvPr>
          <p:cNvSpPr>
            <a:spLocks noChangeArrowheads="1"/>
          </p:cNvSpPr>
          <p:nvPr/>
        </p:nvSpPr>
        <p:spPr bwMode="auto">
          <a:xfrm>
            <a:off x="1028700" y="6803249"/>
            <a:ext cx="1327085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32000" indent="-432000">
              <a:buFont typeface="微軟正黑體" panose="020B0604030504040204" pitchFamily="34" charset="-120"/>
              <a:buChar char="→"/>
            </a:pPr>
            <a:r>
              <a:rPr lang="zh-TW" altLang="en-US" sz="4000" dirty="0">
                <a:solidFill>
                  <a:srgbClr val="C00000"/>
                </a:solidFill>
                <a:latin typeface="微軟正黑體" panose="020B0604030504040204" pitchFamily="34" charset="-120"/>
                <a:ea typeface="微軟正黑體" panose="020B0604030504040204" pitchFamily="34" charset="-120"/>
                <a:sym typeface="微软雅黑" pitchFamily="34" charset="-122"/>
              </a:rPr>
              <a:t>受輔學生本人、監護人、司法機關</a:t>
            </a:r>
            <a:r>
              <a:rPr lang="zh-TW" altLang="en-US" sz="4000" dirty="0">
                <a:latin typeface="微軟正黑體" panose="020B0604030504040204" pitchFamily="34" charset="-120"/>
                <a:ea typeface="微軟正黑體" panose="020B0604030504040204" pitchFamily="34" charset="-120"/>
                <a:sym typeface="微软雅黑" pitchFamily="34" charset="-122"/>
              </a:rPr>
              <a:t>有必要時，有權申請閱覽學生輔導資料</a:t>
            </a:r>
            <a:r>
              <a:rPr lang="en-US" altLang="zh-TW" sz="3200" dirty="0">
                <a:latin typeface="微軟正黑體" panose="020B0604030504040204" pitchFamily="34" charset="-120"/>
                <a:ea typeface="微軟正黑體" panose="020B0604030504040204" pitchFamily="34" charset="-120"/>
                <a:sym typeface="微软雅黑" pitchFamily="34" charset="-122"/>
              </a:rPr>
              <a:t>(</a:t>
            </a:r>
            <a:r>
              <a:rPr lang="zh-TW" altLang="en-US" sz="3200" dirty="0">
                <a:latin typeface="微軟正黑體" panose="020B0604030504040204" pitchFamily="34" charset="-120"/>
                <a:ea typeface="微軟正黑體" panose="020B0604030504040204" pitchFamily="34" charset="-120"/>
                <a:sym typeface="微软雅黑" pitchFamily="34" charset="-122"/>
              </a:rPr>
              <a:t>建議制訂家長申請輔導紀錄程序與表件</a:t>
            </a:r>
            <a:r>
              <a:rPr lang="en-US" altLang="zh-TW" sz="3200" dirty="0">
                <a:latin typeface="微軟正黑體" panose="020B0604030504040204" pitchFamily="34" charset="-120"/>
                <a:ea typeface="微軟正黑體" panose="020B0604030504040204" pitchFamily="34" charset="-120"/>
                <a:sym typeface="微软雅黑" pitchFamily="34" charset="-122"/>
              </a:rPr>
              <a:t>)</a:t>
            </a:r>
            <a:r>
              <a:rPr lang="zh-TW" altLang="en-US" sz="3200" dirty="0">
                <a:latin typeface="微軟正黑體" panose="020B0604030504040204" pitchFamily="34" charset="-120"/>
                <a:ea typeface="微軟正黑體" panose="020B0604030504040204" pitchFamily="34" charset="-120"/>
                <a:sym typeface="微软雅黑" pitchFamily="34" charset="-122"/>
              </a:rPr>
              <a:t>。</a:t>
            </a:r>
            <a:endParaRPr lang="en-US" sz="3200" dirty="0">
              <a:latin typeface="微軟正黑體" panose="020B0604030504040204" pitchFamily="34" charset="-120"/>
              <a:ea typeface="微軟正黑體" panose="020B0604030504040204" pitchFamily="34" charset="-120"/>
              <a:sym typeface="微软雅黑" pitchFamily="34" charset="-122"/>
            </a:endParaRPr>
          </a:p>
        </p:txBody>
      </p:sp>
      <p:sp>
        <p:nvSpPr>
          <p:cNvPr id="13" name="矩形 1">
            <a:extLst>
              <a:ext uri="{FF2B5EF4-FFF2-40B4-BE49-F238E27FC236}">
                <a16:creationId xmlns:a16="http://schemas.microsoft.com/office/drawing/2014/main" id="{6AE9B352-EB35-6AB9-A222-87411A418F1D}"/>
              </a:ext>
            </a:extLst>
          </p:cNvPr>
          <p:cNvSpPr>
            <a:spLocks noChangeArrowheads="1"/>
          </p:cNvSpPr>
          <p:nvPr/>
        </p:nvSpPr>
        <p:spPr bwMode="auto">
          <a:xfrm>
            <a:off x="1028700" y="8281380"/>
            <a:ext cx="1014431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32000" indent="-432000">
              <a:buFont typeface="微軟正黑體" panose="020B0604030504040204" pitchFamily="34" charset="-120"/>
              <a:buChar char="→"/>
            </a:pPr>
            <a:r>
              <a:rPr lang="zh-TW" altLang="en-US" sz="4000" dirty="0">
                <a:latin typeface="微軟正黑體" panose="020B0604030504040204" pitchFamily="34" charset="-120"/>
                <a:ea typeface="微軟正黑體" panose="020B0604030504040204" pitchFamily="34" charset="-120"/>
                <a:sym typeface="微软雅黑" pitchFamily="34" charset="-122"/>
              </a:rPr>
              <a:t>輔導摘要資料表</a:t>
            </a:r>
            <a:r>
              <a:rPr lang="en-US" altLang="zh-TW" sz="4000" dirty="0">
                <a:latin typeface="微軟正黑體" panose="020B0604030504040204" pitchFamily="34" charset="-120"/>
                <a:ea typeface="微軟正黑體" panose="020B0604030504040204" pitchFamily="34" charset="-120"/>
                <a:sym typeface="微软雅黑" pitchFamily="34" charset="-122"/>
              </a:rPr>
              <a:t>(</a:t>
            </a:r>
            <a:r>
              <a:rPr lang="zh-TW" altLang="en-US" sz="4000" dirty="0">
                <a:latin typeface="微軟正黑體" panose="020B0604030504040204" pitchFamily="34" charset="-120"/>
                <a:ea typeface="微軟正黑體" panose="020B0604030504040204" pitchFamily="34" charset="-120"/>
                <a:sym typeface="微软雅黑" pitchFamily="34" charset="-122"/>
              </a:rPr>
              <a:t>個案輔導摘要報告</a:t>
            </a:r>
            <a:r>
              <a:rPr lang="en-US" altLang="zh-TW" sz="4000" dirty="0">
                <a:latin typeface="微軟正黑體" panose="020B0604030504040204" pitchFamily="34" charset="-120"/>
                <a:ea typeface="微軟正黑體" panose="020B0604030504040204" pitchFamily="34" charset="-120"/>
                <a:sym typeface="微软雅黑" pitchFamily="34" charset="-122"/>
              </a:rPr>
              <a:t>)</a:t>
            </a:r>
            <a:endParaRPr lang="en-US" sz="4000" dirty="0">
              <a:latin typeface="微軟正黑體" panose="020B0604030504040204" pitchFamily="34" charset="-120"/>
              <a:ea typeface="微軟正黑體" panose="020B0604030504040204" pitchFamily="34" charset="-120"/>
              <a:sym typeface="微软雅黑" pitchFamily="34" charset="-122"/>
            </a:endParaRPr>
          </a:p>
        </p:txBody>
      </p:sp>
      <p:graphicFrame>
        <p:nvGraphicFramePr>
          <p:cNvPr id="14" name="表格 13">
            <a:extLst>
              <a:ext uri="{FF2B5EF4-FFF2-40B4-BE49-F238E27FC236}">
                <a16:creationId xmlns:a16="http://schemas.microsoft.com/office/drawing/2014/main" id="{DE7B82AE-7030-6B53-2C64-4016772733EB}"/>
              </a:ext>
            </a:extLst>
          </p:cNvPr>
          <p:cNvGraphicFramePr>
            <a:graphicFrameLocks noGrp="1"/>
          </p:cNvGraphicFramePr>
          <p:nvPr>
            <p:extLst>
              <p:ext uri="{D42A27DB-BD31-4B8C-83A1-F6EECF244321}">
                <p14:modId xmlns:p14="http://schemas.microsoft.com/office/powerpoint/2010/main" val="1018981241"/>
              </p:ext>
            </p:extLst>
          </p:nvPr>
        </p:nvGraphicFramePr>
        <p:xfrm>
          <a:off x="7529805" y="4167242"/>
          <a:ext cx="9729495" cy="2336767"/>
        </p:xfrm>
        <a:graphic>
          <a:graphicData uri="http://schemas.openxmlformats.org/drawingml/2006/table">
            <a:tbl>
              <a:tblPr firstRow="1" bandRow="1">
                <a:tableStyleId>{5C22544A-7EE6-4342-B048-85BDC9FD1C3A}</a:tableStyleId>
              </a:tblPr>
              <a:tblGrid>
                <a:gridCol w="3340613">
                  <a:extLst>
                    <a:ext uri="{9D8B030D-6E8A-4147-A177-3AD203B41FA5}">
                      <a16:colId xmlns:a16="http://schemas.microsoft.com/office/drawing/2014/main" val="3904238898"/>
                    </a:ext>
                  </a:extLst>
                </a:gridCol>
                <a:gridCol w="3517998">
                  <a:extLst>
                    <a:ext uri="{9D8B030D-6E8A-4147-A177-3AD203B41FA5}">
                      <a16:colId xmlns:a16="http://schemas.microsoft.com/office/drawing/2014/main" val="4108441768"/>
                    </a:ext>
                  </a:extLst>
                </a:gridCol>
                <a:gridCol w="2870884">
                  <a:extLst>
                    <a:ext uri="{9D8B030D-6E8A-4147-A177-3AD203B41FA5}">
                      <a16:colId xmlns:a16="http://schemas.microsoft.com/office/drawing/2014/main" val="2703458407"/>
                    </a:ext>
                  </a:extLst>
                </a:gridCol>
              </a:tblGrid>
              <a:tr h="613897">
                <a:tc>
                  <a:txBody>
                    <a:bodyPr/>
                    <a:lstStyle/>
                    <a:p>
                      <a:pPr algn="ctr"/>
                      <a:r>
                        <a:rPr lang="zh-TW" altLang="en-US" sz="3200" dirty="0">
                          <a:latin typeface="微軟正黑體" panose="020B0604030504040204" pitchFamily="34" charset="-120"/>
                          <a:ea typeface="微軟正黑體" panose="020B0604030504040204" pitchFamily="34" charset="-120"/>
                        </a:rPr>
                        <a:t>狀態</a:t>
                      </a:r>
                    </a:p>
                  </a:txBody>
                  <a:tcPr marT="45721" marB="45721"/>
                </a:tc>
                <a:tc>
                  <a:txBody>
                    <a:bodyPr/>
                    <a:lstStyle/>
                    <a:p>
                      <a:pPr algn="ctr"/>
                      <a:r>
                        <a:rPr lang="zh-TW" altLang="en-US" sz="3200" dirty="0">
                          <a:latin typeface="微軟正黑體" panose="020B0604030504040204" pitchFamily="34" charset="-120"/>
                          <a:ea typeface="微軟正黑體" panose="020B0604030504040204" pitchFamily="34" charset="-120"/>
                        </a:rPr>
                        <a:t>適用法規</a:t>
                      </a:r>
                    </a:p>
                  </a:txBody>
                  <a:tcPr marT="45721" marB="45721"/>
                </a:tc>
                <a:tc>
                  <a:txBody>
                    <a:bodyPr/>
                    <a:lstStyle/>
                    <a:p>
                      <a:pPr algn="ctr"/>
                      <a:r>
                        <a:rPr lang="zh-TW" altLang="en-US" sz="3200" dirty="0">
                          <a:latin typeface="微軟正黑體" panose="020B0604030504040204" pitchFamily="34" charset="-120"/>
                          <a:ea typeface="微軟正黑體" panose="020B0604030504040204" pitchFamily="34" charset="-120"/>
                        </a:rPr>
                        <a:t>誰可以申請</a:t>
                      </a:r>
                    </a:p>
                  </a:txBody>
                  <a:tcPr marT="45721" marB="45721"/>
                </a:tc>
                <a:extLst>
                  <a:ext uri="{0D108BD9-81ED-4DB2-BD59-A6C34878D82A}">
                    <a16:rowId xmlns:a16="http://schemas.microsoft.com/office/drawing/2014/main" val="2412358684"/>
                  </a:ext>
                </a:extLst>
              </a:tr>
              <a:tr h="1108973">
                <a:tc>
                  <a:txBody>
                    <a:bodyPr/>
                    <a:lstStyle/>
                    <a:p>
                      <a:r>
                        <a:rPr lang="zh-TW" altLang="en-US" sz="3200" dirty="0">
                          <a:latin typeface="微軟正黑體" panose="020B0604030504040204" pitchFamily="34" charset="-120"/>
                          <a:ea typeface="微軟正黑體" panose="020B0604030504040204" pitchFamily="34" charset="-120"/>
                        </a:rPr>
                        <a:t>學生在學期間</a:t>
                      </a:r>
                    </a:p>
                  </a:txBody>
                  <a:tcPr marT="45721" marB="45721" anchor="ctr"/>
                </a:tc>
                <a:tc>
                  <a:txBody>
                    <a:bodyPr/>
                    <a:lstStyle/>
                    <a:p>
                      <a:r>
                        <a:rPr lang="zh-TW" altLang="en-US" sz="3200" dirty="0">
                          <a:latin typeface="微軟正黑體" panose="020B0604030504040204" pitchFamily="34" charset="-120"/>
                          <a:ea typeface="微軟正黑體" panose="020B0604030504040204" pitchFamily="34" charset="-120"/>
                        </a:rPr>
                        <a:t>行政程序法</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 </a:t>
                      </a:r>
                      <a:r>
                        <a:rPr lang="en-US" altLang="zh-TW" sz="3200" dirty="0">
                          <a:latin typeface="微軟正黑體" panose="020B0604030504040204" pitchFamily="34" charset="-120"/>
                          <a:ea typeface="微軟正黑體" panose="020B0604030504040204" pitchFamily="34" charset="-120"/>
                        </a:rPr>
                        <a:t>46</a:t>
                      </a:r>
                      <a:endParaRPr lang="zh-TW" altLang="en-US" sz="3200" dirty="0">
                        <a:latin typeface="微軟正黑體" panose="020B0604030504040204" pitchFamily="34" charset="-120"/>
                        <a:ea typeface="微軟正黑體" panose="020B0604030504040204" pitchFamily="34" charset="-120"/>
                      </a:endParaRPr>
                    </a:p>
                  </a:txBody>
                  <a:tcPr marT="45721" marB="45721" anchor="ctr"/>
                </a:tc>
                <a:tc>
                  <a:txBody>
                    <a:bodyPr/>
                    <a:lstStyle/>
                    <a:p>
                      <a:r>
                        <a:rPr lang="zh-TW" altLang="en-US" sz="3200" dirty="0">
                          <a:latin typeface="微軟正黑體" panose="020B0604030504040204" pitchFamily="34" charset="-120"/>
                          <a:ea typeface="微軟正黑體" panose="020B0604030504040204" pitchFamily="34" charset="-120"/>
                        </a:rPr>
                        <a:t>當事人</a:t>
                      </a:r>
                      <a:endParaRPr lang="en-US" altLang="zh-TW" sz="3200" dirty="0">
                        <a:latin typeface="微軟正黑體" panose="020B0604030504040204" pitchFamily="34" charset="-120"/>
                        <a:ea typeface="微軟正黑體" panose="020B0604030504040204" pitchFamily="34" charset="-120"/>
                      </a:endParaRPr>
                    </a:p>
                    <a:p>
                      <a:r>
                        <a:rPr lang="zh-TW" altLang="en-US" sz="3200" dirty="0">
                          <a:latin typeface="微軟正黑體" panose="020B0604030504040204" pitchFamily="34" charset="-120"/>
                          <a:ea typeface="微軟正黑體" panose="020B0604030504040204" pitchFamily="34" charset="-120"/>
                        </a:rPr>
                        <a:t>利害關係人</a:t>
                      </a:r>
                    </a:p>
                  </a:txBody>
                  <a:tcPr marT="45721" marB="45721"/>
                </a:tc>
                <a:extLst>
                  <a:ext uri="{0D108BD9-81ED-4DB2-BD59-A6C34878D82A}">
                    <a16:rowId xmlns:a16="http://schemas.microsoft.com/office/drawing/2014/main" val="2694638876"/>
                  </a:ext>
                </a:extLst>
              </a:tr>
              <a:tr h="613897">
                <a:tc>
                  <a:txBody>
                    <a:bodyPr/>
                    <a:lstStyle/>
                    <a:p>
                      <a:r>
                        <a:rPr lang="zh-TW" altLang="en-US" sz="3200" dirty="0">
                          <a:latin typeface="微軟正黑體" panose="020B0604030504040204" pitchFamily="34" charset="-120"/>
                          <a:ea typeface="微軟正黑體" panose="020B0604030504040204" pitchFamily="34" charset="-120"/>
                        </a:rPr>
                        <a:t>學生畢業或離校</a:t>
                      </a:r>
                    </a:p>
                  </a:txBody>
                  <a:tcPr marT="45721" marB="45721"/>
                </a:tc>
                <a:tc>
                  <a:txBody>
                    <a:bodyPr/>
                    <a:lstStyle/>
                    <a:p>
                      <a:r>
                        <a:rPr lang="zh-TW" altLang="en-US" sz="3200" dirty="0">
                          <a:latin typeface="微軟正黑體" panose="020B0604030504040204" pitchFamily="34" charset="-120"/>
                          <a:ea typeface="微軟正黑體" panose="020B0604030504040204" pitchFamily="34" charset="-120"/>
                        </a:rPr>
                        <a:t>個人資料保護法</a:t>
                      </a:r>
                    </a:p>
                  </a:txBody>
                  <a:tcPr marT="45721" marB="45721"/>
                </a:tc>
                <a:tc>
                  <a:txBody>
                    <a:bodyPr/>
                    <a:lstStyle/>
                    <a:p>
                      <a:r>
                        <a:rPr lang="zh-TW" altLang="en-US" sz="3200" dirty="0">
                          <a:latin typeface="微軟正黑體" panose="020B0604030504040204" pitchFamily="34" charset="-120"/>
                          <a:ea typeface="微軟正黑體" panose="020B0604030504040204" pitchFamily="34" charset="-120"/>
                        </a:rPr>
                        <a:t>當事人</a:t>
                      </a:r>
                    </a:p>
                  </a:txBody>
                  <a:tcPr marT="45721" marB="45721"/>
                </a:tc>
                <a:extLst>
                  <a:ext uri="{0D108BD9-81ED-4DB2-BD59-A6C34878D82A}">
                    <a16:rowId xmlns:a16="http://schemas.microsoft.com/office/drawing/2014/main" val="3075812891"/>
                  </a:ext>
                </a:extLst>
              </a:tr>
            </a:tbl>
          </a:graphicData>
        </a:graphic>
      </p:graphicFrame>
    </p:spTree>
    <p:extLst>
      <p:ext uri="{BB962C8B-B14F-4D97-AF65-F5344CB8AC3E}">
        <p14:creationId xmlns:p14="http://schemas.microsoft.com/office/powerpoint/2010/main" val="1321952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randombar(horizont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7917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62912" y="6477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333763" y="9283979"/>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24</a:t>
            </a:r>
            <a:endParaRPr lang="en-US" sz="2000" spc="600" dirty="0">
              <a:solidFill>
                <a:srgbClr val="000000"/>
              </a:solidFill>
              <a:latin typeface="Inter"/>
            </a:endParaRPr>
          </a:p>
        </p:txBody>
      </p:sp>
      <p:sp>
        <p:nvSpPr>
          <p:cNvPr id="10" name="TextBox 10"/>
          <p:cNvSpPr txBox="1"/>
          <p:nvPr/>
        </p:nvSpPr>
        <p:spPr>
          <a:xfrm>
            <a:off x="1028700" y="9294845"/>
            <a:ext cx="49187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輔導紀錄撰寫與保存</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4E6E1DF4-BF09-9555-4201-2C4BA6470C11}"/>
              </a:ext>
            </a:extLst>
          </p:cNvPr>
          <p:cNvSpPr/>
          <p:nvPr>
            <p:custDataLst>
              <p:tags r:id="rId1"/>
            </p:custDataLst>
          </p:nvPr>
        </p:nvSpPr>
        <p:spPr>
          <a:xfrm>
            <a:off x="1000991" y="877283"/>
            <a:ext cx="10210800" cy="1172884"/>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altLang="zh-TW" sz="5400" b="1" dirty="0">
                <a:solidFill>
                  <a:schemeClr val="tx1"/>
                </a:solidFill>
                <a:latin typeface="微軟正黑體" panose="020B0604030504040204" pitchFamily="34" charset="-120"/>
                <a:ea typeface="微軟正黑體" panose="020B0604030504040204" pitchFamily="34" charset="-120"/>
              </a:rPr>
              <a:t>3.</a:t>
            </a:r>
            <a:r>
              <a:rPr lang="zh-TW" altLang="en-US" sz="5400" b="1" dirty="0">
                <a:solidFill>
                  <a:schemeClr val="tx1"/>
                </a:solidFill>
                <a:latin typeface="微軟正黑體" panose="020B0604030504040204" pitchFamily="34" charset="-120"/>
                <a:ea typeface="微軟正黑體" panose="020B0604030504040204" pitchFamily="34" charset="-120"/>
              </a:rPr>
              <a:t>輔導紀錄</a:t>
            </a:r>
            <a:r>
              <a:rPr lang="zh-TW" altLang="en-US" sz="5800" b="1" dirty="0">
                <a:solidFill>
                  <a:schemeClr val="accent5">
                    <a:lumMod val="75000"/>
                  </a:schemeClr>
                </a:solidFill>
                <a:latin typeface="微軟正黑體" panose="020B0604030504040204" pitchFamily="34" charset="-120"/>
                <a:ea typeface="微軟正黑體" panose="020B0604030504040204" pitchFamily="34" charset="-120"/>
              </a:rPr>
              <a:t>如何</a:t>
            </a:r>
            <a:r>
              <a:rPr lang="zh-TW" altLang="en-US" sz="5400" b="1" dirty="0">
                <a:solidFill>
                  <a:schemeClr val="tx1"/>
                </a:solidFill>
                <a:latin typeface="微軟正黑體" panose="020B0604030504040204" pitchFamily="34" charset="-120"/>
                <a:ea typeface="微軟正黑體" panose="020B0604030504040204" pitchFamily="34" charset="-120"/>
              </a:rPr>
              <a:t>保存</a:t>
            </a:r>
            <a:r>
              <a:rPr lang="en-US" altLang="zh-TW" sz="5400" b="1" dirty="0">
                <a:solidFill>
                  <a:schemeClr val="tx1"/>
                </a:solidFill>
                <a:latin typeface="微軟正黑體" panose="020B0604030504040204" pitchFamily="34" charset="-120"/>
                <a:ea typeface="微軟正黑體" panose="020B0604030504040204" pitchFamily="34" charset="-120"/>
              </a:rPr>
              <a:t>/</a:t>
            </a:r>
            <a:r>
              <a:rPr lang="zh-TW" altLang="en-US" sz="5400" b="1" dirty="0">
                <a:solidFill>
                  <a:schemeClr val="tx1"/>
                </a:solidFill>
                <a:latin typeface="微軟正黑體" panose="020B0604030504040204" pitchFamily="34" charset="-120"/>
                <a:ea typeface="微軟正黑體" panose="020B0604030504040204" pitchFamily="34" charset="-120"/>
              </a:rPr>
              <a:t>保存</a:t>
            </a:r>
            <a:r>
              <a:rPr lang="zh-TW" altLang="en-US" sz="5800" b="1" dirty="0">
                <a:solidFill>
                  <a:schemeClr val="accent5">
                    <a:lumMod val="75000"/>
                  </a:schemeClr>
                </a:solidFill>
                <a:latin typeface="微軟正黑體" panose="020B0604030504040204" pitchFamily="34" charset="-120"/>
                <a:ea typeface="微軟正黑體" panose="020B0604030504040204" pitchFamily="34" charset="-120"/>
              </a:rPr>
              <a:t>多久</a:t>
            </a:r>
            <a:r>
              <a:rPr lang="zh-TW" altLang="en-US" sz="5400" b="1" dirty="0">
                <a:solidFill>
                  <a:schemeClr val="tx1"/>
                </a:solidFill>
                <a:latin typeface="微軟正黑體" panose="020B0604030504040204" pitchFamily="34" charset="-120"/>
                <a:ea typeface="微軟正黑體" panose="020B0604030504040204" pitchFamily="34" charset="-120"/>
              </a:rPr>
              <a:t>？</a:t>
            </a:r>
          </a:p>
        </p:txBody>
      </p:sp>
      <p:sp>
        <p:nvSpPr>
          <p:cNvPr id="11" name="矩形 1">
            <a:extLst>
              <a:ext uri="{FF2B5EF4-FFF2-40B4-BE49-F238E27FC236}">
                <a16:creationId xmlns:a16="http://schemas.microsoft.com/office/drawing/2014/main" id="{6033DFD9-627A-1CC3-B45B-51AC2EE65276}"/>
              </a:ext>
            </a:extLst>
          </p:cNvPr>
          <p:cNvSpPr>
            <a:spLocks noChangeArrowheads="1"/>
          </p:cNvSpPr>
          <p:nvPr/>
        </p:nvSpPr>
        <p:spPr bwMode="auto">
          <a:xfrm>
            <a:off x="3563216" y="2291576"/>
            <a:ext cx="13501047" cy="7017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TW" altLang="en-US" sz="4000" b="1" dirty="0">
                <a:latin typeface="微軟正黑體" panose="020B0604030504040204" pitchFamily="34" charset="-120"/>
                <a:ea typeface="微軟正黑體" panose="020B0604030504040204" pitchFamily="34" charset="-120"/>
                <a:sym typeface="微软雅黑" pitchFamily="34" charset="-122"/>
              </a:rPr>
              <a:t>學生輔導法</a:t>
            </a:r>
            <a:r>
              <a:rPr lang="en-US" altLang="zh-TW" sz="40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4000" b="1" dirty="0">
                <a:latin typeface="微軟正黑體" panose="020B0604030504040204" pitchFamily="34" charset="-120"/>
                <a:ea typeface="微軟正黑體" panose="020B0604030504040204" pitchFamily="34" charset="-120"/>
                <a:sym typeface="微软雅黑" pitchFamily="34" charset="-122"/>
              </a:rPr>
              <a:t>9</a:t>
            </a:r>
          </a:p>
          <a:p>
            <a:r>
              <a:rPr lang="zh-TW" altLang="en-US" sz="4000" dirty="0">
                <a:latin typeface="微軟正黑體" panose="020B0604030504040204" pitchFamily="34" charset="-120"/>
                <a:ea typeface="微軟正黑體" panose="020B0604030504040204" pitchFamily="34" charset="-120"/>
                <a:sym typeface="微软雅黑" pitchFamily="34" charset="-122"/>
              </a:rPr>
              <a:t>學校應由專責單位或專責人員推動學生輔導工作，掌理學生資料蒐集、處理及利用，學生智力、性向、人格等測驗之實施，學生興趣成就及志願之調查、輔導及諮商之進行等事項。</a:t>
            </a:r>
          </a:p>
          <a:p>
            <a:r>
              <a:rPr lang="zh-TW" altLang="en-US" sz="4000" dirty="0">
                <a:latin typeface="微軟正黑體" panose="020B0604030504040204" pitchFamily="34" charset="-120"/>
                <a:ea typeface="微軟正黑體" panose="020B0604030504040204" pitchFamily="34" charset="-120"/>
                <a:sym typeface="微软雅黑" pitchFamily="34" charset="-122"/>
              </a:rPr>
              <a:t>前項學生輔導資料，學校應指定場所妥善保存，其保存方式、保存時限及銷毀，由中央主管機關定之。</a:t>
            </a:r>
            <a:endParaRPr lang="en-US" altLang="zh-TW" sz="4000" dirty="0">
              <a:latin typeface="微軟正黑體" panose="020B0604030504040204" pitchFamily="34" charset="-120"/>
              <a:ea typeface="微軟正黑體" panose="020B0604030504040204" pitchFamily="34" charset="-120"/>
              <a:sym typeface="微软雅黑" pitchFamily="34" charset="-122"/>
            </a:endParaRPr>
          </a:p>
          <a:p>
            <a:pPr>
              <a:spcBef>
                <a:spcPts val="1200"/>
              </a:spcBef>
            </a:pPr>
            <a:r>
              <a:rPr lang="zh-TW" altLang="en-US" sz="4000" b="1" dirty="0">
                <a:latin typeface="微軟正黑體" panose="020B0604030504040204" pitchFamily="34" charset="-120"/>
                <a:ea typeface="微軟正黑體" panose="020B0604030504040204" pitchFamily="34" charset="-120"/>
                <a:sym typeface="微软雅黑" pitchFamily="34" charset="-122"/>
              </a:rPr>
              <a:t>學生輔導法施行細則</a:t>
            </a:r>
            <a:r>
              <a:rPr lang="en-US" altLang="zh-TW" sz="4000" b="1"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4000" b="1" dirty="0">
                <a:latin typeface="微軟正黑體" panose="020B0604030504040204" pitchFamily="34" charset="-120"/>
                <a:ea typeface="微軟正黑體" panose="020B0604030504040204" pitchFamily="34" charset="-120"/>
                <a:sym typeface="微软雅黑" pitchFamily="34" charset="-122"/>
              </a:rPr>
              <a:t>10</a:t>
            </a:r>
            <a:endParaRPr lang="zh-TW" altLang="en-US" sz="4000" b="1" dirty="0">
              <a:latin typeface="微軟正黑體" panose="020B0604030504040204" pitchFamily="34" charset="-120"/>
              <a:ea typeface="微軟正黑體" panose="020B0604030504040204" pitchFamily="34" charset="-120"/>
              <a:sym typeface="微软雅黑" pitchFamily="34" charset="-122"/>
            </a:endParaRPr>
          </a:p>
          <a:p>
            <a:r>
              <a:rPr lang="zh-TW" altLang="en-US" sz="4000" dirty="0">
                <a:latin typeface="微軟正黑體" panose="020B0604030504040204" pitchFamily="34" charset="-120"/>
                <a:ea typeface="微軟正黑體" panose="020B0604030504040204" pitchFamily="34" charset="-120"/>
                <a:sym typeface="微软雅黑" pitchFamily="34" charset="-122"/>
              </a:rPr>
              <a:t>本法第九條第二項所定學生輔導資料，學校得以書面或電子儲存媒體資料保存之，並應自學生</a:t>
            </a:r>
            <a:r>
              <a:rPr lang="zh-TW" altLang="en-US" sz="4000" b="1" dirty="0">
                <a:latin typeface="微軟正黑體" panose="020B0604030504040204" pitchFamily="34" charset="-120"/>
                <a:ea typeface="微軟正黑體" panose="020B0604030504040204" pitchFamily="34" charset="-120"/>
                <a:sym typeface="微软雅黑" pitchFamily="34" charset="-122"/>
              </a:rPr>
              <a:t>畢業或離校</a:t>
            </a:r>
            <a:r>
              <a:rPr lang="zh-TW" altLang="en-US" sz="4000" dirty="0">
                <a:latin typeface="微軟正黑體" panose="020B0604030504040204" pitchFamily="34" charset="-120"/>
                <a:ea typeface="微軟正黑體" panose="020B0604030504040204" pitchFamily="34" charset="-120"/>
                <a:sym typeface="微软雅黑" pitchFamily="34" charset="-122"/>
              </a:rPr>
              <a:t>後保存</a:t>
            </a:r>
            <a:r>
              <a:rPr lang="zh-TW" altLang="en-US" sz="4000" b="1" u="sng" dirty="0">
                <a:latin typeface="微軟正黑體" panose="020B0604030504040204" pitchFamily="34" charset="-120"/>
                <a:ea typeface="微軟正黑體" panose="020B0604030504040204" pitchFamily="34" charset="-120"/>
                <a:sym typeface="微软雅黑" pitchFamily="34" charset="-122"/>
              </a:rPr>
              <a:t>十年</a:t>
            </a:r>
            <a:r>
              <a:rPr lang="zh-TW" altLang="en-US" sz="4000" dirty="0">
                <a:latin typeface="微軟正黑體" panose="020B0604030504040204" pitchFamily="34" charset="-120"/>
                <a:ea typeface="微軟正黑體" panose="020B0604030504040204" pitchFamily="34" charset="-120"/>
                <a:sym typeface="微软雅黑" pitchFamily="34" charset="-122"/>
              </a:rPr>
              <a:t>。</a:t>
            </a:r>
          </a:p>
          <a:p>
            <a:r>
              <a:rPr lang="zh-TW" altLang="en-US" sz="4000" dirty="0">
                <a:latin typeface="微軟正黑體" panose="020B0604030504040204" pitchFamily="34" charset="-120"/>
                <a:ea typeface="微軟正黑體" panose="020B0604030504040204" pitchFamily="34" charset="-120"/>
                <a:sym typeface="微软雅黑" pitchFamily="34" charset="-122"/>
              </a:rPr>
              <a:t>已逾保存年限之學生輔導資料，學校應定期銷毀，並以每年一次為原則。</a:t>
            </a:r>
          </a:p>
        </p:txBody>
      </p:sp>
      <p:pic>
        <p:nvPicPr>
          <p:cNvPr id="12" name="圖片 11">
            <a:extLst>
              <a:ext uri="{FF2B5EF4-FFF2-40B4-BE49-F238E27FC236}">
                <a16:creationId xmlns:a16="http://schemas.microsoft.com/office/drawing/2014/main" id="{4EB58F8C-AD30-7A7F-D4B0-805C3E394EBA}"/>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333" b="90000" l="10000" r="90000"/>
                    </a14:imgEffect>
                  </a14:imgLayer>
                </a14:imgProps>
              </a:ext>
              <a:ext uri="{28A0092B-C50C-407E-A947-70E740481C1C}">
                <a14:useLocalDpi xmlns:a14="http://schemas.microsoft.com/office/drawing/2010/main" val="0"/>
              </a:ext>
            </a:extLst>
          </a:blip>
          <a:stretch>
            <a:fillRect/>
          </a:stretch>
        </p:blipFill>
        <p:spPr>
          <a:xfrm>
            <a:off x="0" y="3586524"/>
            <a:ext cx="3356542" cy="3356542"/>
          </a:xfrm>
          <a:prstGeom prst="rect">
            <a:avLst/>
          </a:prstGeom>
        </p:spPr>
      </p:pic>
    </p:spTree>
    <p:extLst>
      <p:ext uri="{BB962C8B-B14F-4D97-AF65-F5344CB8AC3E}">
        <p14:creationId xmlns:p14="http://schemas.microsoft.com/office/powerpoint/2010/main" val="1518326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100203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62912" y="6477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333763" y="9660175"/>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25</a:t>
            </a:r>
            <a:endParaRPr lang="en-US" sz="2000" spc="600" dirty="0">
              <a:solidFill>
                <a:srgbClr val="000000"/>
              </a:solidFill>
              <a:latin typeface="Inter"/>
            </a:endParaRPr>
          </a:p>
        </p:txBody>
      </p:sp>
      <p:sp>
        <p:nvSpPr>
          <p:cNvPr id="10" name="TextBox 10"/>
          <p:cNvSpPr txBox="1"/>
          <p:nvPr/>
        </p:nvSpPr>
        <p:spPr>
          <a:xfrm>
            <a:off x="1055136" y="9600261"/>
            <a:ext cx="49187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輔導紀錄撰寫與保存</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4E6E1DF4-BF09-9555-4201-2C4BA6470C11}"/>
              </a:ext>
            </a:extLst>
          </p:cNvPr>
          <p:cNvSpPr/>
          <p:nvPr>
            <p:custDataLst>
              <p:tags r:id="rId1"/>
            </p:custDataLst>
          </p:nvPr>
        </p:nvSpPr>
        <p:spPr>
          <a:xfrm>
            <a:off x="1062912" y="848832"/>
            <a:ext cx="6934200" cy="1172884"/>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altLang="zh-TW" sz="5400" b="1" dirty="0">
                <a:solidFill>
                  <a:schemeClr val="tx1"/>
                </a:solidFill>
                <a:latin typeface="微軟正黑體" panose="020B0604030504040204" pitchFamily="34" charset="-120"/>
                <a:ea typeface="微軟正黑體" panose="020B0604030504040204" pitchFamily="34" charset="-120"/>
              </a:rPr>
              <a:t>4.</a:t>
            </a:r>
            <a:r>
              <a:rPr lang="zh-TW" altLang="en-US" sz="5400" b="1" dirty="0">
                <a:solidFill>
                  <a:schemeClr val="tx1"/>
                </a:solidFill>
                <a:latin typeface="微軟正黑體" panose="020B0604030504040204" pitchFamily="34" charset="-120"/>
                <a:ea typeface="微軟正黑體" panose="020B0604030504040204" pitchFamily="34" charset="-120"/>
              </a:rPr>
              <a:t>輔導紀錄</a:t>
            </a:r>
            <a:r>
              <a:rPr lang="zh-TW" altLang="en-US" sz="5800" b="1" dirty="0">
                <a:solidFill>
                  <a:schemeClr val="accent5">
                    <a:lumMod val="75000"/>
                  </a:schemeClr>
                </a:solidFill>
                <a:latin typeface="微軟正黑體" panose="020B0604030504040204" pitchFamily="34" charset="-120"/>
                <a:ea typeface="微軟正黑體" panose="020B0604030504040204" pitchFamily="34" charset="-120"/>
              </a:rPr>
              <a:t>撰寫原則</a:t>
            </a:r>
          </a:p>
        </p:txBody>
      </p:sp>
      <p:sp>
        <p:nvSpPr>
          <p:cNvPr id="5" name="文字方塊 4">
            <a:extLst>
              <a:ext uri="{FF2B5EF4-FFF2-40B4-BE49-F238E27FC236}">
                <a16:creationId xmlns:a16="http://schemas.microsoft.com/office/drawing/2014/main" id="{8982DBA4-6FC4-8E01-6D5C-7AE602E9CD94}"/>
              </a:ext>
            </a:extLst>
          </p:cNvPr>
          <p:cNvSpPr txBox="1"/>
          <p:nvPr/>
        </p:nvSpPr>
        <p:spPr>
          <a:xfrm>
            <a:off x="6663416" y="9681746"/>
            <a:ext cx="6934200" cy="338554"/>
          </a:xfrm>
          <a:prstGeom prst="rect">
            <a:avLst/>
          </a:prstGeom>
          <a:no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資料來源：國小學校輔導工作手冊第二版、國中學校輔導工作手冊第二版</a:t>
            </a:r>
            <a:endParaRPr lang="zh-TW" altLang="en-US" sz="1600" dirty="0"/>
          </a:p>
        </p:txBody>
      </p:sp>
      <p:sp>
        <p:nvSpPr>
          <p:cNvPr id="6" name="Freeform 5">
            <a:extLst>
              <a:ext uri="{FF2B5EF4-FFF2-40B4-BE49-F238E27FC236}">
                <a16:creationId xmlns:a16="http://schemas.microsoft.com/office/drawing/2014/main" id="{7AAA7E12-692C-9E95-4695-14EEA6BB614E}"/>
              </a:ext>
            </a:extLst>
          </p:cNvPr>
          <p:cNvSpPr>
            <a:spLocks noEditPoints="1" noChangeArrowheads="1"/>
          </p:cNvSpPr>
          <p:nvPr/>
        </p:nvSpPr>
        <p:spPr bwMode="auto">
          <a:xfrm>
            <a:off x="15240000" y="1028699"/>
            <a:ext cx="1731325" cy="1900811"/>
          </a:xfrm>
          <a:custGeom>
            <a:avLst/>
            <a:gdLst>
              <a:gd name="T0" fmla="*/ 1271460 w 87"/>
              <a:gd name="T1" fmla="*/ 751946 h 120"/>
              <a:gd name="T2" fmla="*/ 1499184 w 87"/>
              <a:gd name="T3" fmla="*/ 714349 h 120"/>
              <a:gd name="T4" fmla="*/ 1404299 w 87"/>
              <a:gd name="T5" fmla="*/ 864738 h 120"/>
              <a:gd name="T6" fmla="*/ 1404299 w 87"/>
              <a:gd name="T7" fmla="*/ 2011456 h 120"/>
              <a:gd name="T8" fmla="*/ 246701 w 87"/>
              <a:gd name="T9" fmla="*/ 2011456 h 120"/>
              <a:gd name="T10" fmla="*/ 246701 w 87"/>
              <a:gd name="T11" fmla="*/ 864738 h 120"/>
              <a:gd name="T12" fmla="*/ 721126 w 87"/>
              <a:gd name="T13" fmla="*/ 545161 h 120"/>
              <a:gd name="T14" fmla="*/ 607264 w 87"/>
              <a:gd name="T15" fmla="*/ 432369 h 120"/>
              <a:gd name="T16" fmla="*/ 455448 w 87"/>
              <a:gd name="T17" fmla="*/ 225584 h 120"/>
              <a:gd name="T18" fmla="*/ 834989 w 87"/>
              <a:gd name="T19" fmla="*/ 0 h 120"/>
              <a:gd name="T20" fmla="*/ 1195552 w 87"/>
              <a:gd name="T21" fmla="*/ 225584 h 120"/>
              <a:gd name="T22" fmla="*/ 1062713 w 87"/>
              <a:gd name="T23" fmla="*/ 432369 h 120"/>
              <a:gd name="T24" fmla="*/ 910897 w 87"/>
              <a:gd name="T25" fmla="*/ 545161 h 120"/>
              <a:gd name="T26" fmla="*/ 607264 w 87"/>
              <a:gd name="T27" fmla="*/ 300778 h 120"/>
              <a:gd name="T28" fmla="*/ 1062713 w 87"/>
              <a:gd name="T29" fmla="*/ 281980 h 120"/>
              <a:gd name="T30" fmla="*/ 1081690 w 87"/>
              <a:gd name="T31" fmla="*/ 225584 h 120"/>
              <a:gd name="T32" fmla="*/ 834989 w 87"/>
              <a:gd name="T33" fmla="*/ 93993 h 120"/>
              <a:gd name="T34" fmla="*/ 569310 w 87"/>
              <a:gd name="T35" fmla="*/ 225584 h 120"/>
              <a:gd name="T36" fmla="*/ 398517 w 87"/>
              <a:gd name="T37" fmla="*/ 1071523 h 120"/>
              <a:gd name="T38" fmla="*/ 550333 w 87"/>
              <a:gd name="T39" fmla="*/ 1109120 h 120"/>
              <a:gd name="T40" fmla="*/ 398517 w 87"/>
              <a:gd name="T41" fmla="*/ 1071523 h 120"/>
              <a:gd name="T42" fmla="*/ 550333 w 87"/>
              <a:gd name="T43" fmla="*/ 1767073 h 120"/>
              <a:gd name="T44" fmla="*/ 398517 w 87"/>
              <a:gd name="T45" fmla="*/ 1804671 h 120"/>
              <a:gd name="T46" fmla="*/ 1252483 w 87"/>
              <a:gd name="T47" fmla="*/ 1804671 h 120"/>
              <a:gd name="T48" fmla="*/ 1100667 w 87"/>
              <a:gd name="T49" fmla="*/ 1767073 h 120"/>
              <a:gd name="T50" fmla="*/ 1252483 w 87"/>
              <a:gd name="T51" fmla="*/ 1804671 h 120"/>
              <a:gd name="T52" fmla="*/ 1252483 w 87"/>
              <a:gd name="T53" fmla="*/ 1409899 h 120"/>
              <a:gd name="T54" fmla="*/ 1385322 w 87"/>
              <a:gd name="T55" fmla="*/ 1466295 h 120"/>
              <a:gd name="T56" fmla="*/ 853966 w 87"/>
              <a:gd name="T57" fmla="*/ 1992657 h 120"/>
              <a:gd name="T58" fmla="*/ 797034 w 87"/>
              <a:gd name="T59" fmla="*/ 1861066 h 120"/>
              <a:gd name="T60" fmla="*/ 853966 w 87"/>
              <a:gd name="T61" fmla="*/ 1992657 h 120"/>
              <a:gd name="T62" fmla="*/ 398517 w 87"/>
              <a:gd name="T63" fmla="*/ 1466295 h 120"/>
              <a:gd name="T64" fmla="*/ 265678 w 87"/>
              <a:gd name="T65" fmla="*/ 1409899 h 120"/>
              <a:gd name="T66" fmla="*/ 797034 w 87"/>
              <a:gd name="T67" fmla="*/ 883537 h 120"/>
              <a:gd name="T68" fmla="*/ 853966 w 87"/>
              <a:gd name="T69" fmla="*/ 1015127 h 120"/>
              <a:gd name="T70" fmla="*/ 797034 w 87"/>
              <a:gd name="T71" fmla="*/ 883537 h 120"/>
              <a:gd name="T72" fmla="*/ 910897 w 87"/>
              <a:gd name="T73" fmla="*/ 1372302 h 120"/>
              <a:gd name="T74" fmla="*/ 1100667 w 87"/>
              <a:gd name="T75" fmla="*/ 977530 h 120"/>
              <a:gd name="T76" fmla="*/ 778057 w 87"/>
              <a:gd name="T77" fmla="*/ 1353503 h 120"/>
              <a:gd name="T78" fmla="*/ 872943 w 87"/>
              <a:gd name="T79" fmla="*/ 1560288 h 120"/>
              <a:gd name="T80" fmla="*/ 1176575 w 87"/>
              <a:gd name="T81" fmla="*/ 1635483 h 120"/>
              <a:gd name="T82" fmla="*/ 948851 w 87"/>
              <a:gd name="T83" fmla="*/ 1466295 h 120"/>
              <a:gd name="T84" fmla="*/ 1252483 w 87"/>
              <a:gd name="T85" fmla="*/ 1015127 h 120"/>
              <a:gd name="T86" fmla="*/ 398517 w 87"/>
              <a:gd name="T87" fmla="*/ 1015127 h 120"/>
              <a:gd name="T88" fmla="*/ 398517 w 87"/>
              <a:gd name="T89" fmla="*/ 1861066 h 120"/>
              <a:gd name="T90" fmla="*/ 1252483 w 87"/>
              <a:gd name="T91" fmla="*/ 1861066 h 120"/>
              <a:gd name="T92" fmla="*/ 1252483 w 87"/>
              <a:gd name="T93" fmla="*/ 1015127 h 12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7"/>
              <a:gd name="T142" fmla="*/ 0 h 120"/>
              <a:gd name="T143" fmla="*/ 87 w 87"/>
              <a:gd name="T144" fmla="*/ 120 h 12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7" h="120">
                <a:moveTo>
                  <a:pt x="48" y="33"/>
                </a:moveTo>
                <a:cubicBezTo>
                  <a:pt x="55" y="34"/>
                  <a:pt x="61" y="36"/>
                  <a:pt x="67" y="40"/>
                </a:cubicBezTo>
                <a:cubicBezTo>
                  <a:pt x="73" y="33"/>
                  <a:pt x="73" y="33"/>
                  <a:pt x="73" y="33"/>
                </a:cubicBezTo>
                <a:cubicBezTo>
                  <a:pt x="79" y="38"/>
                  <a:pt x="79" y="38"/>
                  <a:pt x="79" y="38"/>
                </a:cubicBezTo>
                <a:cubicBezTo>
                  <a:pt x="74" y="45"/>
                  <a:pt x="74" y="45"/>
                  <a:pt x="74" y="45"/>
                </a:cubicBezTo>
                <a:cubicBezTo>
                  <a:pt x="74" y="45"/>
                  <a:pt x="74" y="46"/>
                  <a:pt x="74" y="46"/>
                </a:cubicBezTo>
                <a:cubicBezTo>
                  <a:pt x="82" y="54"/>
                  <a:pt x="87" y="65"/>
                  <a:pt x="87" y="77"/>
                </a:cubicBezTo>
                <a:cubicBezTo>
                  <a:pt x="87" y="89"/>
                  <a:pt x="82" y="99"/>
                  <a:pt x="74" y="107"/>
                </a:cubicBezTo>
                <a:cubicBezTo>
                  <a:pt x="66" y="115"/>
                  <a:pt x="56" y="120"/>
                  <a:pt x="44" y="120"/>
                </a:cubicBezTo>
                <a:cubicBezTo>
                  <a:pt x="31" y="120"/>
                  <a:pt x="21" y="115"/>
                  <a:pt x="13" y="107"/>
                </a:cubicBezTo>
                <a:cubicBezTo>
                  <a:pt x="5" y="99"/>
                  <a:pt x="0" y="89"/>
                  <a:pt x="0" y="77"/>
                </a:cubicBezTo>
                <a:cubicBezTo>
                  <a:pt x="0" y="65"/>
                  <a:pt x="5" y="54"/>
                  <a:pt x="13" y="46"/>
                </a:cubicBezTo>
                <a:cubicBezTo>
                  <a:pt x="19" y="39"/>
                  <a:pt x="28" y="34"/>
                  <a:pt x="38" y="33"/>
                </a:cubicBezTo>
                <a:cubicBezTo>
                  <a:pt x="38" y="29"/>
                  <a:pt x="38" y="29"/>
                  <a:pt x="38" y="29"/>
                </a:cubicBezTo>
                <a:cubicBezTo>
                  <a:pt x="32" y="29"/>
                  <a:pt x="32" y="29"/>
                  <a:pt x="32" y="29"/>
                </a:cubicBezTo>
                <a:cubicBezTo>
                  <a:pt x="32" y="23"/>
                  <a:pt x="32" y="23"/>
                  <a:pt x="32" y="23"/>
                </a:cubicBezTo>
                <a:cubicBezTo>
                  <a:pt x="31" y="22"/>
                  <a:pt x="31" y="22"/>
                  <a:pt x="30" y="22"/>
                </a:cubicBezTo>
                <a:cubicBezTo>
                  <a:pt x="26" y="20"/>
                  <a:pt x="24" y="16"/>
                  <a:pt x="24" y="12"/>
                </a:cubicBezTo>
                <a:cubicBezTo>
                  <a:pt x="24" y="9"/>
                  <a:pt x="26" y="5"/>
                  <a:pt x="30" y="3"/>
                </a:cubicBezTo>
                <a:cubicBezTo>
                  <a:pt x="34" y="1"/>
                  <a:pt x="38" y="0"/>
                  <a:pt x="44" y="0"/>
                </a:cubicBezTo>
                <a:cubicBezTo>
                  <a:pt x="49" y="0"/>
                  <a:pt x="53" y="1"/>
                  <a:pt x="57" y="3"/>
                </a:cubicBezTo>
                <a:cubicBezTo>
                  <a:pt x="61" y="5"/>
                  <a:pt x="63" y="9"/>
                  <a:pt x="63" y="12"/>
                </a:cubicBezTo>
                <a:cubicBezTo>
                  <a:pt x="63" y="16"/>
                  <a:pt x="61" y="20"/>
                  <a:pt x="57" y="22"/>
                </a:cubicBezTo>
                <a:cubicBezTo>
                  <a:pt x="56" y="22"/>
                  <a:pt x="56" y="22"/>
                  <a:pt x="56" y="23"/>
                </a:cubicBezTo>
                <a:cubicBezTo>
                  <a:pt x="56" y="29"/>
                  <a:pt x="56" y="29"/>
                  <a:pt x="56" y="29"/>
                </a:cubicBezTo>
                <a:cubicBezTo>
                  <a:pt x="48" y="29"/>
                  <a:pt x="48" y="29"/>
                  <a:pt x="48" y="29"/>
                </a:cubicBezTo>
                <a:cubicBezTo>
                  <a:pt x="48" y="33"/>
                  <a:pt x="48" y="33"/>
                  <a:pt x="48" y="33"/>
                </a:cubicBezTo>
                <a:close/>
                <a:moveTo>
                  <a:pt x="32" y="16"/>
                </a:moveTo>
                <a:cubicBezTo>
                  <a:pt x="32" y="15"/>
                  <a:pt x="32" y="15"/>
                  <a:pt x="32" y="15"/>
                </a:cubicBezTo>
                <a:cubicBezTo>
                  <a:pt x="56" y="15"/>
                  <a:pt x="56" y="15"/>
                  <a:pt x="56" y="15"/>
                </a:cubicBezTo>
                <a:cubicBezTo>
                  <a:pt x="56" y="16"/>
                  <a:pt x="56" y="16"/>
                  <a:pt x="56" y="16"/>
                </a:cubicBezTo>
                <a:cubicBezTo>
                  <a:pt x="57" y="15"/>
                  <a:pt x="57" y="14"/>
                  <a:pt x="57" y="12"/>
                </a:cubicBezTo>
                <a:cubicBezTo>
                  <a:pt x="57" y="11"/>
                  <a:pt x="56" y="9"/>
                  <a:pt x="54" y="8"/>
                </a:cubicBezTo>
                <a:cubicBezTo>
                  <a:pt x="51" y="6"/>
                  <a:pt x="48" y="5"/>
                  <a:pt x="44" y="5"/>
                </a:cubicBezTo>
                <a:cubicBezTo>
                  <a:pt x="40" y="5"/>
                  <a:pt x="36" y="6"/>
                  <a:pt x="33" y="8"/>
                </a:cubicBezTo>
                <a:cubicBezTo>
                  <a:pt x="31" y="9"/>
                  <a:pt x="30" y="11"/>
                  <a:pt x="30" y="12"/>
                </a:cubicBezTo>
                <a:cubicBezTo>
                  <a:pt x="30" y="14"/>
                  <a:pt x="30" y="15"/>
                  <a:pt x="32" y="16"/>
                </a:cubicBezTo>
                <a:close/>
                <a:moveTo>
                  <a:pt x="21" y="57"/>
                </a:moveTo>
                <a:cubicBezTo>
                  <a:pt x="26" y="62"/>
                  <a:pt x="26" y="62"/>
                  <a:pt x="26" y="62"/>
                </a:cubicBezTo>
                <a:cubicBezTo>
                  <a:pt x="29" y="59"/>
                  <a:pt x="29" y="59"/>
                  <a:pt x="29" y="59"/>
                </a:cubicBezTo>
                <a:cubicBezTo>
                  <a:pt x="24" y="54"/>
                  <a:pt x="24" y="54"/>
                  <a:pt x="24" y="54"/>
                </a:cubicBezTo>
                <a:cubicBezTo>
                  <a:pt x="21" y="57"/>
                  <a:pt x="21" y="57"/>
                  <a:pt x="21" y="57"/>
                </a:cubicBezTo>
                <a:close/>
                <a:moveTo>
                  <a:pt x="24" y="99"/>
                </a:moveTo>
                <a:cubicBezTo>
                  <a:pt x="29" y="94"/>
                  <a:pt x="29" y="94"/>
                  <a:pt x="29" y="94"/>
                </a:cubicBezTo>
                <a:cubicBezTo>
                  <a:pt x="26" y="91"/>
                  <a:pt x="26" y="91"/>
                  <a:pt x="26" y="91"/>
                </a:cubicBezTo>
                <a:cubicBezTo>
                  <a:pt x="21" y="96"/>
                  <a:pt x="21" y="96"/>
                  <a:pt x="21" y="96"/>
                </a:cubicBezTo>
                <a:cubicBezTo>
                  <a:pt x="24" y="99"/>
                  <a:pt x="24" y="99"/>
                  <a:pt x="24" y="99"/>
                </a:cubicBezTo>
                <a:close/>
                <a:moveTo>
                  <a:pt x="66" y="96"/>
                </a:moveTo>
                <a:cubicBezTo>
                  <a:pt x="61" y="91"/>
                  <a:pt x="61" y="91"/>
                  <a:pt x="61" y="91"/>
                </a:cubicBezTo>
                <a:cubicBezTo>
                  <a:pt x="58" y="94"/>
                  <a:pt x="58" y="94"/>
                  <a:pt x="58" y="94"/>
                </a:cubicBezTo>
                <a:cubicBezTo>
                  <a:pt x="63" y="99"/>
                  <a:pt x="63" y="99"/>
                  <a:pt x="63" y="99"/>
                </a:cubicBezTo>
                <a:cubicBezTo>
                  <a:pt x="66" y="96"/>
                  <a:pt x="66" y="96"/>
                  <a:pt x="66" y="96"/>
                </a:cubicBezTo>
                <a:close/>
                <a:moveTo>
                  <a:pt x="73" y="75"/>
                </a:moveTo>
                <a:cubicBezTo>
                  <a:pt x="66" y="75"/>
                  <a:pt x="66" y="75"/>
                  <a:pt x="66" y="75"/>
                </a:cubicBezTo>
                <a:cubicBezTo>
                  <a:pt x="66" y="78"/>
                  <a:pt x="66" y="78"/>
                  <a:pt x="66" y="78"/>
                </a:cubicBezTo>
                <a:cubicBezTo>
                  <a:pt x="73" y="78"/>
                  <a:pt x="73" y="78"/>
                  <a:pt x="73" y="78"/>
                </a:cubicBezTo>
                <a:cubicBezTo>
                  <a:pt x="73" y="75"/>
                  <a:pt x="73" y="75"/>
                  <a:pt x="73" y="75"/>
                </a:cubicBezTo>
                <a:close/>
                <a:moveTo>
                  <a:pt x="45" y="106"/>
                </a:moveTo>
                <a:cubicBezTo>
                  <a:pt x="45" y="99"/>
                  <a:pt x="45" y="99"/>
                  <a:pt x="45" y="99"/>
                </a:cubicBezTo>
                <a:cubicBezTo>
                  <a:pt x="42" y="99"/>
                  <a:pt x="42" y="99"/>
                  <a:pt x="42" y="99"/>
                </a:cubicBezTo>
                <a:cubicBezTo>
                  <a:pt x="42" y="106"/>
                  <a:pt x="42" y="106"/>
                  <a:pt x="42" y="106"/>
                </a:cubicBezTo>
                <a:cubicBezTo>
                  <a:pt x="45" y="106"/>
                  <a:pt x="45" y="106"/>
                  <a:pt x="45" y="106"/>
                </a:cubicBezTo>
                <a:close/>
                <a:moveTo>
                  <a:pt x="14" y="78"/>
                </a:moveTo>
                <a:cubicBezTo>
                  <a:pt x="21" y="78"/>
                  <a:pt x="21" y="78"/>
                  <a:pt x="21" y="78"/>
                </a:cubicBezTo>
                <a:cubicBezTo>
                  <a:pt x="21" y="75"/>
                  <a:pt x="21" y="75"/>
                  <a:pt x="21" y="75"/>
                </a:cubicBezTo>
                <a:cubicBezTo>
                  <a:pt x="14" y="75"/>
                  <a:pt x="14" y="75"/>
                  <a:pt x="14" y="75"/>
                </a:cubicBezTo>
                <a:cubicBezTo>
                  <a:pt x="14" y="78"/>
                  <a:pt x="14" y="78"/>
                  <a:pt x="14" y="78"/>
                </a:cubicBezTo>
                <a:close/>
                <a:moveTo>
                  <a:pt x="42" y="47"/>
                </a:moveTo>
                <a:cubicBezTo>
                  <a:pt x="42" y="54"/>
                  <a:pt x="42" y="54"/>
                  <a:pt x="42" y="54"/>
                </a:cubicBezTo>
                <a:cubicBezTo>
                  <a:pt x="45" y="54"/>
                  <a:pt x="45" y="54"/>
                  <a:pt x="45" y="54"/>
                </a:cubicBezTo>
                <a:cubicBezTo>
                  <a:pt x="45" y="47"/>
                  <a:pt x="45" y="47"/>
                  <a:pt x="45" y="47"/>
                </a:cubicBezTo>
                <a:cubicBezTo>
                  <a:pt x="42" y="47"/>
                  <a:pt x="42" y="47"/>
                  <a:pt x="42" y="47"/>
                </a:cubicBezTo>
                <a:close/>
                <a:moveTo>
                  <a:pt x="49" y="75"/>
                </a:moveTo>
                <a:cubicBezTo>
                  <a:pt x="49" y="74"/>
                  <a:pt x="48" y="74"/>
                  <a:pt x="48" y="73"/>
                </a:cubicBezTo>
                <a:cubicBezTo>
                  <a:pt x="53" y="67"/>
                  <a:pt x="57" y="61"/>
                  <a:pt x="61" y="54"/>
                </a:cubicBezTo>
                <a:cubicBezTo>
                  <a:pt x="60" y="53"/>
                  <a:pt x="59" y="53"/>
                  <a:pt x="58" y="52"/>
                </a:cubicBezTo>
                <a:cubicBezTo>
                  <a:pt x="53" y="58"/>
                  <a:pt x="48" y="64"/>
                  <a:pt x="44" y="71"/>
                </a:cubicBezTo>
                <a:cubicBezTo>
                  <a:pt x="43" y="71"/>
                  <a:pt x="42" y="71"/>
                  <a:pt x="41" y="72"/>
                </a:cubicBezTo>
                <a:cubicBezTo>
                  <a:pt x="37" y="73"/>
                  <a:pt x="36" y="77"/>
                  <a:pt x="37" y="80"/>
                </a:cubicBezTo>
                <a:cubicBezTo>
                  <a:pt x="39" y="83"/>
                  <a:pt x="43" y="85"/>
                  <a:pt x="46" y="83"/>
                </a:cubicBezTo>
                <a:cubicBezTo>
                  <a:pt x="46" y="83"/>
                  <a:pt x="47" y="83"/>
                  <a:pt x="47" y="83"/>
                </a:cubicBezTo>
                <a:cubicBezTo>
                  <a:pt x="52" y="85"/>
                  <a:pt x="57" y="86"/>
                  <a:pt x="62" y="87"/>
                </a:cubicBezTo>
                <a:cubicBezTo>
                  <a:pt x="63" y="86"/>
                  <a:pt x="63" y="85"/>
                  <a:pt x="64" y="83"/>
                </a:cubicBezTo>
                <a:cubicBezTo>
                  <a:pt x="59" y="81"/>
                  <a:pt x="54" y="79"/>
                  <a:pt x="50" y="78"/>
                </a:cubicBezTo>
                <a:cubicBezTo>
                  <a:pt x="50" y="77"/>
                  <a:pt x="49" y="76"/>
                  <a:pt x="49" y="75"/>
                </a:cubicBezTo>
                <a:close/>
                <a:moveTo>
                  <a:pt x="66" y="54"/>
                </a:moveTo>
                <a:cubicBezTo>
                  <a:pt x="60" y="48"/>
                  <a:pt x="52" y="45"/>
                  <a:pt x="44" y="45"/>
                </a:cubicBezTo>
                <a:cubicBezTo>
                  <a:pt x="35" y="45"/>
                  <a:pt x="27" y="48"/>
                  <a:pt x="21" y="54"/>
                </a:cubicBezTo>
                <a:cubicBezTo>
                  <a:pt x="15" y="60"/>
                  <a:pt x="12" y="68"/>
                  <a:pt x="12" y="77"/>
                </a:cubicBezTo>
                <a:cubicBezTo>
                  <a:pt x="12" y="85"/>
                  <a:pt x="15" y="93"/>
                  <a:pt x="21" y="99"/>
                </a:cubicBezTo>
                <a:cubicBezTo>
                  <a:pt x="27" y="105"/>
                  <a:pt x="35" y="108"/>
                  <a:pt x="44" y="108"/>
                </a:cubicBezTo>
                <a:cubicBezTo>
                  <a:pt x="52" y="108"/>
                  <a:pt x="60" y="105"/>
                  <a:pt x="66" y="99"/>
                </a:cubicBezTo>
                <a:cubicBezTo>
                  <a:pt x="72" y="93"/>
                  <a:pt x="75" y="85"/>
                  <a:pt x="75" y="77"/>
                </a:cubicBezTo>
                <a:cubicBezTo>
                  <a:pt x="75" y="68"/>
                  <a:pt x="72" y="60"/>
                  <a:pt x="66" y="54"/>
                </a:cubicBezTo>
                <a:close/>
              </a:path>
            </a:pathLst>
          </a:custGeom>
          <a:solidFill>
            <a:srgbClr val="A8D08C"/>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801">
              <a:solidFill>
                <a:srgbClr val="000000"/>
              </a:solidFill>
              <a:latin typeface="Calibri" pitchFamily="34" charset="0"/>
              <a:sym typeface="宋体" pitchFamily="2" charset="-122"/>
            </a:endParaRPr>
          </a:p>
        </p:txBody>
      </p:sp>
      <p:grpSp>
        <p:nvGrpSpPr>
          <p:cNvPr id="7" name="群組 6">
            <a:extLst>
              <a:ext uri="{FF2B5EF4-FFF2-40B4-BE49-F238E27FC236}">
                <a16:creationId xmlns:a16="http://schemas.microsoft.com/office/drawing/2014/main" id="{E069F6D3-5FFF-A7A4-50CA-6766C7AFA1E0}"/>
              </a:ext>
            </a:extLst>
          </p:cNvPr>
          <p:cNvGrpSpPr/>
          <p:nvPr/>
        </p:nvGrpSpPr>
        <p:grpSpPr>
          <a:xfrm>
            <a:off x="1520112" y="2213418"/>
            <a:ext cx="1070688" cy="6782562"/>
            <a:chOff x="4323090" y="818293"/>
            <a:chExt cx="740350" cy="5591587"/>
          </a:xfrm>
        </p:grpSpPr>
        <p:grpSp>
          <p:nvGrpSpPr>
            <p:cNvPr id="8" name="群組 7">
              <a:extLst>
                <a:ext uri="{FF2B5EF4-FFF2-40B4-BE49-F238E27FC236}">
                  <a16:creationId xmlns:a16="http://schemas.microsoft.com/office/drawing/2014/main" id="{06B7780D-9B19-AA86-6095-AD56E7570CF2}"/>
                </a:ext>
              </a:extLst>
            </p:cNvPr>
            <p:cNvGrpSpPr/>
            <p:nvPr/>
          </p:nvGrpSpPr>
          <p:grpSpPr>
            <a:xfrm>
              <a:off x="4323090" y="818293"/>
              <a:ext cx="740349" cy="5509212"/>
              <a:chOff x="4725487" y="1265120"/>
              <a:chExt cx="740349" cy="5386345"/>
            </a:xfrm>
          </p:grpSpPr>
          <p:cxnSp>
            <p:nvCxnSpPr>
              <p:cNvPr id="15" name="直接连接符 9">
                <a:extLst>
                  <a:ext uri="{FF2B5EF4-FFF2-40B4-BE49-F238E27FC236}">
                    <a16:creationId xmlns:a16="http://schemas.microsoft.com/office/drawing/2014/main" id="{1037A7B7-3D1B-13D5-F89D-A55658015D43}"/>
                  </a:ext>
                </a:extLst>
              </p:cNvPr>
              <p:cNvCxnSpPr>
                <a:stCxn id="16" idx="4"/>
                <a:endCxn id="19" idx="0"/>
              </p:cNvCxnSpPr>
              <p:nvPr/>
            </p:nvCxnSpPr>
            <p:spPr>
              <a:xfrm>
                <a:off x="5095663" y="2005444"/>
                <a:ext cx="0" cy="464602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椭圆 3">
                <a:extLst>
                  <a:ext uri="{FF2B5EF4-FFF2-40B4-BE49-F238E27FC236}">
                    <a16:creationId xmlns:a16="http://schemas.microsoft.com/office/drawing/2014/main" id="{2B825D96-75BC-0036-232A-2C3ED200507A}"/>
                  </a:ext>
                </a:extLst>
              </p:cNvPr>
              <p:cNvSpPr/>
              <p:nvPr/>
            </p:nvSpPr>
            <p:spPr>
              <a:xfrm>
                <a:off x="4725490" y="1265120"/>
                <a:ext cx="740346" cy="740346"/>
              </a:xfrm>
              <a:prstGeom prst="ellipse">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軟正黑體" panose="020B0604030504040204" pitchFamily="34" charset="-120"/>
                    <a:ea typeface="微軟正黑體" panose="020B0604030504040204" pitchFamily="34" charset="-120"/>
                  </a:rPr>
                  <a:t>01</a:t>
                </a:r>
                <a:endParaRPr lang="zh-CN" altLang="en-US" sz="3200" b="1" dirty="0">
                  <a:latin typeface="微軟正黑體" panose="020B0604030504040204" pitchFamily="34" charset="-120"/>
                  <a:ea typeface="微軟正黑體" panose="020B0604030504040204" pitchFamily="34" charset="-120"/>
                </a:endParaRPr>
              </a:p>
            </p:txBody>
          </p:sp>
          <p:sp>
            <p:nvSpPr>
              <p:cNvPr id="17" name="椭圆 5">
                <a:extLst>
                  <a:ext uri="{FF2B5EF4-FFF2-40B4-BE49-F238E27FC236}">
                    <a16:creationId xmlns:a16="http://schemas.microsoft.com/office/drawing/2014/main" id="{9D7A94C5-D5A3-C8D2-2844-A39725ABA141}"/>
                  </a:ext>
                </a:extLst>
              </p:cNvPr>
              <p:cNvSpPr/>
              <p:nvPr/>
            </p:nvSpPr>
            <p:spPr>
              <a:xfrm>
                <a:off x="4725487" y="2233722"/>
                <a:ext cx="740346" cy="740346"/>
              </a:xfrm>
              <a:prstGeom prst="ellips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軟正黑體" panose="020B0604030504040204" pitchFamily="34" charset="-120"/>
                    <a:ea typeface="微軟正黑體" panose="020B0604030504040204" pitchFamily="34" charset="-120"/>
                  </a:rPr>
                  <a:t>02</a:t>
                </a:r>
                <a:endParaRPr lang="zh-CN" altLang="en-US" sz="3200" b="1" dirty="0">
                  <a:latin typeface="微軟正黑體" panose="020B0604030504040204" pitchFamily="34" charset="-120"/>
                  <a:ea typeface="微軟正黑體" panose="020B0604030504040204" pitchFamily="34" charset="-120"/>
                </a:endParaRPr>
              </a:p>
            </p:txBody>
          </p:sp>
          <p:sp>
            <p:nvSpPr>
              <p:cNvPr id="18" name="椭圆 6">
                <a:extLst>
                  <a:ext uri="{FF2B5EF4-FFF2-40B4-BE49-F238E27FC236}">
                    <a16:creationId xmlns:a16="http://schemas.microsoft.com/office/drawing/2014/main" id="{3D61D211-0023-95B7-81ED-0627F2C9C540}"/>
                  </a:ext>
                </a:extLst>
              </p:cNvPr>
              <p:cNvSpPr/>
              <p:nvPr/>
            </p:nvSpPr>
            <p:spPr>
              <a:xfrm>
                <a:off x="4725490" y="3238314"/>
                <a:ext cx="740346" cy="740346"/>
              </a:xfrm>
              <a:prstGeom prst="ellipse">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軟正黑體" panose="020B0604030504040204" pitchFamily="34" charset="-120"/>
                    <a:ea typeface="微軟正黑體" panose="020B0604030504040204" pitchFamily="34" charset="-120"/>
                  </a:rPr>
                  <a:t>03</a:t>
                </a:r>
                <a:endParaRPr lang="zh-CN" altLang="en-US" sz="3200" b="1" dirty="0">
                  <a:latin typeface="微軟正黑體" panose="020B0604030504040204" pitchFamily="34" charset="-120"/>
                  <a:ea typeface="微軟正黑體" panose="020B0604030504040204" pitchFamily="34" charset="-120"/>
                </a:endParaRPr>
              </a:p>
            </p:txBody>
          </p:sp>
          <p:sp>
            <p:nvSpPr>
              <p:cNvPr id="19" name="椭圆 7">
                <a:extLst>
                  <a:ext uri="{FF2B5EF4-FFF2-40B4-BE49-F238E27FC236}">
                    <a16:creationId xmlns:a16="http://schemas.microsoft.com/office/drawing/2014/main" id="{5C877ED6-8764-114A-BC82-082F82484E17}"/>
                  </a:ext>
                </a:extLst>
              </p:cNvPr>
              <p:cNvSpPr/>
              <p:nvPr/>
            </p:nvSpPr>
            <p:spPr>
              <a:xfrm>
                <a:off x="4725490" y="4183361"/>
                <a:ext cx="740346" cy="740346"/>
              </a:xfrm>
              <a:prstGeom prst="ellipse">
                <a:avLst/>
              </a:prstGeom>
              <a:solidFill>
                <a:srgbClr val="FFD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軟正黑體" panose="020B0604030504040204" pitchFamily="34" charset="-120"/>
                    <a:ea typeface="微軟正黑體" panose="020B0604030504040204" pitchFamily="34" charset="-120"/>
                  </a:rPr>
                  <a:t>04</a:t>
                </a:r>
                <a:endParaRPr lang="zh-CN" altLang="en-US" sz="3200" b="1" dirty="0">
                  <a:latin typeface="微軟正黑體" panose="020B0604030504040204" pitchFamily="34" charset="-120"/>
                  <a:ea typeface="微軟正黑體" panose="020B0604030504040204" pitchFamily="34" charset="-120"/>
                </a:endParaRPr>
              </a:p>
            </p:txBody>
          </p:sp>
        </p:grpSp>
        <p:sp>
          <p:nvSpPr>
            <p:cNvPr id="13" name="椭圆 7">
              <a:extLst>
                <a:ext uri="{FF2B5EF4-FFF2-40B4-BE49-F238E27FC236}">
                  <a16:creationId xmlns:a16="http://schemas.microsoft.com/office/drawing/2014/main" id="{C7E3F0D3-05BD-C9FE-1DB3-25548B78BB82}"/>
                </a:ext>
              </a:extLst>
            </p:cNvPr>
            <p:cNvSpPr/>
            <p:nvPr/>
          </p:nvSpPr>
          <p:spPr>
            <a:xfrm>
              <a:off x="4323094" y="4760849"/>
              <a:ext cx="740346" cy="740346"/>
            </a:xfrm>
            <a:prstGeom prst="ellipse">
              <a:avLst/>
            </a:prstGeom>
            <a:solidFill>
              <a:srgbClr val="F39A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a:latin typeface="微軟正黑體" panose="020B0604030504040204" pitchFamily="34" charset="-120"/>
                  <a:ea typeface="微軟正黑體" panose="020B0604030504040204" pitchFamily="34" charset="-120"/>
                </a:rPr>
                <a:t>05</a:t>
              </a:r>
              <a:endParaRPr lang="zh-CN" altLang="en-US" sz="3200" b="1" dirty="0">
                <a:latin typeface="微軟正黑體" panose="020B0604030504040204" pitchFamily="34" charset="-120"/>
                <a:ea typeface="微軟正黑體" panose="020B0604030504040204" pitchFamily="34" charset="-120"/>
              </a:endParaRPr>
            </a:p>
          </p:txBody>
        </p:sp>
        <p:sp>
          <p:nvSpPr>
            <p:cNvPr id="14" name="椭圆 7">
              <a:extLst>
                <a:ext uri="{FF2B5EF4-FFF2-40B4-BE49-F238E27FC236}">
                  <a16:creationId xmlns:a16="http://schemas.microsoft.com/office/drawing/2014/main" id="{491B8902-184B-46F1-5983-490B44D55A47}"/>
                </a:ext>
              </a:extLst>
            </p:cNvPr>
            <p:cNvSpPr/>
            <p:nvPr/>
          </p:nvSpPr>
          <p:spPr>
            <a:xfrm>
              <a:off x="4323093" y="5669534"/>
              <a:ext cx="740346" cy="740346"/>
            </a:xfrm>
            <a:prstGeom prst="ellipse">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a:latin typeface="微軟正黑體" panose="020B0604030504040204" pitchFamily="34" charset="-120"/>
                  <a:ea typeface="微軟正黑體" panose="020B0604030504040204" pitchFamily="34" charset="-120"/>
                </a:rPr>
                <a:t>06</a:t>
              </a:r>
              <a:endParaRPr lang="zh-CN" altLang="en-US" sz="3200" b="1" dirty="0">
                <a:latin typeface="微軟正黑體" panose="020B0604030504040204" pitchFamily="34" charset="-120"/>
                <a:ea typeface="微軟正黑體" panose="020B0604030504040204" pitchFamily="34" charset="-120"/>
              </a:endParaRPr>
            </a:p>
          </p:txBody>
        </p:sp>
      </p:grpSp>
      <p:grpSp>
        <p:nvGrpSpPr>
          <p:cNvPr id="32" name="群組 31">
            <a:extLst>
              <a:ext uri="{FF2B5EF4-FFF2-40B4-BE49-F238E27FC236}">
                <a16:creationId xmlns:a16="http://schemas.microsoft.com/office/drawing/2014/main" id="{16973F8C-E05B-F983-2C56-35F96D70A4BD}"/>
              </a:ext>
            </a:extLst>
          </p:cNvPr>
          <p:cNvGrpSpPr/>
          <p:nvPr/>
        </p:nvGrpSpPr>
        <p:grpSpPr>
          <a:xfrm>
            <a:off x="2665743" y="2333429"/>
            <a:ext cx="14103410" cy="6887257"/>
            <a:chOff x="1483333" y="1226062"/>
            <a:chExt cx="11661546" cy="5311144"/>
          </a:xfrm>
        </p:grpSpPr>
        <p:sp>
          <p:nvSpPr>
            <p:cNvPr id="33" name="MH_Text_1">
              <a:extLst>
                <a:ext uri="{FF2B5EF4-FFF2-40B4-BE49-F238E27FC236}">
                  <a16:creationId xmlns:a16="http://schemas.microsoft.com/office/drawing/2014/main" id="{319BDEF3-B203-613C-32D8-9CD4197D3ECA}"/>
                </a:ext>
              </a:extLst>
            </p:cNvPr>
            <p:cNvSpPr txBox="1">
              <a:spLocks noChangeArrowheads="1"/>
            </p:cNvSpPr>
            <p:nvPr>
              <p:custDataLst>
                <p:tags r:id="rId2"/>
              </p:custDataLst>
            </p:nvPr>
          </p:nvSpPr>
          <p:spPr bwMode="auto">
            <a:xfrm>
              <a:off x="1483378" y="1226062"/>
              <a:ext cx="9685148" cy="46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9000"/>
                </a:lnSpc>
              </a:pPr>
              <a:r>
                <a:rPr lang="zh-TW" altLang="en-US" sz="3200" b="1" dirty="0">
                  <a:latin typeface="微軟正黑體" panose="020B0604030504040204" pitchFamily="34" charset="-120"/>
                  <a:ea typeface="微軟正黑體" panose="020B0604030504040204" pitchFamily="34" charset="-120"/>
                </a:rPr>
                <a:t>立即撰寫</a:t>
              </a:r>
              <a:r>
                <a:rPr lang="zh-TW" altLang="en-US" sz="3200" dirty="0">
                  <a:latin typeface="微軟正黑體" panose="020B0604030504040204" pitchFamily="34" charset="-120"/>
                  <a:ea typeface="微軟正黑體" panose="020B0604030504040204" pitchFamily="34" charset="-120"/>
                </a:rPr>
                <a:t>：晤談完畢立即用</a:t>
              </a:r>
              <a:r>
                <a:rPr lang="en-US" altLang="zh-TW" sz="3200" dirty="0">
                  <a:latin typeface="微軟正黑體" panose="020B0604030504040204" pitchFamily="34" charset="-120"/>
                  <a:ea typeface="微軟正黑體" panose="020B0604030504040204" pitchFamily="34" charset="-120"/>
                </a:rPr>
                <a:t>10-15</a:t>
              </a:r>
              <a:r>
                <a:rPr lang="zh-TW" altLang="en-US" sz="3200" dirty="0">
                  <a:latin typeface="微軟正黑體" panose="020B0604030504040204" pitchFamily="34" charset="-120"/>
                  <a:ea typeface="微軟正黑體" panose="020B0604030504040204" pitchFamily="34" charset="-120"/>
                </a:rPr>
                <a:t>分鐘撰寫，最遲在當天完成。</a:t>
              </a:r>
              <a:endParaRPr lang="zh-CN" altLang="en-US" sz="3200" dirty="0">
                <a:latin typeface="微軟正黑體" panose="020B0604030504040204" pitchFamily="34" charset="-120"/>
                <a:ea typeface="微軟正黑體" panose="020B0604030504040204" pitchFamily="34" charset="-120"/>
              </a:endParaRPr>
            </a:p>
          </p:txBody>
        </p:sp>
        <p:sp>
          <p:nvSpPr>
            <p:cNvPr id="34" name="MH_Text_1">
              <a:extLst>
                <a:ext uri="{FF2B5EF4-FFF2-40B4-BE49-F238E27FC236}">
                  <a16:creationId xmlns:a16="http://schemas.microsoft.com/office/drawing/2014/main" id="{93DBB481-E11F-9DA0-6203-98C31563EAC4}"/>
                </a:ext>
              </a:extLst>
            </p:cNvPr>
            <p:cNvSpPr txBox="1">
              <a:spLocks noChangeArrowheads="1"/>
            </p:cNvSpPr>
            <p:nvPr>
              <p:custDataLst>
                <p:tags r:id="rId3"/>
              </p:custDataLst>
            </p:nvPr>
          </p:nvSpPr>
          <p:spPr bwMode="auto">
            <a:xfrm>
              <a:off x="1483334" y="2092905"/>
              <a:ext cx="11064591" cy="84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1" indent="-457200"/>
              <a:r>
                <a:rPr lang="zh-TW" altLang="en-US" sz="3200" b="1" dirty="0">
                  <a:latin typeface="微軟正黑體" panose="020B0604030504040204" pitchFamily="34" charset="-120"/>
                  <a:ea typeface="微軟正黑體" panose="020B0604030504040204" pitchFamily="34" charset="-120"/>
                </a:rPr>
                <a:t>客觀描述</a:t>
              </a:r>
              <a:r>
                <a:rPr lang="zh-TW" altLang="en-US" sz="3200" dirty="0">
                  <a:latin typeface="微軟正黑體" panose="020B0604030504040204" pitchFamily="34" charset="-120"/>
                  <a:ea typeface="微軟正黑體" panose="020B0604030504040204" pitchFamily="34" charset="-120"/>
                </a:rPr>
                <a:t>：用字正向客觀，篩選對受輔學生有意義、有價值的資料記載；避免主觀判斷、情緒性與評價性的用語。</a:t>
              </a:r>
              <a:endParaRPr lang="zh-CN" altLang="en-US" sz="3200" dirty="0">
                <a:latin typeface="微軟正黑體" panose="020B0604030504040204" pitchFamily="34" charset="-120"/>
                <a:ea typeface="微軟正黑體" panose="020B0604030504040204" pitchFamily="34" charset="-120"/>
              </a:endParaRPr>
            </a:p>
          </p:txBody>
        </p:sp>
        <p:sp>
          <p:nvSpPr>
            <p:cNvPr id="35" name="MH_Text_1">
              <a:extLst>
                <a:ext uri="{FF2B5EF4-FFF2-40B4-BE49-F238E27FC236}">
                  <a16:creationId xmlns:a16="http://schemas.microsoft.com/office/drawing/2014/main" id="{0D2312CF-4E9A-F48D-5432-CBA900188ED4}"/>
                </a:ext>
              </a:extLst>
            </p:cNvPr>
            <p:cNvSpPr txBox="1">
              <a:spLocks noChangeArrowheads="1"/>
            </p:cNvSpPr>
            <p:nvPr>
              <p:custDataLst>
                <p:tags r:id="rId4"/>
              </p:custDataLst>
            </p:nvPr>
          </p:nvSpPr>
          <p:spPr bwMode="auto">
            <a:xfrm>
              <a:off x="1483335" y="3057056"/>
              <a:ext cx="11661544" cy="84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TW" altLang="en-US" sz="3200" b="1" dirty="0">
                  <a:latin typeface="微軟正黑體" panose="020B0604030504040204" pitchFamily="34" charset="-120"/>
                  <a:ea typeface="微軟正黑體" panose="020B0604030504040204" pitchFamily="34" charset="-120"/>
                </a:rPr>
                <a:t>簡明具體</a:t>
              </a:r>
              <a:r>
                <a:rPr lang="zh-TW" altLang="en-US" sz="3200" dirty="0">
                  <a:latin typeface="微軟正黑體" panose="020B0604030504040204" pitchFamily="34" charset="-120"/>
                  <a:ea typeface="微軟正黑體" panose="020B0604030504040204" pitchFamily="34" charset="-120"/>
                </a:rPr>
                <a:t>：具體簡要的敘述學生認知</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情緒</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行為，條列輔導重點、問題分析、介入處理策略和結果。</a:t>
              </a:r>
              <a:endParaRPr lang="zh-CN" altLang="en-US" sz="3200" dirty="0">
                <a:latin typeface="微軟正黑體" panose="020B0604030504040204" pitchFamily="34" charset="-120"/>
                <a:ea typeface="微軟正黑體" panose="020B0604030504040204" pitchFamily="34" charset="-120"/>
              </a:endParaRPr>
            </a:p>
          </p:txBody>
        </p:sp>
        <p:sp>
          <p:nvSpPr>
            <p:cNvPr id="36" name="MH_Text_1">
              <a:extLst>
                <a:ext uri="{FF2B5EF4-FFF2-40B4-BE49-F238E27FC236}">
                  <a16:creationId xmlns:a16="http://schemas.microsoft.com/office/drawing/2014/main" id="{BCD3C5B9-3FD2-51CF-EF37-ED01B6BE04ED}"/>
                </a:ext>
              </a:extLst>
            </p:cNvPr>
            <p:cNvSpPr txBox="1">
              <a:spLocks noChangeArrowheads="1"/>
            </p:cNvSpPr>
            <p:nvPr>
              <p:custDataLst>
                <p:tags r:id="rId5"/>
              </p:custDataLst>
            </p:nvPr>
          </p:nvSpPr>
          <p:spPr bwMode="auto">
            <a:xfrm>
              <a:off x="1483333" y="4016034"/>
              <a:ext cx="11661544" cy="52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9000"/>
                </a:lnSpc>
              </a:pPr>
              <a:r>
                <a:rPr lang="zh-TW" altLang="en-US" sz="3200" b="1" dirty="0">
                  <a:latin typeface="微軟正黑體" panose="020B0604030504040204" pitchFamily="34" charset="-120"/>
                  <a:ea typeface="微軟正黑體" panose="020B0604030504040204" pitchFamily="34" charset="-120"/>
                </a:rPr>
                <a:t>隱私保密</a:t>
              </a:r>
              <a:r>
                <a:rPr lang="zh-TW" altLang="en-US" sz="3200" dirty="0">
                  <a:latin typeface="微軟正黑體" panose="020B0604030504040204" pitchFamily="34" charset="-120"/>
                  <a:ea typeface="微軟正黑體" panose="020B0604030504040204" pitchFamily="34" charset="-120"/>
                </a:rPr>
                <a:t>：若涉及相關人士之隱私權，須審慎撰寫，以維護受輔學生隱私權。</a:t>
              </a:r>
              <a:endParaRPr lang="zh-CN" altLang="en-US" sz="3200" dirty="0">
                <a:latin typeface="微軟正黑體" panose="020B0604030504040204" pitchFamily="34" charset="-120"/>
                <a:ea typeface="微軟正黑體" panose="020B0604030504040204" pitchFamily="34" charset="-120"/>
              </a:endParaRPr>
            </a:p>
          </p:txBody>
        </p:sp>
        <p:sp>
          <p:nvSpPr>
            <p:cNvPr id="37" name="MH_Text_1">
              <a:extLst>
                <a:ext uri="{FF2B5EF4-FFF2-40B4-BE49-F238E27FC236}">
                  <a16:creationId xmlns:a16="http://schemas.microsoft.com/office/drawing/2014/main" id="{8E6F6666-5871-19E2-CFA2-8100DF714A11}"/>
                </a:ext>
              </a:extLst>
            </p:cNvPr>
            <p:cNvSpPr txBox="1">
              <a:spLocks noChangeArrowheads="1"/>
            </p:cNvSpPr>
            <p:nvPr>
              <p:custDataLst>
                <p:tags r:id="rId6"/>
              </p:custDataLst>
            </p:nvPr>
          </p:nvSpPr>
          <p:spPr bwMode="auto">
            <a:xfrm>
              <a:off x="1486791" y="4799956"/>
              <a:ext cx="10760243" cy="84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TW" altLang="en-US" sz="3200" b="1" dirty="0">
                  <a:latin typeface="微軟正黑體" panose="020B0604030504040204" pitchFamily="34" charset="-120"/>
                  <a:ea typeface="微軟正黑體" panose="020B0604030504040204" pitchFamily="34" charset="-120"/>
                </a:rPr>
                <a:t>呈現關鍵</a:t>
              </a:r>
              <a:r>
                <a:rPr lang="zh-TW" altLang="en-US" sz="3200" dirty="0">
                  <a:latin typeface="微軟正黑體" panose="020B0604030504040204" pitchFamily="34" charset="-120"/>
                  <a:ea typeface="微軟正黑體" panose="020B0604030504040204" pitchFamily="34" charset="-120"/>
                </a:rPr>
                <a:t>：具體記錄關鍵事件之行為現象，若受輔學生有通報或轉介均應列入紀錄，特殊事件亦需記載關鍵處理程序。</a:t>
              </a:r>
              <a:endParaRPr lang="zh-CN" altLang="en-US" sz="3200" dirty="0">
                <a:latin typeface="微軟正黑體" panose="020B0604030504040204" pitchFamily="34" charset="-120"/>
                <a:ea typeface="微軟正黑體" panose="020B0604030504040204" pitchFamily="34" charset="-120"/>
              </a:endParaRPr>
            </a:p>
          </p:txBody>
        </p:sp>
        <p:sp>
          <p:nvSpPr>
            <p:cNvPr id="38" name="MH_Text_1">
              <a:extLst>
                <a:ext uri="{FF2B5EF4-FFF2-40B4-BE49-F238E27FC236}">
                  <a16:creationId xmlns:a16="http://schemas.microsoft.com/office/drawing/2014/main" id="{13558303-5529-A4F4-7EDF-72C5E1085616}"/>
                </a:ext>
              </a:extLst>
            </p:cNvPr>
            <p:cNvSpPr txBox="1">
              <a:spLocks noChangeArrowheads="1"/>
            </p:cNvSpPr>
            <p:nvPr>
              <p:custDataLst>
                <p:tags r:id="rId7"/>
              </p:custDataLst>
            </p:nvPr>
          </p:nvSpPr>
          <p:spPr bwMode="auto">
            <a:xfrm>
              <a:off x="1486794" y="5693990"/>
              <a:ext cx="11061131" cy="84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TW" altLang="en-US" sz="3200" b="1" dirty="0">
                  <a:latin typeface="微軟正黑體" panose="020B0604030504040204" pitchFamily="34" charset="-120"/>
                  <a:ea typeface="微軟正黑體" panose="020B0604030504040204" pitchFamily="34" charset="-120"/>
                </a:rPr>
                <a:t>來源清楚</a:t>
              </a:r>
              <a:r>
                <a:rPr lang="zh-TW" altLang="en-US" sz="3200" dirty="0">
                  <a:latin typeface="微軟正黑體" panose="020B0604030504040204" pitchFamily="34" charset="-120"/>
                  <a:ea typeface="微軟正黑體" panose="020B0604030504040204" pitchFamily="34" charset="-120"/>
                </a:rPr>
                <a:t>：紀錄來源敘明清楚，是受輔學生本人說的、還是輔導者聽他人轉述，內容不宜包括未確定的揣測。</a:t>
              </a:r>
              <a:endParaRPr lang="zh-CN" altLang="en-US" sz="3200" dirty="0">
                <a:latin typeface="微軟正黑體" panose="020B0604030504040204" pitchFamily="34" charset="-120"/>
                <a:ea typeface="微軟正黑體" panose="020B0604030504040204" pitchFamily="34" charset="-120"/>
              </a:endParaRPr>
            </a:p>
          </p:txBody>
        </p:sp>
      </p:grpSp>
    </p:spTree>
    <p:extLst>
      <p:ext uri="{BB962C8B-B14F-4D97-AF65-F5344CB8AC3E}">
        <p14:creationId xmlns:p14="http://schemas.microsoft.com/office/powerpoint/2010/main" val="113115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9441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688524"/>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9614458"/>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26</a:t>
            </a:r>
            <a:endParaRPr lang="en-US" sz="2000" spc="600" dirty="0">
              <a:solidFill>
                <a:srgbClr val="000000"/>
              </a:solidFill>
              <a:latin typeface="Inter"/>
            </a:endParaRPr>
          </a:p>
        </p:txBody>
      </p:sp>
      <p:sp>
        <p:nvSpPr>
          <p:cNvPr id="10" name="TextBox 10"/>
          <p:cNvSpPr txBox="1"/>
          <p:nvPr/>
        </p:nvSpPr>
        <p:spPr>
          <a:xfrm>
            <a:off x="1122006" y="9585027"/>
            <a:ext cx="49187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輔導紀錄撰寫與保存</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8D7DB304-F5CE-8DD4-E494-C105D9CEB09F}"/>
              </a:ext>
            </a:extLst>
          </p:cNvPr>
          <p:cNvSpPr/>
          <p:nvPr>
            <p:custDataLst>
              <p:tags r:id="rId1"/>
            </p:custDataLst>
          </p:nvPr>
        </p:nvSpPr>
        <p:spPr>
          <a:xfrm>
            <a:off x="950866" y="870734"/>
            <a:ext cx="7962121" cy="1172884"/>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altLang="zh-TW" sz="5400" b="1" dirty="0">
                <a:solidFill>
                  <a:schemeClr val="tx1"/>
                </a:solidFill>
                <a:latin typeface="微軟正黑體" panose="020B0604030504040204" pitchFamily="34" charset="-120"/>
                <a:ea typeface="微軟正黑體" panose="020B0604030504040204" pitchFamily="34" charset="-120"/>
              </a:rPr>
              <a:t>5.</a:t>
            </a:r>
            <a:r>
              <a:rPr lang="zh-TW" altLang="en-US" sz="5400" b="1" dirty="0">
                <a:solidFill>
                  <a:schemeClr val="tx1"/>
                </a:solidFill>
                <a:latin typeface="微軟正黑體" panose="020B0604030504040204" pitchFamily="34" charset="-120"/>
                <a:ea typeface="微軟正黑體" panose="020B0604030504040204" pitchFamily="34" charset="-120"/>
              </a:rPr>
              <a:t>輔導紀錄撰寫格式參考</a:t>
            </a:r>
          </a:p>
        </p:txBody>
      </p:sp>
      <p:sp>
        <p:nvSpPr>
          <p:cNvPr id="11" name="文字方塊 10">
            <a:extLst>
              <a:ext uri="{FF2B5EF4-FFF2-40B4-BE49-F238E27FC236}">
                <a16:creationId xmlns:a16="http://schemas.microsoft.com/office/drawing/2014/main" id="{2C98BD6F-42F2-8A6E-A345-E9C61AE3EB34}"/>
              </a:ext>
            </a:extLst>
          </p:cNvPr>
          <p:cNvSpPr txBox="1"/>
          <p:nvPr/>
        </p:nvSpPr>
        <p:spPr>
          <a:xfrm>
            <a:off x="7848600" y="9610002"/>
            <a:ext cx="6858000" cy="338554"/>
          </a:xfrm>
          <a:prstGeom prst="rect">
            <a:avLst/>
          </a:prstGeom>
          <a:no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資料來源：國小學校輔導工作手冊第二版、國中學校輔導工作手冊第二版</a:t>
            </a:r>
            <a:endParaRPr lang="zh-TW" altLang="en-US" sz="1600" dirty="0"/>
          </a:p>
        </p:txBody>
      </p:sp>
      <p:grpSp>
        <p:nvGrpSpPr>
          <p:cNvPr id="5" name="群組 4">
            <a:extLst>
              <a:ext uri="{FF2B5EF4-FFF2-40B4-BE49-F238E27FC236}">
                <a16:creationId xmlns:a16="http://schemas.microsoft.com/office/drawing/2014/main" id="{782FF67F-0F6A-F682-08FC-DEAEAF4E060A}"/>
              </a:ext>
            </a:extLst>
          </p:cNvPr>
          <p:cNvGrpSpPr/>
          <p:nvPr/>
        </p:nvGrpSpPr>
        <p:grpSpPr>
          <a:xfrm>
            <a:off x="1120450" y="2105575"/>
            <a:ext cx="17853349" cy="7000302"/>
            <a:chOff x="592529" y="1472836"/>
            <a:chExt cx="11946978" cy="4503800"/>
          </a:xfrm>
        </p:grpSpPr>
        <p:grpSp>
          <p:nvGrpSpPr>
            <p:cNvPr id="6" name="群組 5">
              <a:extLst>
                <a:ext uri="{FF2B5EF4-FFF2-40B4-BE49-F238E27FC236}">
                  <a16:creationId xmlns:a16="http://schemas.microsoft.com/office/drawing/2014/main" id="{D383A706-8896-2CB3-F48D-42F5BF3E34C0}"/>
                </a:ext>
              </a:extLst>
            </p:cNvPr>
            <p:cNvGrpSpPr/>
            <p:nvPr/>
          </p:nvGrpSpPr>
          <p:grpSpPr>
            <a:xfrm>
              <a:off x="592529" y="1472836"/>
              <a:ext cx="10385328" cy="1461577"/>
              <a:chOff x="583096" y="1472830"/>
              <a:chExt cx="10385328" cy="1461577"/>
            </a:xfrm>
          </p:grpSpPr>
          <p:sp>
            <p:nvSpPr>
              <p:cNvPr id="55" name="平行四邊形 54">
                <a:extLst>
                  <a:ext uri="{FF2B5EF4-FFF2-40B4-BE49-F238E27FC236}">
                    <a16:creationId xmlns:a16="http://schemas.microsoft.com/office/drawing/2014/main" id="{11D6B6A8-2A8D-677D-B0DB-F170A93C368C}"/>
                  </a:ext>
                </a:extLst>
              </p:cNvPr>
              <p:cNvSpPr/>
              <p:nvPr/>
            </p:nvSpPr>
            <p:spPr>
              <a:xfrm>
                <a:off x="583096" y="1675381"/>
                <a:ext cx="2304000" cy="1008000"/>
              </a:xfrm>
              <a:prstGeom prst="parallelogram">
                <a:avLst>
                  <a:gd name="adj" fmla="val 52656"/>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algn="ctr"/>
                <a:endParaRPr lang="zh-TW" altLang="en-US" sz="1801"/>
              </a:p>
            </p:txBody>
          </p:sp>
          <p:pic>
            <p:nvPicPr>
              <p:cNvPr id="56" name="MH_Other_1">
                <a:extLst>
                  <a:ext uri="{FF2B5EF4-FFF2-40B4-BE49-F238E27FC236}">
                    <a16:creationId xmlns:a16="http://schemas.microsoft.com/office/drawing/2014/main" id="{50FAE9CD-57E1-A880-4DEA-B9D059C0493A}"/>
                  </a:ext>
                </a:extLst>
              </p:cNvPr>
              <p:cNvPicPr>
                <a:picLocks noChangeAspect="1"/>
              </p:cNvPicPr>
              <p:nvPr>
                <p:custDataLst>
                  <p:tags r:id="rId8"/>
                </p:custDataLst>
              </p:nvPr>
            </p:nvPicPr>
            <p:blipFill>
              <a:blip r:embed="rId12">
                <a:extLst>
                  <a:ext uri="{28A0092B-C50C-407E-A947-70E740481C1C}">
                    <a14:useLocalDpi xmlns:a14="http://schemas.microsoft.com/office/drawing/2010/main" val="0"/>
                  </a:ext>
                </a:extLst>
              </a:blip>
              <a:srcRect/>
              <a:stretch>
                <a:fillRect/>
              </a:stretch>
            </p:blipFill>
            <p:spPr bwMode="auto">
              <a:xfrm>
                <a:off x="1056806" y="1472830"/>
                <a:ext cx="9911618" cy="146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MH_Other_9">
                <a:extLst>
                  <a:ext uri="{FF2B5EF4-FFF2-40B4-BE49-F238E27FC236}">
                    <a16:creationId xmlns:a16="http://schemas.microsoft.com/office/drawing/2014/main" id="{CC1CCFE0-CF91-0FA1-7F72-3F50097723A2}"/>
                  </a:ext>
                </a:extLst>
              </p:cNvPr>
              <p:cNvSpPr txBox="1"/>
              <p:nvPr>
                <p:custDataLst>
                  <p:tags r:id="rId9"/>
                </p:custDataLst>
              </p:nvPr>
            </p:nvSpPr>
            <p:spPr>
              <a:xfrm>
                <a:off x="990272" y="1659722"/>
                <a:ext cx="1598470" cy="975923"/>
              </a:xfrm>
              <a:prstGeom prst="rect">
                <a:avLst/>
              </a:prstGeom>
              <a:noFill/>
            </p:spPr>
            <p:txBody>
              <a:bodyPr wrap="none" anchor="ctr">
                <a:normAutofit/>
              </a:bodyPr>
              <a:lstStyle/>
              <a:p>
                <a:pPr>
                  <a:defRPr/>
                </a:pPr>
                <a:r>
                  <a:rPr lang="en-US" altLang="zh-TW" sz="4000" b="1"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S</a:t>
                </a:r>
                <a:r>
                  <a:rPr lang="en-US" altLang="zh-TW"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ubjective</a:t>
                </a:r>
                <a:endParaRPr lang="zh-CN" altLang="en-US"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endParaRPr>
              </a:p>
            </p:txBody>
          </p:sp>
          <p:sp>
            <p:nvSpPr>
              <p:cNvPr id="58" name="MH_Text_1">
                <a:extLst>
                  <a:ext uri="{FF2B5EF4-FFF2-40B4-BE49-F238E27FC236}">
                    <a16:creationId xmlns:a16="http://schemas.microsoft.com/office/drawing/2014/main" id="{996276FB-9912-CA6F-54E4-568F1D92FDB5}"/>
                  </a:ext>
                </a:extLst>
              </p:cNvPr>
              <p:cNvSpPr txBox="1">
                <a:spLocks noChangeArrowheads="1"/>
              </p:cNvSpPr>
              <p:nvPr>
                <p:custDataLst>
                  <p:tags r:id="rId10"/>
                </p:custDataLst>
              </p:nvPr>
            </p:nvSpPr>
            <p:spPr bwMode="auto">
              <a:xfrm>
                <a:off x="2918545" y="1725508"/>
                <a:ext cx="6144144" cy="905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受輔學生與重要他人對其問題困擾的</a:t>
                </a:r>
                <a:r>
                  <a:rPr lang="zh-TW" altLang="en-US" sz="2800" dirty="0">
                    <a:solidFill>
                      <a:srgbClr val="00B050"/>
                    </a:solidFill>
                    <a:latin typeface="微軟正黑體" panose="020B0604030504040204" pitchFamily="34" charset="-120"/>
                    <a:ea typeface="微軟正黑體" panose="020B0604030504040204" pitchFamily="34" charset="-120"/>
                  </a:rPr>
                  <a:t>主觀看法</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，例如問題為何、對問題的想法、問題對其生活的影響程度、期待改變的目標等。該生表示 「</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」、該生自述 「</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grpSp>
        <p:grpSp>
          <p:nvGrpSpPr>
            <p:cNvPr id="7" name="群組 6">
              <a:extLst>
                <a:ext uri="{FF2B5EF4-FFF2-40B4-BE49-F238E27FC236}">
                  <a16:creationId xmlns:a16="http://schemas.microsoft.com/office/drawing/2014/main" id="{A3C032AC-F4CA-7FCA-B2E9-2DBDA0E07CF9}"/>
                </a:ext>
              </a:extLst>
            </p:cNvPr>
            <p:cNvGrpSpPr/>
            <p:nvPr/>
          </p:nvGrpSpPr>
          <p:grpSpPr>
            <a:xfrm>
              <a:off x="689965" y="2692650"/>
              <a:ext cx="10659964" cy="1242642"/>
              <a:chOff x="614545" y="2692648"/>
              <a:chExt cx="10659964" cy="1242641"/>
            </a:xfrm>
          </p:grpSpPr>
          <p:sp>
            <p:nvSpPr>
              <p:cNvPr id="51" name="平行四邊形 50">
                <a:extLst>
                  <a:ext uri="{FF2B5EF4-FFF2-40B4-BE49-F238E27FC236}">
                    <a16:creationId xmlns:a16="http://schemas.microsoft.com/office/drawing/2014/main" id="{72AE3C40-7420-AB25-2D52-5EBFCFCFABF9}"/>
                  </a:ext>
                </a:extLst>
              </p:cNvPr>
              <p:cNvSpPr/>
              <p:nvPr/>
            </p:nvSpPr>
            <p:spPr>
              <a:xfrm>
                <a:off x="614545" y="2692648"/>
                <a:ext cx="2304000" cy="1008000"/>
              </a:xfrm>
              <a:prstGeom prst="parallelogram">
                <a:avLst>
                  <a:gd name="adj" fmla="val 52656"/>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algn="ctr"/>
                <a:endParaRPr lang="zh-TW" altLang="en-US" sz="1801"/>
              </a:p>
            </p:txBody>
          </p:sp>
          <p:pic>
            <p:nvPicPr>
              <p:cNvPr id="52" name="MH_Other_8">
                <a:extLst>
                  <a:ext uri="{FF2B5EF4-FFF2-40B4-BE49-F238E27FC236}">
                    <a16:creationId xmlns:a16="http://schemas.microsoft.com/office/drawing/2014/main" id="{DC6E6070-6C73-D765-D62F-0EBEC36CF564}"/>
                  </a:ext>
                </a:extLst>
              </p:cNvPr>
              <p:cNvPicPr>
                <a:picLocks/>
              </p:cNvPicPr>
              <p:nvPr>
                <p:custDataLst>
                  <p:tags r:id="rId6"/>
                </p:custDataLst>
              </p:nvPr>
            </p:nvPicPr>
            <p:blipFill>
              <a:blip r:embed="rId12">
                <a:extLst>
                  <a:ext uri="{28A0092B-C50C-407E-A947-70E740481C1C}">
                    <a14:useLocalDpi xmlns:a14="http://schemas.microsoft.com/office/drawing/2010/main" val="0"/>
                  </a:ext>
                </a:extLst>
              </a:blip>
              <a:srcRect t="57356"/>
              <a:stretch>
                <a:fillRect/>
              </a:stretch>
            </p:blipFill>
            <p:spPr bwMode="auto">
              <a:xfrm>
                <a:off x="991622" y="3290445"/>
                <a:ext cx="10282887" cy="644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MH_Other_10">
                <a:extLst>
                  <a:ext uri="{FF2B5EF4-FFF2-40B4-BE49-F238E27FC236}">
                    <a16:creationId xmlns:a16="http://schemas.microsoft.com/office/drawing/2014/main" id="{763AF691-BFDD-459E-E87A-2F8051C259E4}"/>
                  </a:ext>
                </a:extLst>
              </p:cNvPr>
              <p:cNvSpPr txBox="1"/>
              <p:nvPr>
                <p:custDataLst>
                  <p:tags r:id="rId7"/>
                </p:custDataLst>
              </p:nvPr>
            </p:nvSpPr>
            <p:spPr>
              <a:xfrm>
                <a:off x="1034638" y="2699040"/>
                <a:ext cx="1475631" cy="975923"/>
              </a:xfrm>
              <a:prstGeom prst="rect">
                <a:avLst/>
              </a:prstGeom>
              <a:noFill/>
            </p:spPr>
            <p:txBody>
              <a:bodyPr wrap="none" anchor="ctr">
                <a:normAutofit/>
              </a:bodyPr>
              <a:lstStyle/>
              <a:p>
                <a:pPr>
                  <a:defRPr/>
                </a:pPr>
                <a:r>
                  <a:rPr lang="en-US" altLang="zh-TW" sz="40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O</a:t>
                </a:r>
                <a:r>
                  <a:rPr lang="en-US" altLang="zh-TW"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bjective</a:t>
                </a:r>
                <a:endParaRPr lang="zh-CN" altLang="en-US" sz="320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endParaRPr>
              </a:p>
            </p:txBody>
          </p:sp>
          <p:sp>
            <p:nvSpPr>
              <p:cNvPr id="54" name="文字方塊 53">
                <a:extLst>
                  <a:ext uri="{FF2B5EF4-FFF2-40B4-BE49-F238E27FC236}">
                    <a16:creationId xmlns:a16="http://schemas.microsoft.com/office/drawing/2014/main" id="{5DD22B86-1025-AD32-1807-C8F173E4A59F}"/>
                  </a:ext>
                </a:extLst>
              </p:cNvPr>
              <p:cNvSpPr txBox="1"/>
              <p:nvPr/>
            </p:nvSpPr>
            <p:spPr>
              <a:xfrm>
                <a:off x="3113031" y="2769672"/>
                <a:ext cx="6320140" cy="891067"/>
              </a:xfrm>
              <a:prstGeom prst="rect">
                <a:avLst/>
              </a:prstGeom>
              <a:noFill/>
            </p:spPr>
            <p:txBody>
              <a:bodyPr wrap="square">
                <a:spAutoFit/>
              </a:bodyPr>
              <a:lstStyle/>
              <a:p>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輔導人員對受輔學生的</a:t>
                </a:r>
                <a:r>
                  <a:rPr lang="zh-TW" altLang="en-US" sz="2800" dirty="0">
                    <a:solidFill>
                      <a:srgbClr val="0070C0"/>
                    </a:solidFill>
                    <a:latin typeface="微軟正黑體" panose="020B0604030504040204" pitchFamily="34" charset="-120"/>
                    <a:ea typeface="微軟正黑體" panose="020B0604030504040204" pitchFamily="34" charset="-120"/>
                  </a:rPr>
                  <a:t>客觀觀察或事實資料</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，包括外表觀察、非語言訊息、情感表達、生心理狀態、人際問題、心測結果或醫療紀錄，記下具體的或事實的資訊。</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grpSp>
        <p:grpSp>
          <p:nvGrpSpPr>
            <p:cNvPr id="8" name="群組 7">
              <a:extLst>
                <a:ext uri="{FF2B5EF4-FFF2-40B4-BE49-F238E27FC236}">
                  <a16:creationId xmlns:a16="http://schemas.microsoft.com/office/drawing/2014/main" id="{C6046617-1062-63FE-4E7E-340172632D6A}"/>
                </a:ext>
              </a:extLst>
            </p:cNvPr>
            <p:cNvGrpSpPr/>
            <p:nvPr/>
          </p:nvGrpSpPr>
          <p:grpSpPr>
            <a:xfrm>
              <a:off x="860667" y="3701026"/>
              <a:ext cx="10946583" cy="1245758"/>
              <a:chOff x="747538" y="3701023"/>
              <a:chExt cx="10946583" cy="1245759"/>
            </a:xfrm>
          </p:grpSpPr>
          <p:sp>
            <p:nvSpPr>
              <p:cNvPr id="47" name="平行四邊形 46">
                <a:extLst>
                  <a:ext uri="{FF2B5EF4-FFF2-40B4-BE49-F238E27FC236}">
                    <a16:creationId xmlns:a16="http://schemas.microsoft.com/office/drawing/2014/main" id="{77B3CCD2-C54B-AD63-1762-738371F52065}"/>
                  </a:ext>
                </a:extLst>
              </p:cNvPr>
              <p:cNvSpPr/>
              <p:nvPr/>
            </p:nvSpPr>
            <p:spPr>
              <a:xfrm>
                <a:off x="747538" y="3709567"/>
                <a:ext cx="2304000" cy="1008000"/>
              </a:xfrm>
              <a:prstGeom prst="parallelogram">
                <a:avLst>
                  <a:gd name="adj" fmla="val 52656"/>
                </a:avLst>
              </a:prstGeom>
              <a:solidFill>
                <a:srgbClr val="A4BE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algn="ctr"/>
                <a:endParaRPr lang="zh-TW" altLang="en-US" sz="1801"/>
              </a:p>
            </p:txBody>
          </p:sp>
          <p:pic>
            <p:nvPicPr>
              <p:cNvPr id="48" name="MH_Other_7">
                <a:extLst>
                  <a:ext uri="{FF2B5EF4-FFF2-40B4-BE49-F238E27FC236}">
                    <a16:creationId xmlns:a16="http://schemas.microsoft.com/office/drawing/2014/main" id="{C60FB8DB-5EFF-3552-818F-8CE0DF4147AA}"/>
                  </a:ext>
                </a:extLst>
              </p:cNvPr>
              <p:cNvPicPr>
                <a:picLocks/>
              </p:cNvPicPr>
              <p:nvPr>
                <p:custDataLst>
                  <p:tags r:id="rId4"/>
                </p:custDataLst>
              </p:nvPr>
            </p:nvPicPr>
            <p:blipFill>
              <a:blip r:embed="rId12">
                <a:extLst>
                  <a:ext uri="{28A0092B-C50C-407E-A947-70E740481C1C}">
                    <a14:useLocalDpi xmlns:a14="http://schemas.microsoft.com/office/drawing/2010/main" val="0"/>
                  </a:ext>
                </a:extLst>
              </a:blip>
              <a:srcRect t="57356"/>
              <a:stretch>
                <a:fillRect/>
              </a:stretch>
            </p:blipFill>
            <p:spPr bwMode="auto">
              <a:xfrm>
                <a:off x="1411234" y="4301938"/>
                <a:ext cx="10282887" cy="644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MH_Other_11">
                <a:extLst>
                  <a:ext uri="{FF2B5EF4-FFF2-40B4-BE49-F238E27FC236}">
                    <a16:creationId xmlns:a16="http://schemas.microsoft.com/office/drawing/2014/main" id="{7E88B5CF-6A5E-C31B-AF38-9F7A6C9D3D0D}"/>
                  </a:ext>
                </a:extLst>
              </p:cNvPr>
              <p:cNvSpPr txBox="1"/>
              <p:nvPr>
                <p:custDataLst>
                  <p:tags r:id="rId5"/>
                </p:custDataLst>
              </p:nvPr>
            </p:nvSpPr>
            <p:spPr>
              <a:xfrm>
                <a:off x="1077041" y="3701023"/>
                <a:ext cx="1789050" cy="975923"/>
              </a:xfrm>
              <a:prstGeom prst="rect">
                <a:avLst/>
              </a:prstGeom>
              <a:noFill/>
            </p:spPr>
            <p:txBody>
              <a:bodyPr wrap="none" anchor="ctr">
                <a:normAutofit/>
              </a:bodyPr>
              <a:lstStyle/>
              <a:p>
                <a:pPr>
                  <a:defRPr/>
                </a:pPr>
                <a:r>
                  <a:rPr lang="en-US" altLang="zh-TW" sz="40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A</a:t>
                </a:r>
                <a:r>
                  <a:rPr lang="en-US" altLang="zh-TW"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ssessment</a:t>
                </a:r>
                <a:endParaRPr lang="zh-CN" altLang="en-US"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endParaRPr>
              </a:p>
            </p:txBody>
          </p:sp>
          <p:sp>
            <p:nvSpPr>
              <p:cNvPr id="50" name="文字方塊 49">
                <a:extLst>
                  <a:ext uri="{FF2B5EF4-FFF2-40B4-BE49-F238E27FC236}">
                    <a16:creationId xmlns:a16="http://schemas.microsoft.com/office/drawing/2014/main" id="{C044D92A-7491-4531-8721-E04BEFFEBA64}"/>
                  </a:ext>
                </a:extLst>
              </p:cNvPr>
              <p:cNvSpPr txBox="1"/>
              <p:nvPr/>
            </p:nvSpPr>
            <p:spPr>
              <a:xfrm>
                <a:off x="3365622" y="3776000"/>
                <a:ext cx="6560239" cy="891068"/>
              </a:xfrm>
              <a:prstGeom prst="rect">
                <a:avLst/>
              </a:prstGeom>
              <a:noFill/>
            </p:spPr>
            <p:txBody>
              <a:bodyPr wrap="square">
                <a:spAutoFit/>
              </a:bodyPr>
              <a:lstStyle/>
              <a:p>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輔導人員根據主客觀資料、用個人熟悉的理論進行</a:t>
                </a:r>
                <a:r>
                  <a:rPr lang="zh-TW" altLang="en-US" sz="2800" dirty="0">
                    <a:solidFill>
                      <a:schemeClr val="accent3">
                        <a:lumMod val="75000"/>
                      </a:schemeClr>
                    </a:solidFill>
                    <a:latin typeface="微軟正黑體" panose="020B0604030504040204" pitchFamily="34" charset="-120"/>
                    <a:ea typeface="微軟正黑體" panose="020B0604030504040204" pitchFamily="34" charset="-120"/>
                  </a:rPr>
                  <a:t>個案概念化</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chemeClr val="accent3">
                        <a:lumMod val="75000"/>
                      </a:schemeClr>
                    </a:solidFill>
                    <a:latin typeface="微軟正黑體" panose="020B0604030504040204" pitchFamily="34" charset="-120"/>
                    <a:ea typeface="微軟正黑體" panose="020B0604030504040204" pitchFamily="34" charset="-120"/>
                  </a:rPr>
                  <a:t>評估問題背後成因</a:t>
                </a:r>
                <a:r>
                  <a:rPr lang="zh-TW" altLang="en-US" sz="2800" dirty="0">
                    <a:solidFill>
                      <a:schemeClr val="accent6">
                        <a:lumMod val="75000"/>
                      </a:schemeClr>
                    </a:solidFill>
                    <a:latin typeface="微軟正黑體" panose="020B0604030504040204" pitchFamily="34" charset="-120"/>
                    <a:ea typeface="微軟正黑體" panose="020B0604030504040204" pitchFamily="34" charset="-120"/>
                  </a:rPr>
                  <a:t>、</a:t>
                </a:r>
                <a:r>
                  <a:rPr lang="zh-TW" altLang="en-US" sz="2800" dirty="0">
                    <a:solidFill>
                      <a:schemeClr val="accent3">
                        <a:lumMod val="75000"/>
                      </a:schemeClr>
                    </a:solidFill>
                    <a:latin typeface="微軟正黑體" panose="020B0604030504040204" pitchFamily="34" charset="-120"/>
                    <a:ea typeface="微軟正黑體" panose="020B0604030504040204" pitchFamily="34" charset="-120"/>
                  </a:rPr>
                  <a:t>釐清可能議題</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、分析受輔學生</a:t>
                </a:r>
                <a:r>
                  <a:rPr lang="zh-TW" altLang="en-US" sz="2800" dirty="0">
                    <a:solidFill>
                      <a:schemeClr val="accent3">
                        <a:lumMod val="75000"/>
                      </a:schemeClr>
                    </a:solidFill>
                    <a:latin typeface="微軟正黑體" panose="020B0604030504040204" pitchFamily="34" charset="-120"/>
                    <a:ea typeface="微軟正黑體" panose="020B0604030504040204" pitchFamily="34" charset="-120"/>
                  </a:rPr>
                  <a:t>需要的協助</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與擁有的</a:t>
                </a:r>
                <a:r>
                  <a:rPr lang="zh-TW" altLang="en-US" sz="2800" dirty="0">
                    <a:solidFill>
                      <a:schemeClr val="accent3">
                        <a:lumMod val="75000"/>
                      </a:schemeClr>
                    </a:solidFill>
                    <a:latin typeface="微軟正黑體" panose="020B0604030504040204" pitchFamily="34" charset="-120"/>
                    <a:ea typeface="微軟正黑體" panose="020B0604030504040204" pitchFamily="34" charset="-120"/>
                  </a:rPr>
                  <a:t>優劣勢</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grpSp>
        <p:grpSp>
          <p:nvGrpSpPr>
            <p:cNvPr id="42" name="群組 41">
              <a:extLst>
                <a:ext uri="{FF2B5EF4-FFF2-40B4-BE49-F238E27FC236}">
                  <a16:creationId xmlns:a16="http://schemas.microsoft.com/office/drawing/2014/main" id="{0BC1253D-1963-AFAF-0291-DD08336C03B1}"/>
                </a:ext>
              </a:extLst>
            </p:cNvPr>
            <p:cNvGrpSpPr/>
            <p:nvPr/>
          </p:nvGrpSpPr>
          <p:grpSpPr>
            <a:xfrm>
              <a:off x="991203" y="4723573"/>
              <a:ext cx="11548304" cy="1253063"/>
              <a:chOff x="821518" y="4723568"/>
              <a:chExt cx="11548304" cy="1253063"/>
            </a:xfrm>
          </p:grpSpPr>
          <p:pic>
            <p:nvPicPr>
              <p:cNvPr id="43" name="MH_Other_6">
                <a:extLst>
                  <a:ext uri="{FF2B5EF4-FFF2-40B4-BE49-F238E27FC236}">
                    <a16:creationId xmlns:a16="http://schemas.microsoft.com/office/drawing/2014/main" id="{CD1F5A60-E9F7-FE3E-79E0-1C443C1163CE}"/>
                  </a:ext>
                </a:extLst>
              </p:cNvPr>
              <p:cNvPicPr>
                <a:picLocks/>
              </p:cNvPicPr>
              <p:nvPr>
                <p:custDataLst>
                  <p:tags r:id="rId2"/>
                </p:custDataLst>
              </p:nvPr>
            </p:nvPicPr>
            <p:blipFill>
              <a:blip r:embed="rId12">
                <a:extLst>
                  <a:ext uri="{28A0092B-C50C-407E-A947-70E740481C1C}">
                    <a14:useLocalDpi xmlns:a14="http://schemas.microsoft.com/office/drawing/2010/main" val="0"/>
                  </a:ext>
                </a:extLst>
              </a:blip>
              <a:srcRect t="57356"/>
              <a:stretch>
                <a:fillRect/>
              </a:stretch>
            </p:blipFill>
            <p:spPr bwMode="auto">
              <a:xfrm>
                <a:off x="997198" y="5218432"/>
                <a:ext cx="11372624" cy="758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文字方塊 43">
                <a:extLst>
                  <a:ext uri="{FF2B5EF4-FFF2-40B4-BE49-F238E27FC236}">
                    <a16:creationId xmlns:a16="http://schemas.microsoft.com/office/drawing/2014/main" id="{D101DBCF-488D-FD8D-F20B-E6AEA9A6A122}"/>
                  </a:ext>
                </a:extLst>
              </p:cNvPr>
              <p:cNvSpPr txBox="1"/>
              <p:nvPr/>
            </p:nvSpPr>
            <p:spPr>
              <a:xfrm>
                <a:off x="3549166" y="4912513"/>
                <a:ext cx="6560238" cy="613846"/>
              </a:xfrm>
              <a:prstGeom prst="rect">
                <a:avLst/>
              </a:prstGeom>
              <a:noFill/>
            </p:spPr>
            <p:txBody>
              <a:bodyPr wrap="square">
                <a:spAutoFit/>
              </a:bodyPr>
              <a:lstStyle/>
              <a:p>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輔導人員根據對受輔學生的評估而擬定之</a:t>
                </a:r>
                <a:r>
                  <a:rPr lang="zh-TW" altLang="en-US" sz="2800" dirty="0">
                    <a:solidFill>
                      <a:schemeClr val="accent2">
                        <a:lumMod val="75000"/>
                      </a:schemeClr>
                    </a:solidFill>
                    <a:latin typeface="微軟正黑體" panose="020B0604030504040204" pitchFamily="34" charset="-120"/>
                    <a:ea typeface="微軟正黑體" panose="020B0604030504040204" pitchFamily="34" charset="-120"/>
                  </a:rPr>
                  <a:t>輔導計畫</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、當次輔導歷程的</a:t>
                </a:r>
                <a:r>
                  <a:rPr lang="zh-TW" altLang="en-US" sz="2800" dirty="0">
                    <a:solidFill>
                      <a:schemeClr val="accent2">
                        <a:lumMod val="75000"/>
                      </a:schemeClr>
                    </a:solidFill>
                    <a:latin typeface="微軟正黑體" panose="020B0604030504040204" pitchFamily="34" charset="-120"/>
                    <a:ea typeface="微軟正黑體" panose="020B0604030504040204" pitchFamily="34" charset="-120"/>
                  </a:rPr>
                  <a:t>處遇介入</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策略、下次將要探討的方向等。</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45" name="平行四邊形 44">
                <a:extLst>
                  <a:ext uri="{FF2B5EF4-FFF2-40B4-BE49-F238E27FC236}">
                    <a16:creationId xmlns:a16="http://schemas.microsoft.com/office/drawing/2014/main" id="{B052CDD3-DF2F-F99D-3B95-2BC71FCEF034}"/>
                  </a:ext>
                </a:extLst>
              </p:cNvPr>
              <p:cNvSpPr/>
              <p:nvPr/>
            </p:nvSpPr>
            <p:spPr>
              <a:xfrm>
                <a:off x="821518" y="4723568"/>
                <a:ext cx="2304000" cy="1008000"/>
              </a:xfrm>
              <a:prstGeom prst="parallelogram">
                <a:avLst>
                  <a:gd name="adj" fmla="val 52656"/>
                </a:avLst>
              </a:prstGeom>
              <a:solidFill>
                <a:srgbClr val="F39A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algn="ctr"/>
                <a:endParaRPr lang="zh-TW" altLang="en-US" sz="1801"/>
              </a:p>
            </p:txBody>
          </p:sp>
          <p:sp>
            <p:nvSpPr>
              <p:cNvPr id="46" name="MH_Other_12">
                <a:extLst>
                  <a:ext uri="{FF2B5EF4-FFF2-40B4-BE49-F238E27FC236}">
                    <a16:creationId xmlns:a16="http://schemas.microsoft.com/office/drawing/2014/main" id="{300258AA-E430-3539-7E11-2B0FA9303F9B}"/>
                  </a:ext>
                </a:extLst>
              </p:cNvPr>
              <p:cNvSpPr txBox="1"/>
              <p:nvPr>
                <p:custDataLst>
                  <p:tags r:id="rId3"/>
                </p:custDataLst>
              </p:nvPr>
            </p:nvSpPr>
            <p:spPr>
              <a:xfrm>
                <a:off x="1524016" y="4755645"/>
                <a:ext cx="1337639" cy="975923"/>
              </a:xfrm>
              <a:prstGeom prst="rect">
                <a:avLst/>
              </a:prstGeom>
              <a:noFill/>
            </p:spPr>
            <p:txBody>
              <a:bodyPr wrap="none" anchor="ctr">
                <a:normAutofit/>
              </a:bodyPr>
              <a:lstStyle/>
              <a:p>
                <a:pPr>
                  <a:defRPr/>
                </a:pPr>
                <a:r>
                  <a:rPr lang="en-US" altLang="zh-TW" sz="40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P</a:t>
                </a:r>
                <a:r>
                  <a:rPr lang="en-US" altLang="zh-TW"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lan</a:t>
                </a:r>
                <a:endParaRPr lang="zh-CN" altLang="en-US"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endParaRPr>
              </a:p>
            </p:txBody>
          </p:sp>
        </p:grpSp>
      </p:grpSp>
    </p:spTree>
    <p:extLst>
      <p:ext uri="{BB962C8B-B14F-4D97-AF65-F5344CB8AC3E}">
        <p14:creationId xmlns:p14="http://schemas.microsoft.com/office/powerpoint/2010/main" val="316481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9441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688524"/>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9614458"/>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27</a:t>
            </a:r>
            <a:endParaRPr lang="en-US" sz="2000" spc="600" dirty="0">
              <a:solidFill>
                <a:srgbClr val="000000"/>
              </a:solidFill>
              <a:latin typeface="Inter"/>
            </a:endParaRPr>
          </a:p>
        </p:txBody>
      </p:sp>
      <p:sp>
        <p:nvSpPr>
          <p:cNvPr id="10" name="TextBox 10"/>
          <p:cNvSpPr txBox="1"/>
          <p:nvPr/>
        </p:nvSpPr>
        <p:spPr>
          <a:xfrm>
            <a:off x="1122006" y="9585027"/>
            <a:ext cx="4918788" cy="359073"/>
          </a:xfrm>
          <a:prstGeom prst="rect">
            <a:avLst/>
          </a:prstGeom>
        </p:spPr>
        <p:txBody>
          <a:bodyPr wrap="square" lIns="0" tIns="0" rIns="0" bIns="0" rtlCol="0" anchor="t">
            <a:spAutoFit/>
          </a:bodyPr>
          <a:lstStyle/>
          <a:p>
            <a:pPr>
              <a:lnSpc>
                <a:spcPts val="2800"/>
              </a:lnSpc>
              <a:spcBef>
                <a:spcPct val="0"/>
              </a:spcBef>
            </a:pPr>
            <a:r>
              <a:rPr lang="zh-TW" altLang="en-US" sz="2400" spc="600" dirty="0">
                <a:solidFill>
                  <a:srgbClr val="000000"/>
                </a:solidFill>
                <a:latin typeface="微軟正黑體" panose="020B0604030504040204" pitchFamily="34" charset="-120"/>
                <a:ea typeface="微軟正黑體" panose="020B0604030504040204" pitchFamily="34" charset="-120"/>
              </a:rPr>
              <a:t>輔導紀錄撰寫與保存</a:t>
            </a:r>
            <a:endParaRPr lang="en-US" sz="2400" spc="600" dirty="0">
              <a:solidFill>
                <a:srgbClr val="000000"/>
              </a:solidFill>
              <a:latin typeface="微軟正黑體" panose="020B0604030504040204" pitchFamily="34" charset="-120"/>
              <a:ea typeface="微軟正黑體" panose="020B0604030504040204" pitchFamily="34" charset="-120"/>
            </a:endParaRPr>
          </a:p>
        </p:txBody>
      </p:sp>
      <p:sp>
        <p:nvSpPr>
          <p:cNvPr id="9" name="MH_SubTitle_1">
            <a:extLst>
              <a:ext uri="{FF2B5EF4-FFF2-40B4-BE49-F238E27FC236}">
                <a16:creationId xmlns:a16="http://schemas.microsoft.com/office/drawing/2014/main" id="{8D7DB304-F5CE-8DD4-E494-C105D9CEB09F}"/>
              </a:ext>
            </a:extLst>
          </p:cNvPr>
          <p:cNvSpPr/>
          <p:nvPr>
            <p:custDataLst>
              <p:tags r:id="rId1"/>
            </p:custDataLst>
          </p:nvPr>
        </p:nvSpPr>
        <p:spPr>
          <a:xfrm>
            <a:off x="990918" y="1099858"/>
            <a:ext cx="7962121" cy="1172884"/>
          </a:xfrm>
          <a:prstGeom prst="roundRect">
            <a:avLst>
              <a:gd name="adj" fmla="val 21110"/>
            </a:avLst>
          </a:prstGeom>
          <a:solidFill>
            <a:srgbClr val="F4EFE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altLang="zh-TW" sz="5400" b="1" dirty="0">
                <a:solidFill>
                  <a:schemeClr val="tx1"/>
                </a:solidFill>
                <a:latin typeface="微軟正黑體" panose="020B0604030504040204" pitchFamily="34" charset="-120"/>
                <a:ea typeface="微軟正黑體" panose="020B0604030504040204" pitchFamily="34" charset="-120"/>
              </a:rPr>
              <a:t>5.</a:t>
            </a:r>
            <a:r>
              <a:rPr lang="zh-TW" altLang="en-US" sz="5400" b="1" dirty="0">
                <a:solidFill>
                  <a:schemeClr val="tx1"/>
                </a:solidFill>
                <a:latin typeface="微軟正黑體" panose="020B0604030504040204" pitchFamily="34" charset="-120"/>
                <a:ea typeface="微軟正黑體" panose="020B0604030504040204" pitchFamily="34" charset="-120"/>
              </a:rPr>
              <a:t>輔導紀錄撰寫格式參考</a:t>
            </a:r>
          </a:p>
        </p:txBody>
      </p:sp>
      <p:grpSp>
        <p:nvGrpSpPr>
          <p:cNvPr id="5" name="群組 4">
            <a:extLst>
              <a:ext uri="{FF2B5EF4-FFF2-40B4-BE49-F238E27FC236}">
                <a16:creationId xmlns:a16="http://schemas.microsoft.com/office/drawing/2014/main" id="{782FF67F-0F6A-F682-08FC-DEAEAF4E060A}"/>
              </a:ext>
            </a:extLst>
          </p:cNvPr>
          <p:cNvGrpSpPr/>
          <p:nvPr/>
        </p:nvGrpSpPr>
        <p:grpSpPr>
          <a:xfrm>
            <a:off x="1528923" y="2386921"/>
            <a:ext cx="16759077" cy="5400298"/>
            <a:chOff x="592529" y="1472381"/>
            <a:chExt cx="11214721" cy="3474402"/>
          </a:xfrm>
        </p:grpSpPr>
        <p:grpSp>
          <p:nvGrpSpPr>
            <p:cNvPr id="6" name="群組 5">
              <a:extLst>
                <a:ext uri="{FF2B5EF4-FFF2-40B4-BE49-F238E27FC236}">
                  <a16:creationId xmlns:a16="http://schemas.microsoft.com/office/drawing/2014/main" id="{D383A706-8896-2CB3-F48D-42F5BF3E34C0}"/>
                </a:ext>
              </a:extLst>
            </p:cNvPr>
            <p:cNvGrpSpPr/>
            <p:nvPr/>
          </p:nvGrpSpPr>
          <p:grpSpPr>
            <a:xfrm>
              <a:off x="592529" y="1472381"/>
              <a:ext cx="10314337" cy="1461577"/>
              <a:chOff x="583096" y="1472375"/>
              <a:chExt cx="10314337" cy="1461577"/>
            </a:xfrm>
          </p:grpSpPr>
          <p:sp>
            <p:nvSpPr>
              <p:cNvPr id="55" name="平行四邊形 54">
                <a:extLst>
                  <a:ext uri="{FF2B5EF4-FFF2-40B4-BE49-F238E27FC236}">
                    <a16:creationId xmlns:a16="http://schemas.microsoft.com/office/drawing/2014/main" id="{11D6B6A8-2A8D-677D-B0DB-F170A93C368C}"/>
                  </a:ext>
                </a:extLst>
              </p:cNvPr>
              <p:cNvSpPr/>
              <p:nvPr/>
            </p:nvSpPr>
            <p:spPr>
              <a:xfrm>
                <a:off x="583096" y="1675381"/>
                <a:ext cx="2304000" cy="1008000"/>
              </a:xfrm>
              <a:prstGeom prst="parallelogram">
                <a:avLst>
                  <a:gd name="adj" fmla="val 52656"/>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algn="ctr"/>
                <a:endParaRPr lang="zh-TW" altLang="en-US" sz="1801"/>
              </a:p>
            </p:txBody>
          </p:sp>
          <p:pic>
            <p:nvPicPr>
              <p:cNvPr id="56" name="MH_Other_1">
                <a:extLst>
                  <a:ext uri="{FF2B5EF4-FFF2-40B4-BE49-F238E27FC236}">
                    <a16:creationId xmlns:a16="http://schemas.microsoft.com/office/drawing/2014/main" id="{50FAE9CD-57E1-A880-4DEA-B9D059C0493A}"/>
                  </a:ext>
                </a:extLst>
              </p:cNvPr>
              <p:cNvPicPr>
                <a:picLocks noChangeAspect="1"/>
              </p:cNvPicPr>
              <p:nvPr>
                <p:custDataLst>
                  <p:tags r:id="rId7"/>
                </p:custDataLst>
              </p:nvPr>
            </p:nvPicPr>
            <p:blipFill>
              <a:blip r:embed="rId11">
                <a:extLst>
                  <a:ext uri="{28A0092B-C50C-407E-A947-70E740481C1C}">
                    <a14:useLocalDpi xmlns:a14="http://schemas.microsoft.com/office/drawing/2010/main" val="0"/>
                  </a:ext>
                </a:extLst>
              </a:blip>
              <a:srcRect/>
              <a:stretch>
                <a:fillRect/>
              </a:stretch>
            </p:blipFill>
            <p:spPr bwMode="auto">
              <a:xfrm>
                <a:off x="985815" y="1472375"/>
                <a:ext cx="9911618" cy="146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MH_Other_9">
                <a:extLst>
                  <a:ext uri="{FF2B5EF4-FFF2-40B4-BE49-F238E27FC236}">
                    <a16:creationId xmlns:a16="http://schemas.microsoft.com/office/drawing/2014/main" id="{CC1CCFE0-CF91-0FA1-7F72-3F50097723A2}"/>
                  </a:ext>
                </a:extLst>
              </p:cNvPr>
              <p:cNvSpPr txBox="1"/>
              <p:nvPr>
                <p:custDataLst>
                  <p:tags r:id="rId8"/>
                </p:custDataLst>
              </p:nvPr>
            </p:nvSpPr>
            <p:spPr>
              <a:xfrm>
                <a:off x="1296218" y="1682035"/>
                <a:ext cx="932638" cy="975923"/>
              </a:xfrm>
              <a:prstGeom prst="rect">
                <a:avLst/>
              </a:prstGeom>
              <a:noFill/>
            </p:spPr>
            <p:txBody>
              <a:bodyPr wrap="none" anchor="ctr">
                <a:normAutofit/>
              </a:bodyPr>
              <a:lstStyle/>
              <a:p>
                <a:pPr>
                  <a:defRPr/>
                </a:pPr>
                <a:r>
                  <a:rPr lang="en-US" altLang="zh-TW" sz="4000" b="1"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D</a:t>
                </a:r>
                <a:r>
                  <a:rPr lang="en-US" altLang="zh-TW"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ata</a:t>
                </a:r>
                <a:endParaRPr lang="zh-CN" altLang="en-US"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endParaRPr>
              </a:p>
            </p:txBody>
          </p:sp>
          <p:sp>
            <p:nvSpPr>
              <p:cNvPr id="58" name="MH_Text_1">
                <a:extLst>
                  <a:ext uri="{FF2B5EF4-FFF2-40B4-BE49-F238E27FC236}">
                    <a16:creationId xmlns:a16="http://schemas.microsoft.com/office/drawing/2014/main" id="{996276FB-9912-CA6F-54E4-568F1D92FDB5}"/>
                  </a:ext>
                </a:extLst>
              </p:cNvPr>
              <p:cNvSpPr txBox="1">
                <a:spLocks noChangeArrowheads="1"/>
              </p:cNvSpPr>
              <p:nvPr>
                <p:custDataLst>
                  <p:tags r:id="rId9"/>
                </p:custDataLst>
              </p:nvPr>
            </p:nvSpPr>
            <p:spPr bwMode="auto">
              <a:xfrm>
                <a:off x="2918545" y="1725508"/>
                <a:ext cx="6144144" cy="905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當次輔導過程中所蒐集得來的重點事實資料</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包括</a:t>
                </a:r>
                <a:r>
                  <a:rPr lang="zh-TW" altLang="en-US" sz="2800" dirty="0">
                    <a:solidFill>
                      <a:srgbClr val="00B050"/>
                    </a:solidFill>
                    <a:latin typeface="微軟正黑體" panose="020B0604030504040204" pitchFamily="34" charset="-120"/>
                    <a:ea typeface="微軟正黑體" panose="020B0604030504040204" pitchFamily="34" charset="-120"/>
                  </a:rPr>
                  <a:t>晤談主題</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、對</a:t>
                </a:r>
                <a:r>
                  <a:rPr lang="zh-TW" altLang="en-US" sz="2800" dirty="0">
                    <a:solidFill>
                      <a:srgbClr val="00B050"/>
                    </a:solidFill>
                    <a:latin typeface="微軟正黑體" panose="020B0604030504040204" pitchFamily="34" charset="-120"/>
                    <a:ea typeface="微軟正黑體" panose="020B0604030504040204" pitchFamily="34" charset="-120"/>
                  </a:rPr>
                  <a:t>案主呈現狀態</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的觀察、案主所給的</a:t>
                </a:r>
                <a:r>
                  <a:rPr lang="zh-TW" altLang="en-US" sz="2800" dirty="0">
                    <a:solidFill>
                      <a:srgbClr val="00B050"/>
                    </a:solidFill>
                    <a:latin typeface="微軟正黑體" panose="020B0604030504040204" pitchFamily="34" charset="-120"/>
                    <a:ea typeface="微軟正黑體" panose="020B0604030504040204" pitchFamily="34" charset="-120"/>
                  </a:rPr>
                  <a:t>重要口語及非口語訊息</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rgbClr val="00B050"/>
                    </a:solidFill>
                    <a:latin typeface="微軟正黑體" panose="020B0604030504040204" pitchFamily="34" charset="-120"/>
                    <a:ea typeface="微軟正黑體" panose="020B0604030504040204" pitchFamily="34" charset="-120"/>
                  </a:rPr>
                  <a:t>輔導策略</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等</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a:t>
                </a:r>
                <a:endParaRPr lang="zh-CN" altLang="en-US" sz="2800" dirty="0">
                  <a:solidFill>
                    <a:schemeClr val="tx1">
                      <a:lumMod val="85000"/>
                      <a:lumOff val="15000"/>
                    </a:schemeClr>
                  </a:solidFill>
                  <a:latin typeface="微软雅黑" panose="020B0503020204020204" pitchFamily="34" charset="-122"/>
                </a:endParaRPr>
              </a:p>
            </p:txBody>
          </p:sp>
        </p:grpSp>
        <p:grpSp>
          <p:nvGrpSpPr>
            <p:cNvPr id="7" name="群組 6">
              <a:extLst>
                <a:ext uri="{FF2B5EF4-FFF2-40B4-BE49-F238E27FC236}">
                  <a16:creationId xmlns:a16="http://schemas.microsoft.com/office/drawing/2014/main" id="{A3C032AC-F4CA-7FCA-B2E9-2DBDA0E07CF9}"/>
                </a:ext>
              </a:extLst>
            </p:cNvPr>
            <p:cNvGrpSpPr/>
            <p:nvPr/>
          </p:nvGrpSpPr>
          <p:grpSpPr>
            <a:xfrm>
              <a:off x="689965" y="2692650"/>
              <a:ext cx="10659964" cy="1242642"/>
              <a:chOff x="614545" y="2692648"/>
              <a:chExt cx="10659964" cy="1242641"/>
            </a:xfrm>
          </p:grpSpPr>
          <p:sp>
            <p:nvSpPr>
              <p:cNvPr id="51" name="平行四邊形 50">
                <a:extLst>
                  <a:ext uri="{FF2B5EF4-FFF2-40B4-BE49-F238E27FC236}">
                    <a16:creationId xmlns:a16="http://schemas.microsoft.com/office/drawing/2014/main" id="{72AE3C40-7420-AB25-2D52-5EBFCFCFABF9}"/>
                  </a:ext>
                </a:extLst>
              </p:cNvPr>
              <p:cNvSpPr/>
              <p:nvPr/>
            </p:nvSpPr>
            <p:spPr>
              <a:xfrm>
                <a:off x="614545" y="2692648"/>
                <a:ext cx="2304000" cy="1008000"/>
              </a:xfrm>
              <a:prstGeom prst="parallelogram">
                <a:avLst>
                  <a:gd name="adj" fmla="val 52656"/>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algn="ctr"/>
                <a:endParaRPr lang="zh-TW" altLang="en-US" sz="1801"/>
              </a:p>
            </p:txBody>
          </p:sp>
          <p:pic>
            <p:nvPicPr>
              <p:cNvPr id="52" name="MH_Other_8">
                <a:extLst>
                  <a:ext uri="{FF2B5EF4-FFF2-40B4-BE49-F238E27FC236}">
                    <a16:creationId xmlns:a16="http://schemas.microsoft.com/office/drawing/2014/main" id="{DC6E6070-6C73-D765-D62F-0EBEC36CF564}"/>
                  </a:ext>
                </a:extLst>
              </p:cNvPr>
              <p:cNvPicPr>
                <a:picLocks/>
              </p:cNvPicPr>
              <p:nvPr>
                <p:custDataLst>
                  <p:tags r:id="rId6"/>
                </p:custDataLst>
              </p:nvPr>
            </p:nvPicPr>
            <p:blipFill>
              <a:blip r:embed="rId11">
                <a:extLst>
                  <a:ext uri="{28A0092B-C50C-407E-A947-70E740481C1C}">
                    <a14:useLocalDpi xmlns:a14="http://schemas.microsoft.com/office/drawing/2010/main" val="0"/>
                  </a:ext>
                </a:extLst>
              </a:blip>
              <a:srcRect t="57356"/>
              <a:stretch>
                <a:fillRect/>
              </a:stretch>
            </p:blipFill>
            <p:spPr bwMode="auto">
              <a:xfrm>
                <a:off x="991622" y="3290445"/>
                <a:ext cx="10282887" cy="644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文字方塊 53">
                <a:extLst>
                  <a:ext uri="{FF2B5EF4-FFF2-40B4-BE49-F238E27FC236}">
                    <a16:creationId xmlns:a16="http://schemas.microsoft.com/office/drawing/2014/main" id="{5DD22B86-1025-AD32-1807-C8F173E4A59F}"/>
                  </a:ext>
                </a:extLst>
              </p:cNvPr>
              <p:cNvSpPr txBox="1"/>
              <p:nvPr/>
            </p:nvSpPr>
            <p:spPr>
              <a:xfrm>
                <a:off x="3018147" y="3045947"/>
                <a:ext cx="6320140" cy="336625"/>
              </a:xfrm>
              <a:prstGeom prst="rect">
                <a:avLst/>
              </a:prstGeom>
              <a:noFill/>
            </p:spPr>
            <p:txBody>
              <a:bodyPr wrap="square">
                <a:spAutoFit/>
              </a:bodyPr>
              <a:lstStyle/>
              <a:p>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輔導者根據前述資料</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(D)</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所做的對案主需求的</a:t>
                </a:r>
                <a:r>
                  <a:rPr lang="zh-TW" altLang="en-US" sz="2800" dirty="0">
                    <a:solidFill>
                      <a:srgbClr val="0070C0"/>
                    </a:solidFill>
                    <a:latin typeface="微軟正黑體" panose="020B0604030504040204" pitchFamily="34" charset="-120"/>
                    <a:ea typeface="微軟正黑體" panose="020B0604030504040204" pitchFamily="34" charset="-120"/>
                  </a:rPr>
                  <a:t>臨床評估</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grpSp>
        <p:grpSp>
          <p:nvGrpSpPr>
            <p:cNvPr id="8" name="群組 7">
              <a:extLst>
                <a:ext uri="{FF2B5EF4-FFF2-40B4-BE49-F238E27FC236}">
                  <a16:creationId xmlns:a16="http://schemas.microsoft.com/office/drawing/2014/main" id="{C6046617-1062-63FE-4E7E-340172632D6A}"/>
                </a:ext>
              </a:extLst>
            </p:cNvPr>
            <p:cNvGrpSpPr/>
            <p:nvPr/>
          </p:nvGrpSpPr>
          <p:grpSpPr>
            <a:xfrm>
              <a:off x="1031576" y="2642553"/>
              <a:ext cx="10775674" cy="2304230"/>
              <a:chOff x="918447" y="2642550"/>
              <a:chExt cx="10775674" cy="2304232"/>
            </a:xfrm>
          </p:grpSpPr>
          <p:pic>
            <p:nvPicPr>
              <p:cNvPr id="48" name="MH_Other_7">
                <a:extLst>
                  <a:ext uri="{FF2B5EF4-FFF2-40B4-BE49-F238E27FC236}">
                    <a16:creationId xmlns:a16="http://schemas.microsoft.com/office/drawing/2014/main" id="{C60FB8DB-5EFF-3552-818F-8CE0DF4147AA}"/>
                  </a:ext>
                </a:extLst>
              </p:cNvPr>
              <p:cNvPicPr>
                <a:picLocks/>
              </p:cNvPicPr>
              <p:nvPr>
                <p:custDataLst>
                  <p:tags r:id="rId4"/>
                </p:custDataLst>
              </p:nvPr>
            </p:nvPicPr>
            <p:blipFill>
              <a:blip r:embed="rId11">
                <a:extLst>
                  <a:ext uri="{28A0092B-C50C-407E-A947-70E740481C1C}">
                    <a14:useLocalDpi xmlns:a14="http://schemas.microsoft.com/office/drawing/2010/main" val="0"/>
                  </a:ext>
                </a:extLst>
              </a:blip>
              <a:srcRect t="57356"/>
              <a:stretch>
                <a:fillRect/>
              </a:stretch>
            </p:blipFill>
            <p:spPr bwMode="auto">
              <a:xfrm>
                <a:off x="1411234" y="4301938"/>
                <a:ext cx="10282887" cy="644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MH_Other_11">
                <a:extLst>
                  <a:ext uri="{FF2B5EF4-FFF2-40B4-BE49-F238E27FC236}">
                    <a16:creationId xmlns:a16="http://schemas.microsoft.com/office/drawing/2014/main" id="{7E88B5CF-6A5E-C31B-AF38-9F7A6C9D3D0D}"/>
                  </a:ext>
                </a:extLst>
              </p:cNvPr>
              <p:cNvSpPr txBox="1"/>
              <p:nvPr>
                <p:custDataLst>
                  <p:tags r:id="rId5"/>
                </p:custDataLst>
              </p:nvPr>
            </p:nvSpPr>
            <p:spPr>
              <a:xfrm>
                <a:off x="918447" y="2642550"/>
                <a:ext cx="1789050" cy="975923"/>
              </a:xfrm>
              <a:prstGeom prst="rect">
                <a:avLst/>
              </a:prstGeom>
              <a:noFill/>
            </p:spPr>
            <p:txBody>
              <a:bodyPr wrap="none" anchor="ctr">
                <a:normAutofit/>
              </a:bodyPr>
              <a:lstStyle/>
              <a:p>
                <a:pPr>
                  <a:defRPr/>
                </a:pPr>
                <a:r>
                  <a:rPr lang="en-US" altLang="zh-TW" sz="40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A</a:t>
                </a:r>
                <a:r>
                  <a:rPr lang="en-US" altLang="zh-TW"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ssessment</a:t>
                </a:r>
                <a:endParaRPr lang="zh-CN" altLang="en-US"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endParaRPr>
              </a:p>
            </p:txBody>
          </p:sp>
        </p:grpSp>
        <p:grpSp>
          <p:nvGrpSpPr>
            <p:cNvPr id="42" name="群組 41">
              <a:extLst>
                <a:ext uri="{FF2B5EF4-FFF2-40B4-BE49-F238E27FC236}">
                  <a16:creationId xmlns:a16="http://schemas.microsoft.com/office/drawing/2014/main" id="{0BC1253D-1963-AFAF-0291-DD08336C03B1}"/>
                </a:ext>
              </a:extLst>
            </p:cNvPr>
            <p:cNvGrpSpPr/>
            <p:nvPr/>
          </p:nvGrpSpPr>
          <p:grpSpPr>
            <a:xfrm>
              <a:off x="995248" y="3713103"/>
              <a:ext cx="2304000" cy="1020452"/>
              <a:chOff x="825563" y="3713098"/>
              <a:chExt cx="2304000" cy="1020452"/>
            </a:xfrm>
          </p:grpSpPr>
          <p:sp>
            <p:nvSpPr>
              <p:cNvPr id="45" name="平行四邊形 44">
                <a:extLst>
                  <a:ext uri="{FF2B5EF4-FFF2-40B4-BE49-F238E27FC236}">
                    <a16:creationId xmlns:a16="http://schemas.microsoft.com/office/drawing/2014/main" id="{B052CDD3-DF2F-F99D-3B95-2BC71FCEF034}"/>
                  </a:ext>
                </a:extLst>
              </p:cNvPr>
              <p:cNvSpPr/>
              <p:nvPr/>
            </p:nvSpPr>
            <p:spPr>
              <a:xfrm>
                <a:off x="825563" y="3713098"/>
                <a:ext cx="2304000" cy="1008000"/>
              </a:xfrm>
              <a:prstGeom prst="parallelogram">
                <a:avLst>
                  <a:gd name="adj" fmla="val 52656"/>
                </a:avLst>
              </a:prstGeom>
              <a:solidFill>
                <a:srgbClr val="F39A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algn="ctr"/>
                <a:endParaRPr lang="zh-TW" altLang="en-US" sz="1801"/>
              </a:p>
            </p:txBody>
          </p:sp>
          <p:sp>
            <p:nvSpPr>
              <p:cNvPr id="46" name="MH_Other_12">
                <a:extLst>
                  <a:ext uri="{FF2B5EF4-FFF2-40B4-BE49-F238E27FC236}">
                    <a16:creationId xmlns:a16="http://schemas.microsoft.com/office/drawing/2014/main" id="{300258AA-E430-3539-7E11-2B0FA9303F9B}"/>
                  </a:ext>
                </a:extLst>
              </p:cNvPr>
              <p:cNvSpPr txBox="1"/>
              <p:nvPr>
                <p:custDataLst>
                  <p:tags r:id="rId3"/>
                </p:custDataLst>
              </p:nvPr>
            </p:nvSpPr>
            <p:spPr>
              <a:xfrm>
                <a:off x="1576155" y="3757627"/>
                <a:ext cx="1337639" cy="975923"/>
              </a:xfrm>
              <a:prstGeom prst="rect">
                <a:avLst/>
              </a:prstGeom>
              <a:noFill/>
            </p:spPr>
            <p:txBody>
              <a:bodyPr wrap="none" anchor="ctr">
                <a:normAutofit/>
              </a:bodyPr>
              <a:lstStyle/>
              <a:p>
                <a:pPr>
                  <a:defRPr/>
                </a:pPr>
                <a:r>
                  <a:rPr lang="en-US" altLang="zh-TW" sz="40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P</a:t>
                </a:r>
                <a:r>
                  <a:rPr lang="en-US" altLang="zh-TW"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rPr>
                  <a:t>lan</a:t>
                </a:r>
                <a:endParaRPr lang="zh-CN" altLang="en-US" sz="3200" dirty="0">
                  <a:solidFill>
                    <a:prstClr val="white"/>
                  </a:solidFill>
                  <a:effectLst>
                    <a:outerShdw blurRad="292100" dist="152400" dir="2700000" algn="tl" rotWithShape="0">
                      <a:prstClr val="black">
                        <a:alpha val="40000"/>
                      </a:prstClr>
                    </a:outerShdw>
                  </a:effectLst>
                  <a:latin typeface="微軟正黑體" panose="020B0604030504040204" pitchFamily="34" charset="-120"/>
                  <a:ea typeface="微軟正黑體" panose="020B0604030504040204" pitchFamily="34" charset="-120"/>
                </a:endParaRPr>
              </a:p>
            </p:txBody>
          </p:sp>
        </p:grpSp>
      </p:grpSp>
      <p:sp>
        <p:nvSpPr>
          <p:cNvPr id="12" name="MH_Text_1">
            <a:extLst>
              <a:ext uri="{FF2B5EF4-FFF2-40B4-BE49-F238E27FC236}">
                <a16:creationId xmlns:a16="http://schemas.microsoft.com/office/drawing/2014/main" id="{9377B710-A1E2-AA35-399F-18B55EBEFDEF}"/>
              </a:ext>
            </a:extLst>
          </p:cNvPr>
          <p:cNvSpPr txBox="1">
            <a:spLocks noChangeArrowheads="1"/>
          </p:cNvSpPr>
          <p:nvPr>
            <p:custDataLst>
              <p:tags r:id="rId2"/>
            </p:custDataLst>
          </p:nvPr>
        </p:nvSpPr>
        <p:spPr bwMode="auto">
          <a:xfrm>
            <a:off x="5697258" y="6379095"/>
            <a:ext cx="3795504" cy="567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未來</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下次晤談</a:t>
            </a:r>
            <a:r>
              <a:rPr lang="zh-TW" altLang="en-US" sz="2800" dirty="0">
                <a:solidFill>
                  <a:schemeClr val="accent2">
                    <a:lumMod val="75000"/>
                  </a:schemeClr>
                </a:solidFill>
                <a:latin typeface="微軟正黑體" panose="020B0604030504040204" pitchFamily="34" charset="-120"/>
                <a:ea typeface="微軟正黑體" panose="020B0604030504040204" pitchFamily="34" charset="-120"/>
              </a:rPr>
              <a:t>計畫</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rPr>
              <a:t>。</a:t>
            </a:r>
            <a:endParaRPr lang="zh-CN" altLang="en-US" sz="28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13" name="文字方塊 12">
            <a:extLst>
              <a:ext uri="{FF2B5EF4-FFF2-40B4-BE49-F238E27FC236}">
                <a16:creationId xmlns:a16="http://schemas.microsoft.com/office/drawing/2014/main" id="{9272D9F8-47D0-8477-233B-26CF7B0F8DA6}"/>
              </a:ext>
            </a:extLst>
          </p:cNvPr>
          <p:cNvSpPr txBox="1"/>
          <p:nvPr/>
        </p:nvSpPr>
        <p:spPr>
          <a:xfrm>
            <a:off x="7628210" y="9610612"/>
            <a:ext cx="7383189" cy="338554"/>
          </a:xfrm>
          <a:prstGeom prst="rect">
            <a:avLst/>
          </a:prstGeom>
          <a:no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資料來源：喬虹</a:t>
            </a:r>
            <a:r>
              <a:rPr lang="en-US" altLang="zh-TW" sz="1600" dirty="0">
                <a:latin typeface="微軟正黑體" panose="020B0604030504040204" pitchFamily="34" charset="-120"/>
                <a:ea typeface="微軟正黑體" panose="020B0604030504040204" pitchFamily="34" charset="-120"/>
              </a:rPr>
              <a:t>(2018)</a:t>
            </a:r>
            <a:r>
              <a:rPr lang="zh-TW" altLang="en-US" sz="1600" dirty="0">
                <a:latin typeface="微軟正黑體" panose="020B0604030504040204" pitchFamily="34" charset="-120"/>
                <a:ea typeface="微軟正黑體" panose="020B0604030504040204" pitchFamily="34" charset="-120"/>
              </a:rPr>
              <a:t>。諮商新手知多少</a:t>
            </a:r>
            <a:r>
              <a:rPr lang="en-US" altLang="zh-TW" sz="1600" dirty="0">
                <a:latin typeface="微軟正黑體" panose="020B0604030504040204" pitchFamily="34" charset="-120"/>
                <a:ea typeface="微軟正黑體" panose="020B0604030504040204" pitchFamily="34" charset="-120"/>
              </a:rPr>
              <a:t>:</a:t>
            </a:r>
            <a:r>
              <a:rPr lang="zh-TW" altLang="en-US" sz="1600" dirty="0">
                <a:latin typeface="微軟正黑體" panose="020B0604030504040204" pitchFamily="34" charset="-120"/>
                <a:ea typeface="微軟正黑體" panose="020B0604030504040204" pitchFamily="34" charset="-120"/>
              </a:rPr>
              <a:t>第一次實習就上手。臺北</a:t>
            </a:r>
            <a:r>
              <a:rPr lang="en-US" altLang="zh-TW" sz="1600" dirty="0">
                <a:latin typeface="微軟正黑體" panose="020B0604030504040204" pitchFamily="34" charset="-120"/>
                <a:ea typeface="微軟正黑體" panose="020B0604030504040204" pitchFamily="34" charset="-120"/>
              </a:rPr>
              <a:t>:</a:t>
            </a:r>
            <a:r>
              <a:rPr lang="zh-TW" altLang="en-US" sz="1600" dirty="0">
                <a:latin typeface="微軟正黑體" panose="020B0604030504040204" pitchFamily="34" charset="-120"/>
                <a:ea typeface="微軟正黑體" panose="020B0604030504040204" pitchFamily="34" charset="-120"/>
              </a:rPr>
              <a:t>雙葉書廊。</a:t>
            </a:r>
            <a:endParaRPr lang="zh-TW" altLang="en-US" sz="1600" dirty="0"/>
          </a:p>
        </p:txBody>
      </p:sp>
    </p:spTree>
    <p:extLst>
      <p:ext uri="{BB962C8B-B14F-4D97-AF65-F5344CB8AC3E}">
        <p14:creationId xmlns:p14="http://schemas.microsoft.com/office/powerpoint/2010/main" val="3246397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7917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647700"/>
            <a:ext cx="16230600" cy="0"/>
          </a:xfrm>
          <a:prstGeom prst="line">
            <a:avLst/>
          </a:prstGeom>
          <a:ln w="19050" cap="flat">
            <a:solidFill>
              <a:srgbClr val="000000"/>
            </a:solidFill>
            <a:prstDash val="solid"/>
            <a:headEnd type="none" w="sm" len="sm"/>
            <a:tailEnd type="none" w="sm" len="sm"/>
          </a:ln>
        </p:spPr>
      </p:sp>
      <p:grpSp>
        <p:nvGrpSpPr>
          <p:cNvPr id="6" name="Group 6"/>
          <p:cNvGrpSpPr/>
          <p:nvPr/>
        </p:nvGrpSpPr>
        <p:grpSpPr>
          <a:xfrm>
            <a:off x="533400" y="876301"/>
            <a:ext cx="2199939" cy="1613461"/>
            <a:chOff x="0" y="0"/>
            <a:chExt cx="812800" cy="812800"/>
          </a:xfrm>
        </p:grpSpPr>
        <p:sp>
          <p:nvSpPr>
            <p:cNvPr id="7" name="Freeform 7"/>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F4EFED"/>
            </a:solidFill>
          </p:spPr>
        </p:sp>
        <p:sp>
          <p:nvSpPr>
            <p:cNvPr id="8" name="TextBox 8"/>
            <p:cNvSpPr txBox="1"/>
            <p:nvPr/>
          </p:nvSpPr>
          <p:spPr>
            <a:xfrm>
              <a:off x="76200" y="38100"/>
              <a:ext cx="660400" cy="698500"/>
            </a:xfrm>
            <a:prstGeom prst="rect">
              <a:avLst/>
            </a:prstGeom>
          </p:spPr>
          <p:txBody>
            <a:bodyPr lIns="50800" tIns="50800" rIns="50800" bIns="50800" rtlCol="0" anchor="ctr"/>
            <a:lstStyle/>
            <a:p>
              <a:pPr algn="ctr">
                <a:lnSpc>
                  <a:spcPts val="2800"/>
                </a:lnSpc>
              </a:pPr>
              <a:endParaRPr/>
            </a:p>
          </p:txBody>
        </p:sp>
      </p:grpSp>
      <p:sp>
        <p:nvSpPr>
          <p:cNvPr id="9" name="TextBox 9"/>
          <p:cNvSpPr txBox="1"/>
          <p:nvPr/>
        </p:nvSpPr>
        <p:spPr>
          <a:xfrm>
            <a:off x="1427124" y="1152979"/>
            <a:ext cx="2199939" cy="1193340"/>
          </a:xfrm>
          <a:prstGeom prst="rect">
            <a:avLst/>
          </a:prstGeom>
        </p:spPr>
        <p:txBody>
          <a:bodyPr wrap="square" lIns="0" tIns="0" rIns="0" bIns="0" rtlCol="0" anchor="t">
            <a:spAutoFit/>
          </a:bodyPr>
          <a:lstStyle/>
          <a:p>
            <a:pPr>
              <a:lnSpc>
                <a:spcPts val="10326"/>
              </a:lnSpc>
            </a:pPr>
            <a:r>
              <a:rPr lang="en-US" sz="6000" dirty="0">
                <a:solidFill>
                  <a:srgbClr val="000000"/>
                </a:solidFill>
                <a:latin typeface="Arial Black" panose="020B0A04020102020204" pitchFamily="34" charset="0"/>
                <a:ea typeface="辰宇落雁體 Thin Monospaced" panose="02000203000000000000" pitchFamily="2" charset="-120"/>
              </a:rPr>
              <a:t>Note</a:t>
            </a:r>
          </a:p>
        </p:txBody>
      </p:sp>
    </p:spTree>
    <p:extLst>
      <p:ext uri="{BB962C8B-B14F-4D97-AF65-F5344CB8AC3E}">
        <p14:creationId xmlns:p14="http://schemas.microsoft.com/office/powerpoint/2010/main" val="1599813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23925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10287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8660242"/>
            <a:ext cx="2959749" cy="349250"/>
          </a:xfrm>
          <a:prstGeom prst="rect">
            <a:avLst/>
          </a:prstGeom>
        </p:spPr>
        <p:txBody>
          <a:bodyPr lIns="0" tIns="0" rIns="0" bIns="0" rtlCol="0" anchor="t">
            <a:spAutoFit/>
          </a:bodyPr>
          <a:lstStyle/>
          <a:p>
            <a:pPr algn="r">
              <a:lnSpc>
                <a:spcPts val="2800"/>
              </a:lnSpc>
              <a:spcBef>
                <a:spcPct val="0"/>
              </a:spcBef>
            </a:pPr>
            <a:r>
              <a:rPr lang="en-US" sz="2000" spc="600">
                <a:solidFill>
                  <a:srgbClr val="000000"/>
                </a:solidFill>
                <a:latin typeface="Inter"/>
              </a:rPr>
              <a:t>PAGE 03</a:t>
            </a:r>
          </a:p>
        </p:txBody>
      </p:sp>
      <p:grpSp>
        <p:nvGrpSpPr>
          <p:cNvPr id="5" name="Group 5"/>
          <p:cNvGrpSpPr/>
          <p:nvPr/>
        </p:nvGrpSpPr>
        <p:grpSpPr>
          <a:xfrm>
            <a:off x="1028700" y="1444588"/>
            <a:ext cx="3086100" cy="3086100"/>
            <a:chOff x="0" y="0"/>
            <a:chExt cx="812800" cy="812800"/>
          </a:xfrm>
        </p:grpSpPr>
        <p:sp>
          <p:nvSpPr>
            <p:cNvPr id="6" name="Freeform 6"/>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F4EFED"/>
            </a:solidFill>
          </p:spPr>
        </p:sp>
        <p:sp>
          <p:nvSpPr>
            <p:cNvPr id="7" name="TextBox 7"/>
            <p:cNvSpPr txBox="1"/>
            <p:nvPr/>
          </p:nvSpPr>
          <p:spPr>
            <a:xfrm>
              <a:off x="76200" y="38100"/>
              <a:ext cx="660400" cy="698500"/>
            </a:xfrm>
            <a:prstGeom prst="rect">
              <a:avLst/>
            </a:prstGeom>
          </p:spPr>
          <p:txBody>
            <a:bodyPr lIns="50800" tIns="50800" rIns="50800" bIns="50800" rtlCol="0" anchor="ctr"/>
            <a:lstStyle/>
            <a:p>
              <a:pPr algn="ctr">
                <a:lnSpc>
                  <a:spcPts val="2800"/>
                </a:lnSpc>
              </a:pPr>
              <a:endParaRPr/>
            </a:p>
          </p:txBody>
        </p:sp>
      </p:grpSp>
      <p:sp>
        <p:nvSpPr>
          <p:cNvPr id="8" name="TextBox 8"/>
          <p:cNvSpPr txBox="1"/>
          <p:nvPr/>
        </p:nvSpPr>
        <p:spPr>
          <a:xfrm>
            <a:off x="2571750" y="2273159"/>
            <a:ext cx="10610850" cy="1231106"/>
          </a:xfrm>
          <a:prstGeom prst="rect">
            <a:avLst/>
          </a:prstGeom>
        </p:spPr>
        <p:txBody>
          <a:bodyPr wrap="square" lIns="0" tIns="0" rIns="0" bIns="0" rtlCol="0" anchor="t">
            <a:spAutoFit/>
          </a:bodyPr>
          <a:lstStyle/>
          <a:p>
            <a:r>
              <a:rPr lang="en-US" altLang="zh-TW" sz="8000" b="1" dirty="0">
                <a:solidFill>
                  <a:schemeClr val="tx1">
                    <a:lumMod val="65000"/>
                    <a:lumOff val="35000"/>
                  </a:schemeClr>
                </a:solidFill>
                <a:latin typeface="微軟正黑體" panose="020B0604030504040204" pitchFamily="34" charset="-120"/>
                <a:ea typeface="微軟正黑體" panose="020B0604030504040204" pitchFamily="34" charset="-120"/>
              </a:rPr>
              <a:t>01</a:t>
            </a:r>
            <a:r>
              <a:rPr lang="zh-TW" altLang="en-US" sz="8000" b="1" dirty="0">
                <a:solidFill>
                  <a:schemeClr val="tx1">
                    <a:lumMod val="65000"/>
                    <a:lumOff val="35000"/>
                  </a:schemeClr>
                </a:solidFill>
                <a:latin typeface="微軟正黑體" panose="020B0604030504040204" pitchFamily="34" charset="-120"/>
                <a:ea typeface="微軟正黑體" panose="020B0604030504040204" pitchFamily="34" charset="-120"/>
              </a:rPr>
              <a:t>學校輔導工作概觀</a:t>
            </a:r>
            <a:endParaRPr lang="zh-CN" altLang="en-US" sz="8000" b="1"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23925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10287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8660242"/>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04</a:t>
            </a:r>
            <a:endParaRPr lang="en-US" sz="2000" spc="600" dirty="0">
              <a:solidFill>
                <a:srgbClr val="000000"/>
              </a:solidFill>
              <a:latin typeface="Inter"/>
            </a:endParaRPr>
          </a:p>
        </p:txBody>
      </p:sp>
      <p:sp>
        <p:nvSpPr>
          <p:cNvPr id="27" name="矩形 26">
            <a:extLst>
              <a:ext uri="{FF2B5EF4-FFF2-40B4-BE49-F238E27FC236}">
                <a16:creationId xmlns:a16="http://schemas.microsoft.com/office/drawing/2014/main" id="{63B12D52-435F-CBBC-CB55-22364A1BABB5}"/>
              </a:ext>
            </a:extLst>
          </p:cNvPr>
          <p:cNvSpPr/>
          <p:nvPr/>
        </p:nvSpPr>
        <p:spPr>
          <a:xfrm>
            <a:off x="1028700" y="8705367"/>
            <a:ext cx="2646878" cy="461665"/>
          </a:xfrm>
          <a:prstGeom prst="rect">
            <a:avLst/>
          </a:prstGeom>
        </p:spPr>
        <p:txBody>
          <a:bodyPr wrap="none">
            <a:spAutoFit/>
          </a:bodyPr>
          <a:lstStyle/>
          <a:p>
            <a:r>
              <a:rPr lang="zh-TW" altLang="en-US" sz="2400" b="1" dirty="0">
                <a:latin typeface="微軟正黑體" panose="020B0604030504040204" pitchFamily="34" charset="-120"/>
                <a:ea typeface="微軟正黑體" panose="020B0604030504040204" pitchFamily="34" charset="-120"/>
              </a:rPr>
              <a:t>學校輔導工作概觀</a:t>
            </a:r>
            <a:endParaRPr lang="zh-CN" altLang="en-US" sz="2400" b="1" dirty="0">
              <a:latin typeface="微軟正黑體" panose="020B0604030504040204" pitchFamily="34" charset="-120"/>
              <a:ea typeface="微軟正黑體" panose="020B0604030504040204" pitchFamily="34" charset="-120"/>
            </a:endParaRPr>
          </a:p>
        </p:txBody>
      </p:sp>
      <p:grpSp>
        <p:nvGrpSpPr>
          <p:cNvPr id="5" name="群組 4">
            <a:extLst>
              <a:ext uri="{FF2B5EF4-FFF2-40B4-BE49-F238E27FC236}">
                <a16:creationId xmlns:a16="http://schemas.microsoft.com/office/drawing/2014/main" id="{90C43F49-F840-4D30-AF4E-B1DE1CBBBC14}"/>
              </a:ext>
            </a:extLst>
          </p:cNvPr>
          <p:cNvGrpSpPr/>
          <p:nvPr/>
        </p:nvGrpSpPr>
        <p:grpSpPr>
          <a:xfrm>
            <a:off x="6248400" y="1485900"/>
            <a:ext cx="5638800" cy="6248400"/>
            <a:chOff x="4213270" y="1493639"/>
            <a:chExt cx="3776645" cy="4216043"/>
          </a:xfrm>
        </p:grpSpPr>
        <p:grpSp>
          <p:nvGrpSpPr>
            <p:cNvPr id="6" name="组合 8">
              <a:extLst>
                <a:ext uri="{FF2B5EF4-FFF2-40B4-BE49-F238E27FC236}">
                  <a16:creationId xmlns:a16="http://schemas.microsoft.com/office/drawing/2014/main" id="{325EA3DE-53A8-5346-D96E-3E767F59050A}"/>
                </a:ext>
              </a:extLst>
            </p:cNvPr>
            <p:cNvGrpSpPr/>
            <p:nvPr/>
          </p:nvGrpSpPr>
          <p:grpSpPr>
            <a:xfrm>
              <a:off x="4213270" y="1493639"/>
              <a:ext cx="3774323" cy="3354436"/>
              <a:chOff x="4174648" y="1874838"/>
              <a:chExt cx="3774323" cy="3354436"/>
            </a:xfrm>
          </p:grpSpPr>
          <p:grpSp>
            <p:nvGrpSpPr>
              <p:cNvPr id="28" name="组合 4">
                <a:extLst>
                  <a:ext uri="{FF2B5EF4-FFF2-40B4-BE49-F238E27FC236}">
                    <a16:creationId xmlns:a16="http://schemas.microsoft.com/office/drawing/2014/main" id="{33887F3A-9251-2E6B-386E-FF9AF3F33013}"/>
                  </a:ext>
                </a:extLst>
              </p:cNvPr>
              <p:cNvGrpSpPr/>
              <p:nvPr/>
            </p:nvGrpSpPr>
            <p:grpSpPr>
              <a:xfrm>
                <a:off x="4664127" y="1874838"/>
                <a:ext cx="2795364" cy="3354436"/>
                <a:chOff x="4664127" y="1874838"/>
                <a:chExt cx="2795364" cy="3354436"/>
              </a:xfrm>
            </p:grpSpPr>
            <p:sp>
              <p:nvSpPr>
                <p:cNvPr id="31" name="MH_Other_1">
                  <a:extLst>
                    <a:ext uri="{FF2B5EF4-FFF2-40B4-BE49-F238E27FC236}">
                      <a16:creationId xmlns:a16="http://schemas.microsoft.com/office/drawing/2014/main" id="{62B1A14E-133B-113D-0061-77A455911213}"/>
                    </a:ext>
                  </a:extLst>
                </p:cNvPr>
                <p:cNvSpPr/>
                <p:nvPr>
                  <p:custDataLst>
                    <p:tags r:id="rId13"/>
                  </p:custDataLst>
                </p:nvPr>
              </p:nvSpPr>
              <p:spPr>
                <a:xfrm>
                  <a:off x="4664127" y="3561335"/>
                  <a:ext cx="2795364" cy="1667939"/>
                </a:xfrm>
                <a:prstGeom prst="diamond">
                  <a:avLst/>
                </a:prstGeom>
                <a:solidFill>
                  <a:srgbClr val="D9D9D9"/>
                </a:solidFill>
                <a:ln w="25400" cap="flat" cmpd="sng" algn="ctr">
                  <a:noFill/>
                  <a:prstDash val="solid"/>
                </a:ln>
                <a:effectLst/>
              </p:spPr>
              <p:txBody>
                <a:bodyPr lIns="68580" tIns="34290" rIns="68580" bIns="34290" anchor="ctr"/>
                <a:lstStyle/>
                <a:p>
                  <a:pPr algn="ctr">
                    <a:defRPr/>
                  </a:pPr>
                  <a:endParaRPr lang="zh-CN" altLang="en-US" sz="1351" kern="0" dirty="0">
                    <a:solidFill>
                      <a:sysClr val="window" lastClr="FFFFFF"/>
                    </a:solidFill>
                    <a:latin typeface="Calibri"/>
                    <a:ea typeface="微软雅黑" panose="020B0503020204020204" pitchFamily="34" charset="-122"/>
                  </a:endParaRPr>
                </a:p>
              </p:txBody>
            </p:sp>
            <p:sp>
              <p:nvSpPr>
                <p:cNvPr id="32" name="MH_Title_1">
                  <a:extLst>
                    <a:ext uri="{FF2B5EF4-FFF2-40B4-BE49-F238E27FC236}">
                      <a16:creationId xmlns:a16="http://schemas.microsoft.com/office/drawing/2014/main" id="{79B9B2A4-AF1D-613D-4DCE-0E31E8CE5272}"/>
                    </a:ext>
                  </a:extLst>
                </p:cNvPr>
                <p:cNvSpPr/>
                <p:nvPr>
                  <p:custDataLst>
                    <p:tags r:id="rId14"/>
                  </p:custDataLst>
                </p:nvPr>
              </p:nvSpPr>
              <p:spPr>
                <a:xfrm>
                  <a:off x="4664127" y="1874838"/>
                  <a:ext cx="2795364" cy="1665620"/>
                </a:xfrm>
                <a:prstGeom prst="diamond">
                  <a:avLst/>
                </a:prstGeom>
                <a:solidFill>
                  <a:schemeClr val="bg1">
                    <a:lumMod val="85000"/>
                  </a:schemeClr>
                </a:solidFill>
                <a:ln w="25400" cap="flat" cmpd="sng" algn="ctr">
                  <a:noFill/>
                  <a:prstDash val="solid"/>
                </a:ln>
                <a:effectLst/>
              </p:spPr>
              <p:txBody>
                <a:bodyPr lIns="0" tIns="0" rIns="0" bIns="0" anchor="ctr">
                  <a:noAutofit/>
                </a:bodyPr>
                <a:lstStyle/>
                <a:p>
                  <a:pPr algn="ctr">
                    <a:lnSpc>
                      <a:spcPct val="130000"/>
                    </a:lnSpc>
                    <a:defRPr/>
                  </a:pPr>
                  <a:r>
                    <a:rPr lang="zh-TW" altLang="en-US" sz="2800" kern="0" dirty="0">
                      <a:solidFill>
                        <a:srgbClr val="865B3E"/>
                      </a:solidFill>
                      <a:latin typeface="微软雅黑" panose="020B0503020204020204" pitchFamily="34" charset="-122"/>
                      <a:ea typeface="微软雅黑" panose="020B0503020204020204" pitchFamily="34" charset="-122"/>
                    </a:rPr>
                    <a:t>相關</a:t>
                  </a:r>
                  <a:endParaRPr lang="en-US" altLang="zh-TW" sz="2800" kern="0" dirty="0">
                    <a:solidFill>
                      <a:srgbClr val="865B3E"/>
                    </a:solidFill>
                    <a:latin typeface="微软雅黑" panose="020B0503020204020204" pitchFamily="34" charset="-122"/>
                    <a:ea typeface="微软雅黑" panose="020B0503020204020204" pitchFamily="34" charset="-122"/>
                  </a:endParaRPr>
                </a:p>
                <a:p>
                  <a:pPr algn="ctr">
                    <a:lnSpc>
                      <a:spcPct val="130000"/>
                    </a:lnSpc>
                    <a:defRPr/>
                  </a:pPr>
                  <a:r>
                    <a:rPr lang="zh-TW" altLang="en-US" sz="2800" kern="0" dirty="0">
                      <a:solidFill>
                        <a:srgbClr val="865B3E"/>
                      </a:solidFill>
                      <a:latin typeface="微软雅黑" panose="020B0503020204020204" pitchFamily="34" charset="-122"/>
                      <a:ea typeface="微软雅黑" panose="020B0503020204020204" pitchFamily="34" charset="-122"/>
                    </a:rPr>
                    <a:t>法規</a:t>
                  </a:r>
                  <a:endParaRPr lang="en-US" altLang="zh-CN" sz="2800" kern="0" dirty="0">
                    <a:solidFill>
                      <a:srgbClr val="865B3E"/>
                    </a:solidFill>
                    <a:latin typeface="微软雅黑" panose="020B0503020204020204" pitchFamily="34" charset="-122"/>
                    <a:ea typeface="微软雅黑" panose="020B0503020204020204" pitchFamily="34" charset="-122"/>
                  </a:endParaRPr>
                </a:p>
              </p:txBody>
            </p:sp>
          </p:grpSp>
          <p:sp>
            <p:nvSpPr>
              <p:cNvPr id="29" name="MH_Other_6">
                <a:extLst>
                  <a:ext uri="{FF2B5EF4-FFF2-40B4-BE49-F238E27FC236}">
                    <a16:creationId xmlns:a16="http://schemas.microsoft.com/office/drawing/2014/main" id="{59349717-3B87-AD35-EE54-B573665F3B7E}"/>
                  </a:ext>
                </a:extLst>
              </p:cNvPr>
              <p:cNvSpPr/>
              <p:nvPr>
                <p:custDataLst>
                  <p:tags r:id="rId11"/>
                </p:custDataLst>
              </p:nvPr>
            </p:nvSpPr>
            <p:spPr>
              <a:xfrm rot="19712482">
                <a:off x="5559572" y="3218006"/>
                <a:ext cx="2389399" cy="1294451"/>
              </a:xfrm>
              <a:custGeom>
                <a:avLst/>
                <a:gdLst>
                  <a:gd name="connsiteX0" fmla="*/ 1635627 w 1635627"/>
                  <a:gd name="connsiteY0" fmla="*/ 14864 h 886487"/>
                  <a:gd name="connsiteX1" fmla="*/ 1102360 w 1635627"/>
                  <a:gd name="connsiteY1" fmla="*/ 886487 h 886487"/>
                  <a:gd name="connsiteX2" fmla="*/ 0 w 1635627"/>
                  <a:gd name="connsiteY2" fmla="*/ 871623 h 886487"/>
                  <a:gd name="connsiteX3" fmla="*/ 533267 w 1635627"/>
                  <a:gd name="connsiteY3" fmla="*/ 0 h 886487"/>
                </a:gdLst>
                <a:ahLst/>
                <a:cxnLst>
                  <a:cxn ang="0">
                    <a:pos x="connsiteX0" y="connsiteY0"/>
                  </a:cxn>
                  <a:cxn ang="0">
                    <a:pos x="connsiteX1" y="connsiteY1"/>
                  </a:cxn>
                  <a:cxn ang="0">
                    <a:pos x="connsiteX2" y="connsiteY2"/>
                  </a:cxn>
                  <a:cxn ang="0">
                    <a:pos x="connsiteX3" y="connsiteY3"/>
                  </a:cxn>
                </a:cxnLst>
                <a:rect l="l" t="t" r="r" b="b"/>
                <a:pathLst>
                  <a:path w="1635627" h="886487">
                    <a:moveTo>
                      <a:pt x="1635627" y="14864"/>
                    </a:moveTo>
                    <a:lnTo>
                      <a:pt x="1102360" y="886487"/>
                    </a:lnTo>
                    <a:lnTo>
                      <a:pt x="0" y="871623"/>
                    </a:lnTo>
                    <a:lnTo>
                      <a:pt x="533267" y="0"/>
                    </a:lnTo>
                    <a:close/>
                  </a:path>
                </a:pathLst>
              </a:custGeom>
              <a:solidFill>
                <a:srgbClr val="F0893C"/>
              </a:solidFill>
              <a:ln w="25400" cap="flat" cmpd="sng" algn="ctr">
                <a:noFill/>
                <a:prstDash val="solid"/>
              </a:ln>
              <a:effectLst/>
            </p:spPr>
            <p:txBody>
              <a:bodyPr lIns="68580" tIns="34290" rIns="68580" bIns="34290" anchor="ctr"/>
              <a:lstStyle/>
              <a:p>
                <a:pPr algn="ctr">
                  <a:defRPr/>
                </a:pPr>
                <a:r>
                  <a:rPr lang="en-US" altLang="zh-CN" sz="3001" b="1" kern="0" dirty="0">
                    <a:solidFill>
                      <a:sysClr val="window" lastClr="FFFFFF"/>
                    </a:solidFill>
                    <a:latin typeface="Arial Rounded MT Bold" panose="020F0704030504030204" pitchFamily="34" charset="0"/>
                    <a:ea typeface="微软雅黑" pitchFamily="34" charset="-122"/>
                  </a:rPr>
                  <a:t>02</a:t>
                </a:r>
                <a:endParaRPr lang="zh-CN" altLang="en-US" sz="3001" b="1" kern="0" dirty="0">
                  <a:solidFill>
                    <a:sysClr val="window" lastClr="FFFFFF"/>
                  </a:solidFill>
                  <a:latin typeface="Arial Rounded MT Bold" panose="020F0704030504030204" pitchFamily="34" charset="0"/>
                  <a:ea typeface="微软雅黑" pitchFamily="34" charset="-122"/>
                </a:endParaRPr>
              </a:p>
            </p:txBody>
          </p:sp>
          <p:sp>
            <p:nvSpPr>
              <p:cNvPr id="30" name="MH_Other_7">
                <a:extLst>
                  <a:ext uri="{FF2B5EF4-FFF2-40B4-BE49-F238E27FC236}">
                    <a16:creationId xmlns:a16="http://schemas.microsoft.com/office/drawing/2014/main" id="{2A91059D-8476-F71D-FF6C-098840B30958}"/>
                  </a:ext>
                </a:extLst>
              </p:cNvPr>
              <p:cNvSpPr/>
              <p:nvPr>
                <p:custDataLst>
                  <p:tags r:id="rId12"/>
                </p:custDataLst>
              </p:nvPr>
            </p:nvSpPr>
            <p:spPr>
              <a:xfrm rot="1887518" flipH="1">
                <a:off x="4174648" y="3220325"/>
                <a:ext cx="2389399" cy="1296772"/>
              </a:xfrm>
              <a:custGeom>
                <a:avLst/>
                <a:gdLst>
                  <a:gd name="connsiteX0" fmla="*/ 1635627 w 1635627"/>
                  <a:gd name="connsiteY0" fmla="*/ 14864 h 886487"/>
                  <a:gd name="connsiteX1" fmla="*/ 1102360 w 1635627"/>
                  <a:gd name="connsiteY1" fmla="*/ 886487 h 886487"/>
                  <a:gd name="connsiteX2" fmla="*/ 0 w 1635627"/>
                  <a:gd name="connsiteY2" fmla="*/ 871623 h 886487"/>
                  <a:gd name="connsiteX3" fmla="*/ 533267 w 1635627"/>
                  <a:gd name="connsiteY3" fmla="*/ 0 h 886487"/>
                </a:gdLst>
                <a:ahLst/>
                <a:cxnLst>
                  <a:cxn ang="0">
                    <a:pos x="connsiteX0" y="connsiteY0"/>
                  </a:cxn>
                  <a:cxn ang="0">
                    <a:pos x="connsiteX1" y="connsiteY1"/>
                  </a:cxn>
                  <a:cxn ang="0">
                    <a:pos x="connsiteX2" y="connsiteY2"/>
                  </a:cxn>
                  <a:cxn ang="0">
                    <a:pos x="connsiteX3" y="connsiteY3"/>
                  </a:cxn>
                </a:cxnLst>
                <a:rect l="l" t="t" r="r" b="b"/>
                <a:pathLst>
                  <a:path w="1635627" h="886487">
                    <a:moveTo>
                      <a:pt x="1635627" y="14864"/>
                    </a:moveTo>
                    <a:lnTo>
                      <a:pt x="1102360" y="886487"/>
                    </a:lnTo>
                    <a:lnTo>
                      <a:pt x="0" y="871623"/>
                    </a:lnTo>
                    <a:lnTo>
                      <a:pt x="533267" y="0"/>
                    </a:lnTo>
                    <a:close/>
                  </a:path>
                </a:pathLst>
              </a:custGeom>
              <a:solidFill>
                <a:srgbClr val="F29A5B">
                  <a:alpha val="80000"/>
                </a:srgbClr>
              </a:solidFill>
              <a:ln w="25400" cap="flat" cmpd="sng" algn="ctr">
                <a:noFill/>
                <a:prstDash val="solid"/>
              </a:ln>
              <a:effectLst/>
            </p:spPr>
            <p:txBody>
              <a:bodyPr lIns="68580" tIns="34290" rIns="68580" bIns="34290" anchor="ctr"/>
              <a:lstStyle/>
              <a:p>
                <a:pPr algn="ctr">
                  <a:defRPr/>
                </a:pPr>
                <a:r>
                  <a:rPr lang="en-US" altLang="zh-CN" sz="3001" b="1" kern="0" dirty="0">
                    <a:solidFill>
                      <a:sysClr val="window" lastClr="FFFFFF"/>
                    </a:solidFill>
                    <a:latin typeface="Arial Rounded MT Bold" panose="020F0704030504030204" pitchFamily="34" charset="0"/>
                    <a:ea typeface="微软雅黑" pitchFamily="34" charset="-122"/>
                  </a:rPr>
                  <a:t>01</a:t>
                </a:r>
                <a:endParaRPr lang="zh-CN" altLang="en-US" sz="3001" b="1" kern="0" dirty="0">
                  <a:solidFill>
                    <a:sysClr val="window" lastClr="FFFFFF"/>
                  </a:solidFill>
                  <a:latin typeface="Arial Rounded MT Bold" panose="020F0704030504030204" pitchFamily="34" charset="0"/>
                  <a:ea typeface="微软雅黑" pitchFamily="34" charset="-122"/>
                </a:endParaRPr>
              </a:p>
            </p:txBody>
          </p:sp>
        </p:grpSp>
        <p:grpSp>
          <p:nvGrpSpPr>
            <p:cNvPr id="7" name="组合 5">
              <a:extLst>
                <a:ext uri="{FF2B5EF4-FFF2-40B4-BE49-F238E27FC236}">
                  <a16:creationId xmlns:a16="http://schemas.microsoft.com/office/drawing/2014/main" id="{32D330EE-02BF-F5A4-43C8-815FF5351079}"/>
                </a:ext>
              </a:extLst>
            </p:cNvPr>
            <p:cNvGrpSpPr/>
            <p:nvPr/>
          </p:nvGrpSpPr>
          <p:grpSpPr>
            <a:xfrm>
              <a:off x="4215592" y="4415231"/>
              <a:ext cx="3774323" cy="1294451"/>
              <a:chOff x="4174648" y="4892905"/>
              <a:chExt cx="3774323" cy="1294451"/>
            </a:xfrm>
          </p:grpSpPr>
          <p:sp>
            <p:nvSpPr>
              <p:cNvPr id="8" name="MH_Other_8">
                <a:extLst>
                  <a:ext uri="{FF2B5EF4-FFF2-40B4-BE49-F238E27FC236}">
                    <a16:creationId xmlns:a16="http://schemas.microsoft.com/office/drawing/2014/main" id="{7F683651-DDAA-ED81-84B2-D024C2FB36DF}"/>
                  </a:ext>
                </a:extLst>
              </p:cNvPr>
              <p:cNvSpPr/>
              <p:nvPr>
                <p:custDataLst>
                  <p:tags r:id="rId9"/>
                </p:custDataLst>
              </p:nvPr>
            </p:nvSpPr>
            <p:spPr>
              <a:xfrm rot="19712482">
                <a:off x="5559572" y="4892905"/>
                <a:ext cx="2389399" cy="1294451"/>
              </a:xfrm>
              <a:custGeom>
                <a:avLst/>
                <a:gdLst>
                  <a:gd name="connsiteX0" fmla="*/ 1635627 w 1635627"/>
                  <a:gd name="connsiteY0" fmla="*/ 14864 h 886487"/>
                  <a:gd name="connsiteX1" fmla="*/ 1102360 w 1635627"/>
                  <a:gd name="connsiteY1" fmla="*/ 886487 h 886487"/>
                  <a:gd name="connsiteX2" fmla="*/ 0 w 1635627"/>
                  <a:gd name="connsiteY2" fmla="*/ 871623 h 886487"/>
                  <a:gd name="connsiteX3" fmla="*/ 533267 w 1635627"/>
                  <a:gd name="connsiteY3" fmla="*/ 0 h 886487"/>
                </a:gdLst>
                <a:ahLst/>
                <a:cxnLst>
                  <a:cxn ang="0">
                    <a:pos x="connsiteX0" y="connsiteY0"/>
                  </a:cxn>
                  <a:cxn ang="0">
                    <a:pos x="connsiteX1" y="connsiteY1"/>
                  </a:cxn>
                  <a:cxn ang="0">
                    <a:pos x="connsiteX2" y="connsiteY2"/>
                  </a:cxn>
                  <a:cxn ang="0">
                    <a:pos x="connsiteX3" y="connsiteY3"/>
                  </a:cxn>
                </a:cxnLst>
                <a:rect l="l" t="t" r="r" b="b"/>
                <a:pathLst>
                  <a:path w="1635627" h="886487">
                    <a:moveTo>
                      <a:pt x="1635627" y="14864"/>
                    </a:moveTo>
                    <a:lnTo>
                      <a:pt x="1102360" y="886487"/>
                    </a:lnTo>
                    <a:lnTo>
                      <a:pt x="0" y="871623"/>
                    </a:lnTo>
                    <a:lnTo>
                      <a:pt x="533267" y="0"/>
                    </a:lnTo>
                    <a:close/>
                  </a:path>
                </a:pathLst>
              </a:custGeom>
              <a:solidFill>
                <a:srgbClr val="85AA84"/>
              </a:solidFill>
              <a:ln w="25400" cap="flat" cmpd="sng" algn="ctr">
                <a:noFill/>
                <a:prstDash val="solid"/>
              </a:ln>
              <a:effectLst/>
            </p:spPr>
            <p:txBody>
              <a:bodyPr lIns="68580" tIns="34290" rIns="68580" bIns="34290" anchor="ctr"/>
              <a:lstStyle/>
              <a:p>
                <a:pPr algn="ctr">
                  <a:defRPr/>
                </a:pPr>
                <a:r>
                  <a:rPr lang="en-US" altLang="zh-CN" sz="3001" b="1" kern="0" dirty="0">
                    <a:solidFill>
                      <a:sysClr val="window" lastClr="FFFFFF"/>
                    </a:solidFill>
                    <a:latin typeface="Arial Rounded MT Bold" panose="020F0704030504030204" pitchFamily="34" charset="0"/>
                    <a:ea typeface="微软雅黑" pitchFamily="34" charset="-122"/>
                  </a:rPr>
                  <a:t>04</a:t>
                </a:r>
                <a:endParaRPr lang="zh-CN" altLang="en-US" sz="3001" b="1" kern="0" dirty="0">
                  <a:solidFill>
                    <a:sysClr val="window" lastClr="FFFFFF"/>
                  </a:solidFill>
                  <a:latin typeface="Arial Rounded MT Bold" panose="020F0704030504030204" pitchFamily="34" charset="0"/>
                  <a:ea typeface="微软雅黑" pitchFamily="34" charset="-122"/>
                </a:endParaRPr>
              </a:p>
            </p:txBody>
          </p:sp>
          <p:sp>
            <p:nvSpPr>
              <p:cNvPr id="10" name="MH_Other_9">
                <a:extLst>
                  <a:ext uri="{FF2B5EF4-FFF2-40B4-BE49-F238E27FC236}">
                    <a16:creationId xmlns:a16="http://schemas.microsoft.com/office/drawing/2014/main" id="{B93B3878-ECF0-63B3-E7FE-A96CD20A4084}"/>
                  </a:ext>
                </a:extLst>
              </p:cNvPr>
              <p:cNvSpPr/>
              <p:nvPr>
                <p:custDataLst>
                  <p:tags r:id="rId10"/>
                </p:custDataLst>
              </p:nvPr>
            </p:nvSpPr>
            <p:spPr>
              <a:xfrm rot="1887518" flipH="1">
                <a:off x="4174648" y="4892905"/>
                <a:ext cx="2389399" cy="1294451"/>
              </a:xfrm>
              <a:custGeom>
                <a:avLst/>
                <a:gdLst>
                  <a:gd name="connsiteX0" fmla="*/ 1635627 w 1635627"/>
                  <a:gd name="connsiteY0" fmla="*/ 14864 h 886487"/>
                  <a:gd name="connsiteX1" fmla="*/ 1102360 w 1635627"/>
                  <a:gd name="connsiteY1" fmla="*/ 886487 h 886487"/>
                  <a:gd name="connsiteX2" fmla="*/ 0 w 1635627"/>
                  <a:gd name="connsiteY2" fmla="*/ 871623 h 886487"/>
                  <a:gd name="connsiteX3" fmla="*/ 533267 w 1635627"/>
                  <a:gd name="connsiteY3" fmla="*/ 0 h 886487"/>
                </a:gdLst>
                <a:ahLst/>
                <a:cxnLst>
                  <a:cxn ang="0">
                    <a:pos x="connsiteX0" y="connsiteY0"/>
                  </a:cxn>
                  <a:cxn ang="0">
                    <a:pos x="connsiteX1" y="connsiteY1"/>
                  </a:cxn>
                  <a:cxn ang="0">
                    <a:pos x="connsiteX2" y="connsiteY2"/>
                  </a:cxn>
                  <a:cxn ang="0">
                    <a:pos x="connsiteX3" y="connsiteY3"/>
                  </a:cxn>
                </a:cxnLst>
                <a:rect l="l" t="t" r="r" b="b"/>
                <a:pathLst>
                  <a:path w="1635627" h="886487">
                    <a:moveTo>
                      <a:pt x="1635627" y="14864"/>
                    </a:moveTo>
                    <a:lnTo>
                      <a:pt x="1102360" y="886487"/>
                    </a:lnTo>
                    <a:lnTo>
                      <a:pt x="0" y="871623"/>
                    </a:lnTo>
                    <a:lnTo>
                      <a:pt x="533267" y="0"/>
                    </a:lnTo>
                    <a:close/>
                  </a:path>
                </a:pathLst>
              </a:custGeom>
              <a:solidFill>
                <a:srgbClr val="A5C0A4">
                  <a:alpha val="80000"/>
                </a:srgbClr>
              </a:solidFill>
              <a:ln w="25400" cap="flat" cmpd="sng" algn="ctr">
                <a:noFill/>
                <a:prstDash val="solid"/>
              </a:ln>
              <a:effectLst/>
            </p:spPr>
            <p:txBody>
              <a:bodyPr lIns="68580" tIns="34290" rIns="68580" bIns="34290" anchor="ctr"/>
              <a:lstStyle/>
              <a:p>
                <a:pPr algn="ctr">
                  <a:defRPr/>
                </a:pPr>
                <a:r>
                  <a:rPr lang="en-US" altLang="zh-CN" sz="3001" b="1" kern="0" dirty="0">
                    <a:solidFill>
                      <a:sysClr val="window" lastClr="FFFFFF"/>
                    </a:solidFill>
                    <a:latin typeface="Arial Rounded MT Bold" panose="020F0704030504030204" pitchFamily="34" charset="0"/>
                    <a:ea typeface="微软雅黑" pitchFamily="34" charset="-122"/>
                  </a:rPr>
                  <a:t>03</a:t>
                </a:r>
                <a:endParaRPr lang="zh-CN" altLang="en-US" sz="3001" b="1" kern="0" dirty="0">
                  <a:solidFill>
                    <a:sysClr val="window" lastClr="FFFFFF"/>
                  </a:solidFill>
                  <a:latin typeface="Arial Rounded MT Bold" panose="020F0704030504030204" pitchFamily="34" charset="0"/>
                  <a:ea typeface="微软雅黑" pitchFamily="34" charset="-122"/>
                </a:endParaRPr>
              </a:p>
            </p:txBody>
          </p:sp>
        </p:grpSp>
      </p:grpSp>
      <p:grpSp>
        <p:nvGrpSpPr>
          <p:cNvPr id="34" name="群組 33">
            <a:extLst>
              <a:ext uri="{FF2B5EF4-FFF2-40B4-BE49-F238E27FC236}">
                <a16:creationId xmlns:a16="http://schemas.microsoft.com/office/drawing/2014/main" id="{D04C5ABD-88EB-144E-82CB-543C581B05EE}"/>
              </a:ext>
            </a:extLst>
          </p:cNvPr>
          <p:cNvGrpSpPr/>
          <p:nvPr/>
        </p:nvGrpSpPr>
        <p:grpSpPr>
          <a:xfrm>
            <a:off x="838199" y="2424498"/>
            <a:ext cx="5825099" cy="2601426"/>
            <a:chOff x="415969" y="2098750"/>
            <a:chExt cx="4033924" cy="1477716"/>
          </a:xfrm>
        </p:grpSpPr>
        <p:sp>
          <p:nvSpPr>
            <p:cNvPr id="35" name="MH_SubTitle_1">
              <a:extLst>
                <a:ext uri="{FF2B5EF4-FFF2-40B4-BE49-F238E27FC236}">
                  <a16:creationId xmlns:a16="http://schemas.microsoft.com/office/drawing/2014/main" id="{7CB5F2FF-99FC-2E4A-97EC-BC1607B17A96}"/>
                </a:ext>
              </a:extLst>
            </p:cNvPr>
            <p:cNvSpPr/>
            <p:nvPr>
              <p:custDataLst>
                <p:tags r:id="rId7"/>
              </p:custDataLst>
            </p:nvPr>
          </p:nvSpPr>
          <p:spPr>
            <a:xfrm>
              <a:off x="415969" y="2098750"/>
              <a:ext cx="3860141" cy="1477716"/>
            </a:xfrm>
            <a:custGeom>
              <a:avLst/>
              <a:gdLst>
                <a:gd name="connsiteX0" fmla="*/ 168003 w 2237782"/>
                <a:gd name="connsiteY0" fmla="*/ 0 h 1008000"/>
                <a:gd name="connsiteX1" fmla="*/ 2237782 w 2237782"/>
                <a:gd name="connsiteY1" fmla="*/ 0 h 1008000"/>
                <a:gd name="connsiteX2" fmla="*/ 2237782 w 2237782"/>
                <a:gd name="connsiteY2" fmla="*/ 1008000 h 1008000"/>
                <a:gd name="connsiteX3" fmla="*/ 0 w 2237782"/>
                <a:gd name="connsiteY3" fmla="*/ 1008000 h 1008000"/>
                <a:gd name="connsiteX4" fmla="*/ 0 w 2237782"/>
                <a:gd name="connsiteY4" fmla="*/ 168003 h 1008000"/>
                <a:gd name="connsiteX5" fmla="*/ 168003 w 2237782"/>
                <a:gd name="connsiteY5" fmla="*/ 0 h 10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7782" h="1008000">
                  <a:moveTo>
                    <a:pt x="168003" y="0"/>
                  </a:moveTo>
                  <a:lnTo>
                    <a:pt x="2237782" y="0"/>
                  </a:lnTo>
                  <a:lnTo>
                    <a:pt x="2237782" y="1008000"/>
                  </a:lnTo>
                  <a:lnTo>
                    <a:pt x="0" y="1008000"/>
                  </a:lnTo>
                  <a:lnTo>
                    <a:pt x="0" y="168003"/>
                  </a:lnTo>
                  <a:cubicBezTo>
                    <a:pt x="0" y="75218"/>
                    <a:pt x="75218" y="0"/>
                    <a:pt x="168003" y="0"/>
                  </a:cubicBezTo>
                  <a:close/>
                </a:path>
              </a:pathLst>
            </a:custGeom>
            <a:noFill/>
            <a:ln w="12700" cap="flat" cmpd="sng" algn="ctr">
              <a:solidFill>
                <a:srgbClr val="F29A5B"/>
              </a:solidFill>
              <a:prstDash val="solid"/>
            </a:ln>
            <a:effectLst/>
          </p:spPr>
          <p:txBody>
            <a:bodyPr lIns="108000" tIns="0" rIns="432000" bIns="0" anchor="ctr">
              <a:normAutofit/>
            </a:bodyPr>
            <a:lstStyle/>
            <a:p>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國民教育法</a:t>
              </a:r>
              <a:r>
                <a:rPr lang="en-US" altLang="zh-TW" sz="3000" dirty="0">
                  <a:solidFill>
                    <a:schemeClr val="tx1">
                      <a:lumMod val="85000"/>
                      <a:lumOff val="15000"/>
                    </a:schemeClr>
                  </a:solidFill>
                  <a:latin typeface="微軟正黑體" panose="020B0604030504040204" pitchFamily="34" charset="-120"/>
                  <a:ea typeface="微軟正黑體" panose="020B0604030504040204" pitchFamily="34" charset="-120"/>
                </a:rPr>
                <a:t>§ 10</a:t>
              </a:r>
            </a:p>
            <a:p>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國民教育法施行細則</a:t>
              </a:r>
              <a:r>
                <a:rPr lang="en-US" altLang="zh-TW" sz="3000" dirty="0">
                  <a:solidFill>
                    <a:schemeClr val="tx1">
                      <a:lumMod val="85000"/>
                      <a:lumOff val="15000"/>
                    </a:schemeClr>
                  </a:solidFill>
                  <a:latin typeface="微軟正黑體" panose="020B0604030504040204" pitchFamily="34" charset="-120"/>
                  <a:ea typeface="微軟正黑體" panose="020B0604030504040204" pitchFamily="34" charset="-120"/>
                </a:rPr>
                <a:t>§ 13</a:t>
              </a:r>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3000" dirty="0">
                  <a:solidFill>
                    <a:schemeClr val="tx1">
                      <a:lumMod val="85000"/>
                      <a:lumOff val="15000"/>
                    </a:schemeClr>
                  </a:solidFill>
                  <a:latin typeface="微軟正黑體" panose="020B0604030504040204" pitchFamily="34" charset="-120"/>
                  <a:ea typeface="微軟正黑體" panose="020B0604030504040204" pitchFamily="34" charset="-120"/>
                </a:rPr>
                <a:t>14</a:t>
              </a:r>
              <a:endParaRPr lang="zh-CN" altLang="en-US" sz="30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36" name="MH_Other_4">
              <a:extLst>
                <a:ext uri="{FF2B5EF4-FFF2-40B4-BE49-F238E27FC236}">
                  <a16:creationId xmlns:a16="http://schemas.microsoft.com/office/drawing/2014/main" id="{907CF1C9-55D5-944A-C655-17C0289B97A4}"/>
                </a:ext>
              </a:extLst>
            </p:cNvPr>
            <p:cNvSpPr/>
            <p:nvPr>
              <p:custDataLst>
                <p:tags r:id="rId8"/>
              </p:custDataLst>
            </p:nvPr>
          </p:nvSpPr>
          <p:spPr>
            <a:xfrm>
              <a:off x="4275907" y="2888798"/>
              <a:ext cx="173986" cy="173985"/>
            </a:xfrm>
            <a:prstGeom prst="chevron">
              <a:avLst/>
            </a:prstGeom>
            <a:solidFill>
              <a:srgbClr val="F29A5B"/>
            </a:solidFill>
            <a:ln w="25400" cap="flat" cmpd="sng" algn="ctr">
              <a:noFill/>
              <a:prstDash val="solid"/>
            </a:ln>
            <a:effectLst/>
          </p:spPr>
          <p:txBody>
            <a:bodyPr lIns="68580" tIns="34290" rIns="68580" bIns="34290" anchor="ctr"/>
            <a:lstStyle/>
            <a:p>
              <a:pPr algn="ctr">
                <a:defRPr/>
              </a:pPr>
              <a:endParaRPr lang="zh-CN" altLang="en-US" sz="1351" kern="0" dirty="0">
                <a:solidFill>
                  <a:sysClr val="windowText" lastClr="000000"/>
                </a:solidFill>
                <a:latin typeface="Calibri"/>
                <a:ea typeface="微软雅黑" panose="020B0503020204020204" pitchFamily="34" charset="-122"/>
              </a:endParaRPr>
            </a:p>
          </p:txBody>
        </p:sp>
      </p:grpSp>
      <p:grpSp>
        <p:nvGrpSpPr>
          <p:cNvPr id="37" name="群組 36">
            <a:extLst>
              <a:ext uri="{FF2B5EF4-FFF2-40B4-BE49-F238E27FC236}">
                <a16:creationId xmlns:a16="http://schemas.microsoft.com/office/drawing/2014/main" id="{00924D19-EEA1-DA4C-7F52-AB5FC920E3BE}"/>
              </a:ext>
            </a:extLst>
          </p:cNvPr>
          <p:cNvGrpSpPr/>
          <p:nvPr/>
        </p:nvGrpSpPr>
        <p:grpSpPr>
          <a:xfrm>
            <a:off x="838199" y="5446065"/>
            <a:ext cx="5821823" cy="2212029"/>
            <a:chOff x="427421" y="3800691"/>
            <a:chExt cx="4022472" cy="1477715"/>
          </a:xfrm>
        </p:grpSpPr>
        <p:sp>
          <p:nvSpPr>
            <p:cNvPr id="38" name="MH_SubTitle_3">
              <a:extLst>
                <a:ext uri="{FF2B5EF4-FFF2-40B4-BE49-F238E27FC236}">
                  <a16:creationId xmlns:a16="http://schemas.microsoft.com/office/drawing/2014/main" id="{10A7475D-89F9-A899-582C-291D9EF56903}"/>
                </a:ext>
              </a:extLst>
            </p:cNvPr>
            <p:cNvSpPr/>
            <p:nvPr>
              <p:custDataLst>
                <p:tags r:id="rId5"/>
              </p:custDataLst>
            </p:nvPr>
          </p:nvSpPr>
          <p:spPr>
            <a:xfrm flipH="1">
              <a:off x="427421" y="3800691"/>
              <a:ext cx="3860141" cy="1477715"/>
            </a:xfrm>
            <a:custGeom>
              <a:avLst/>
              <a:gdLst>
                <a:gd name="connsiteX0" fmla="*/ 2236098 w 2236098"/>
                <a:gd name="connsiteY0" fmla="*/ 0 h 1008000"/>
                <a:gd name="connsiteX1" fmla="*/ 0 w 2236098"/>
                <a:gd name="connsiteY1" fmla="*/ 0 h 1008000"/>
                <a:gd name="connsiteX2" fmla="*/ 0 w 2236098"/>
                <a:gd name="connsiteY2" fmla="*/ 1008000 h 1008000"/>
                <a:gd name="connsiteX3" fmla="*/ 2068095 w 2236098"/>
                <a:gd name="connsiteY3" fmla="*/ 1008000 h 1008000"/>
                <a:gd name="connsiteX4" fmla="*/ 2236098 w 2236098"/>
                <a:gd name="connsiteY4" fmla="*/ 839997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6098" h="1008000">
                  <a:moveTo>
                    <a:pt x="2236098" y="0"/>
                  </a:moveTo>
                  <a:lnTo>
                    <a:pt x="0" y="0"/>
                  </a:lnTo>
                  <a:lnTo>
                    <a:pt x="0" y="1008000"/>
                  </a:lnTo>
                  <a:lnTo>
                    <a:pt x="2068095" y="1008000"/>
                  </a:lnTo>
                  <a:cubicBezTo>
                    <a:pt x="2160880" y="1008000"/>
                    <a:pt x="2236098" y="932782"/>
                    <a:pt x="2236098" y="839997"/>
                  </a:cubicBezTo>
                  <a:close/>
                </a:path>
              </a:pathLst>
            </a:custGeom>
            <a:noFill/>
            <a:ln w="12700" cap="flat" cmpd="sng" algn="ctr">
              <a:solidFill>
                <a:srgbClr val="A5C0A4"/>
              </a:solidFill>
              <a:prstDash val="solid"/>
            </a:ln>
            <a:effectLst/>
          </p:spPr>
          <p:txBody>
            <a:bodyPr lIns="108000" tIns="0" rIns="432000" bIns="0" anchor="ctr">
              <a:normAutofit/>
            </a:bodyPr>
            <a:lstStyle/>
            <a:p>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國民小學與國民中學班級編制及教職員員額編制準則</a:t>
              </a:r>
              <a:endParaRPr lang="zh-CN" altLang="en-US" sz="30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39" name="MH_Other_5">
              <a:extLst>
                <a:ext uri="{FF2B5EF4-FFF2-40B4-BE49-F238E27FC236}">
                  <a16:creationId xmlns:a16="http://schemas.microsoft.com/office/drawing/2014/main" id="{617475EB-3039-3E87-4FF2-9B7BBE731F5E}"/>
                </a:ext>
              </a:extLst>
            </p:cNvPr>
            <p:cNvSpPr/>
            <p:nvPr>
              <p:custDataLst>
                <p:tags r:id="rId6"/>
              </p:custDataLst>
            </p:nvPr>
          </p:nvSpPr>
          <p:spPr>
            <a:xfrm>
              <a:off x="4275907" y="4566017"/>
              <a:ext cx="173986" cy="173986"/>
            </a:xfrm>
            <a:prstGeom prst="chevron">
              <a:avLst/>
            </a:prstGeom>
            <a:solidFill>
              <a:srgbClr val="A5C0A4"/>
            </a:solidFill>
            <a:ln w="25400" cap="flat" cmpd="sng" algn="ctr">
              <a:noFill/>
              <a:prstDash val="solid"/>
            </a:ln>
            <a:effectLst/>
          </p:spPr>
          <p:txBody>
            <a:bodyPr lIns="68580" tIns="34290" rIns="68580" bIns="34290" anchor="ctr"/>
            <a:lstStyle/>
            <a:p>
              <a:pPr algn="ctr">
                <a:defRPr/>
              </a:pPr>
              <a:endParaRPr lang="zh-CN" altLang="en-US" sz="1351" kern="0" dirty="0">
                <a:solidFill>
                  <a:sysClr val="windowText" lastClr="000000"/>
                </a:solidFill>
                <a:latin typeface="Calibri"/>
                <a:ea typeface="微软雅黑" panose="020B0503020204020204" pitchFamily="34" charset="-122"/>
              </a:endParaRPr>
            </a:p>
          </p:txBody>
        </p:sp>
      </p:grpSp>
      <p:grpSp>
        <p:nvGrpSpPr>
          <p:cNvPr id="40" name="群組 39">
            <a:extLst>
              <a:ext uri="{FF2B5EF4-FFF2-40B4-BE49-F238E27FC236}">
                <a16:creationId xmlns:a16="http://schemas.microsoft.com/office/drawing/2014/main" id="{92794461-CA34-5CD5-7445-D97C1FC16FBE}"/>
              </a:ext>
            </a:extLst>
          </p:cNvPr>
          <p:cNvGrpSpPr/>
          <p:nvPr/>
        </p:nvGrpSpPr>
        <p:grpSpPr>
          <a:xfrm>
            <a:off x="11468840" y="2324101"/>
            <a:ext cx="6133360" cy="2752116"/>
            <a:chOff x="7179054" y="2149940"/>
            <a:chExt cx="4206599" cy="1477716"/>
          </a:xfrm>
        </p:grpSpPr>
        <p:sp>
          <p:nvSpPr>
            <p:cNvPr id="41" name="MH_SubTitle_2">
              <a:extLst>
                <a:ext uri="{FF2B5EF4-FFF2-40B4-BE49-F238E27FC236}">
                  <a16:creationId xmlns:a16="http://schemas.microsoft.com/office/drawing/2014/main" id="{88C50AC5-5A11-A5EA-4BDC-1A6E190AE1F5}"/>
                </a:ext>
              </a:extLst>
            </p:cNvPr>
            <p:cNvSpPr/>
            <p:nvPr>
              <p:custDataLst>
                <p:tags r:id="rId3"/>
              </p:custDataLst>
            </p:nvPr>
          </p:nvSpPr>
          <p:spPr>
            <a:xfrm>
              <a:off x="7353039" y="2149940"/>
              <a:ext cx="4032614" cy="1477716"/>
            </a:xfrm>
            <a:custGeom>
              <a:avLst/>
              <a:gdLst>
                <a:gd name="connsiteX0" fmla="*/ 11261 w 2255258"/>
                <a:gd name="connsiteY0" fmla="*/ 0 h 1008000"/>
                <a:gd name="connsiteX1" fmla="*/ 2087255 w 2255258"/>
                <a:gd name="connsiteY1" fmla="*/ 0 h 1008000"/>
                <a:gd name="connsiteX2" fmla="*/ 2255258 w 2255258"/>
                <a:gd name="connsiteY2" fmla="*/ 168003 h 1008000"/>
                <a:gd name="connsiteX3" fmla="*/ 2255258 w 2255258"/>
                <a:gd name="connsiteY3" fmla="*/ 1008000 h 1008000"/>
                <a:gd name="connsiteX4" fmla="*/ 0 w 2255258"/>
                <a:gd name="connsiteY4" fmla="*/ 1008000 h 1008000"/>
                <a:gd name="connsiteX5" fmla="*/ 0 w 2255258"/>
                <a:gd name="connsiteY5" fmla="*/ 2274 h 10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5258" h="1008000">
                  <a:moveTo>
                    <a:pt x="11261" y="0"/>
                  </a:moveTo>
                  <a:lnTo>
                    <a:pt x="2087255" y="0"/>
                  </a:lnTo>
                  <a:cubicBezTo>
                    <a:pt x="2180040" y="0"/>
                    <a:pt x="2255258" y="75218"/>
                    <a:pt x="2255258" y="168003"/>
                  </a:cubicBezTo>
                  <a:lnTo>
                    <a:pt x="2255258" y="1008000"/>
                  </a:lnTo>
                  <a:lnTo>
                    <a:pt x="0" y="1008000"/>
                  </a:lnTo>
                  <a:lnTo>
                    <a:pt x="0" y="2274"/>
                  </a:lnTo>
                  <a:close/>
                </a:path>
              </a:pathLst>
            </a:custGeom>
            <a:noFill/>
            <a:ln w="12700" cap="flat" cmpd="sng" algn="ctr">
              <a:solidFill>
                <a:srgbClr val="F29A5B"/>
              </a:solidFill>
              <a:prstDash val="solid"/>
            </a:ln>
            <a:effectLst/>
          </p:spPr>
          <p:txBody>
            <a:bodyPr lIns="432000" tIns="0" rIns="108000" bIns="0" anchor="ctr">
              <a:noAutofit/>
            </a:bodyPr>
            <a:lstStyle/>
            <a:p>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學生輔導法</a:t>
              </a:r>
              <a:r>
                <a:rPr lang="en-US" altLang="zh-TW" sz="3000" dirty="0">
                  <a:solidFill>
                    <a:schemeClr val="tx1">
                      <a:lumMod val="85000"/>
                      <a:lumOff val="15000"/>
                    </a:schemeClr>
                  </a:solidFill>
                  <a:latin typeface="微軟正黑體" panose="020B0604030504040204" pitchFamily="34" charset="-120"/>
                  <a:ea typeface="微軟正黑體" panose="020B0604030504040204" pitchFamily="34" charset="-120"/>
                </a:rPr>
                <a:t>§ 6</a:t>
              </a:r>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3000" dirty="0">
                  <a:solidFill>
                    <a:schemeClr val="tx1">
                      <a:lumMod val="85000"/>
                      <a:lumOff val="15000"/>
                    </a:schemeClr>
                  </a:solidFill>
                  <a:latin typeface="微軟正黑體" panose="020B0604030504040204" pitchFamily="34" charset="-120"/>
                  <a:ea typeface="微軟正黑體" panose="020B0604030504040204" pitchFamily="34" charset="-120"/>
                </a:rPr>
                <a:t>7</a:t>
              </a:r>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3000" dirty="0">
                  <a:solidFill>
                    <a:schemeClr val="tx1">
                      <a:lumMod val="85000"/>
                      <a:lumOff val="15000"/>
                    </a:schemeClr>
                  </a:solidFill>
                  <a:latin typeface="微軟正黑體" panose="020B0604030504040204" pitchFamily="34" charset="-120"/>
                  <a:ea typeface="微軟正黑體" panose="020B0604030504040204" pitchFamily="34" charset="-120"/>
                </a:rPr>
                <a:t>9</a:t>
              </a:r>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3000" dirty="0">
                  <a:solidFill>
                    <a:schemeClr val="tx1">
                      <a:lumMod val="85000"/>
                      <a:lumOff val="15000"/>
                    </a:schemeClr>
                  </a:solidFill>
                  <a:latin typeface="微軟正黑體" panose="020B0604030504040204" pitchFamily="34" charset="-120"/>
                  <a:ea typeface="微軟正黑體" panose="020B0604030504040204" pitchFamily="34" charset="-120"/>
                </a:rPr>
                <a:t>10</a:t>
              </a:r>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3000" dirty="0">
                  <a:solidFill>
                    <a:schemeClr val="tx1">
                      <a:lumMod val="85000"/>
                      <a:lumOff val="15000"/>
                    </a:schemeClr>
                  </a:solidFill>
                  <a:latin typeface="微軟正黑體" panose="020B0604030504040204" pitchFamily="34" charset="-120"/>
                  <a:ea typeface="微軟正黑體" panose="020B0604030504040204" pitchFamily="34" charset="-120"/>
                </a:rPr>
                <a:t>12</a:t>
              </a:r>
            </a:p>
            <a:p>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學生輔導法施行細則</a:t>
              </a:r>
              <a:r>
                <a:rPr lang="en-US" altLang="zh-TW" sz="3000" dirty="0">
                  <a:solidFill>
                    <a:schemeClr val="tx1">
                      <a:lumMod val="85000"/>
                      <a:lumOff val="15000"/>
                    </a:schemeClr>
                  </a:solidFill>
                  <a:latin typeface="微軟正黑體" panose="020B0604030504040204" pitchFamily="34" charset="-120"/>
                  <a:ea typeface="微軟正黑體" panose="020B0604030504040204" pitchFamily="34" charset="-120"/>
                </a:rPr>
                <a:t>§ 7</a:t>
              </a:r>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en-US" altLang="zh-TW" sz="3000" dirty="0">
                  <a:solidFill>
                    <a:schemeClr val="tx1">
                      <a:lumMod val="85000"/>
                      <a:lumOff val="15000"/>
                    </a:schemeClr>
                  </a:solidFill>
                  <a:latin typeface="微軟正黑體" panose="020B0604030504040204" pitchFamily="34" charset="-120"/>
                  <a:ea typeface="微軟正黑體" panose="020B0604030504040204" pitchFamily="34" charset="-120"/>
                </a:rPr>
                <a:t>11</a:t>
              </a:r>
              <a:endParaRPr lang="zh-CN" altLang="en-US" sz="30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42" name="MH_Other_2">
              <a:extLst>
                <a:ext uri="{FF2B5EF4-FFF2-40B4-BE49-F238E27FC236}">
                  <a16:creationId xmlns:a16="http://schemas.microsoft.com/office/drawing/2014/main" id="{3949DF63-040C-4EA1-30E3-A0AA31A3A308}"/>
                </a:ext>
              </a:extLst>
            </p:cNvPr>
            <p:cNvSpPr/>
            <p:nvPr>
              <p:custDataLst>
                <p:tags r:id="rId4"/>
              </p:custDataLst>
            </p:nvPr>
          </p:nvSpPr>
          <p:spPr>
            <a:xfrm flipH="1">
              <a:off x="7179054" y="2888798"/>
              <a:ext cx="173985" cy="173985"/>
            </a:xfrm>
            <a:prstGeom prst="chevron">
              <a:avLst/>
            </a:prstGeom>
            <a:solidFill>
              <a:srgbClr val="F29A5B"/>
            </a:solidFill>
            <a:ln w="25400" cap="flat" cmpd="sng" algn="ctr">
              <a:noFill/>
              <a:prstDash val="solid"/>
            </a:ln>
            <a:effectLst/>
          </p:spPr>
          <p:txBody>
            <a:bodyPr lIns="68580" tIns="34290" rIns="68580" bIns="34290" anchor="ctr"/>
            <a:lstStyle/>
            <a:p>
              <a:pPr algn="ctr">
                <a:defRPr/>
              </a:pPr>
              <a:endParaRPr lang="zh-CN" altLang="en-US" sz="1351" kern="0" dirty="0">
                <a:solidFill>
                  <a:sysClr val="windowText" lastClr="000000"/>
                </a:solidFill>
                <a:latin typeface="Calibri"/>
                <a:ea typeface="微软雅黑" panose="020B0503020204020204" pitchFamily="34" charset="-122"/>
              </a:endParaRPr>
            </a:p>
          </p:txBody>
        </p:sp>
      </p:grpSp>
      <p:grpSp>
        <p:nvGrpSpPr>
          <p:cNvPr id="43" name="群組 42">
            <a:extLst>
              <a:ext uri="{FF2B5EF4-FFF2-40B4-BE49-F238E27FC236}">
                <a16:creationId xmlns:a16="http://schemas.microsoft.com/office/drawing/2014/main" id="{B08683C1-57AC-5A0B-4DCA-607E079DFF5F}"/>
              </a:ext>
            </a:extLst>
          </p:cNvPr>
          <p:cNvGrpSpPr/>
          <p:nvPr/>
        </p:nvGrpSpPr>
        <p:grpSpPr>
          <a:xfrm>
            <a:off x="11468834" y="5411759"/>
            <a:ext cx="5980967" cy="2354320"/>
            <a:chOff x="7209156" y="3824050"/>
            <a:chExt cx="4206598" cy="1477715"/>
          </a:xfrm>
        </p:grpSpPr>
        <p:sp>
          <p:nvSpPr>
            <p:cNvPr id="44" name="MH_SubTitle_4">
              <a:extLst>
                <a:ext uri="{FF2B5EF4-FFF2-40B4-BE49-F238E27FC236}">
                  <a16:creationId xmlns:a16="http://schemas.microsoft.com/office/drawing/2014/main" id="{965B1E31-B0C8-4596-69E4-2376368EB174}"/>
                </a:ext>
              </a:extLst>
            </p:cNvPr>
            <p:cNvSpPr/>
            <p:nvPr>
              <p:custDataLst>
                <p:tags r:id="rId1"/>
              </p:custDataLst>
            </p:nvPr>
          </p:nvSpPr>
          <p:spPr>
            <a:xfrm>
              <a:off x="7383141" y="3824050"/>
              <a:ext cx="4032613" cy="1477715"/>
            </a:xfrm>
            <a:custGeom>
              <a:avLst/>
              <a:gdLst>
                <a:gd name="connsiteX0" fmla="*/ 0 w 2201563"/>
                <a:gd name="connsiteY0" fmla="*/ 0 h 1008000"/>
                <a:gd name="connsiteX1" fmla="*/ 2201563 w 2201563"/>
                <a:gd name="connsiteY1" fmla="*/ 0 h 1008000"/>
                <a:gd name="connsiteX2" fmla="*/ 2201563 w 2201563"/>
                <a:gd name="connsiteY2" fmla="*/ 839997 h 1008000"/>
                <a:gd name="connsiteX3" fmla="*/ 2033560 w 2201563"/>
                <a:gd name="connsiteY3" fmla="*/ 1008000 h 1008000"/>
                <a:gd name="connsiteX4" fmla="*/ 0 w 2201563"/>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563" h="1008000">
                  <a:moveTo>
                    <a:pt x="0" y="0"/>
                  </a:moveTo>
                  <a:lnTo>
                    <a:pt x="2201563" y="0"/>
                  </a:lnTo>
                  <a:lnTo>
                    <a:pt x="2201563" y="839997"/>
                  </a:lnTo>
                  <a:cubicBezTo>
                    <a:pt x="2201563" y="932782"/>
                    <a:pt x="2126345" y="1008000"/>
                    <a:pt x="2033560" y="1008000"/>
                  </a:cubicBezTo>
                  <a:lnTo>
                    <a:pt x="0" y="1008000"/>
                  </a:lnTo>
                  <a:close/>
                </a:path>
              </a:pathLst>
            </a:custGeom>
            <a:noFill/>
            <a:ln w="12700" cap="flat" cmpd="sng" algn="ctr">
              <a:solidFill>
                <a:srgbClr val="A5C0A4"/>
              </a:solidFill>
              <a:prstDash val="solid"/>
            </a:ln>
            <a:effectLst/>
          </p:spPr>
          <p:txBody>
            <a:bodyPr lIns="432000" tIns="0" rIns="108000" bIns="0" anchor="ctr">
              <a:normAutofit/>
            </a:bodyPr>
            <a:lstStyle/>
            <a:p>
              <a:r>
                <a:rPr lang="zh-TW" altLang="en-US" sz="3000" dirty="0">
                  <a:solidFill>
                    <a:schemeClr val="tx1">
                      <a:lumMod val="85000"/>
                      <a:lumOff val="15000"/>
                    </a:schemeClr>
                  </a:solidFill>
                  <a:latin typeface="微軟正黑體" panose="020B0604030504040204" pitchFamily="34" charset="-120"/>
                  <a:ea typeface="微軟正黑體" panose="020B0604030504040204" pitchFamily="34" charset="-120"/>
                </a:rPr>
                <a:t>教育部國民及學前教育署補助置國中小輔導教師要點</a:t>
              </a:r>
              <a:endParaRPr lang="zh-CN" altLang="en-US" sz="30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45" name="MH_Other_3">
              <a:extLst>
                <a:ext uri="{FF2B5EF4-FFF2-40B4-BE49-F238E27FC236}">
                  <a16:creationId xmlns:a16="http://schemas.microsoft.com/office/drawing/2014/main" id="{EA55A150-0103-0C2E-1649-71DE0C81BB23}"/>
                </a:ext>
              </a:extLst>
            </p:cNvPr>
            <p:cNvSpPr/>
            <p:nvPr>
              <p:custDataLst>
                <p:tags r:id="rId2"/>
              </p:custDataLst>
            </p:nvPr>
          </p:nvSpPr>
          <p:spPr>
            <a:xfrm flipH="1">
              <a:off x="7209156" y="4588421"/>
              <a:ext cx="173985" cy="173986"/>
            </a:xfrm>
            <a:prstGeom prst="chevron">
              <a:avLst/>
            </a:prstGeom>
            <a:solidFill>
              <a:srgbClr val="A5C0A4"/>
            </a:solidFill>
            <a:ln w="25400" cap="flat" cmpd="sng" algn="ctr">
              <a:noFill/>
              <a:prstDash val="solid"/>
            </a:ln>
            <a:effectLst/>
          </p:spPr>
          <p:txBody>
            <a:bodyPr lIns="68580" tIns="34290" rIns="68580" bIns="34290" anchor="ctr"/>
            <a:lstStyle/>
            <a:p>
              <a:pPr algn="ctr">
                <a:defRPr/>
              </a:pPr>
              <a:endParaRPr lang="zh-CN" altLang="en-US" sz="1351" kern="0" dirty="0">
                <a:solidFill>
                  <a:sysClr val="windowText" lastClr="000000"/>
                </a:solidFill>
                <a:latin typeface="Calibri"/>
                <a:ea typeface="微软雅黑" panose="020B0503020204020204" pitchFamily="34" charset="-122"/>
              </a:endParaRPr>
            </a:p>
          </p:txBody>
        </p:sp>
      </p:grpSp>
    </p:spTree>
    <p:extLst>
      <p:ext uri="{BB962C8B-B14F-4D97-AF65-F5344CB8AC3E}">
        <p14:creationId xmlns:p14="http://schemas.microsoft.com/office/powerpoint/2010/main" val="1072018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145440" y="100203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401800" y="9690658"/>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05</a:t>
            </a:r>
            <a:endParaRPr lang="en-US" sz="2000" spc="600" dirty="0">
              <a:solidFill>
                <a:srgbClr val="000000"/>
              </a:solidFill>
              <a:latin typeface="Inter"/>
            </a:endParaRPr>
          </a:p>
        </p:txBody>
      </p:sp>
      <p:sp>
        <p:nvSpPr>
          <p:cNvPr id="27" name="矩形 26">
            <a:extLst>
              <a:ext uri="{FF2B5EF4-FFF2-40B4-BE49-F238E27FC236}">
                <a16:creationId xmlns:a16="http://schemas.microsoft.com/office/drawing/2014/main" id="{63B12D52-435F-CBBC-CB55-22364A1BABB5}"/>
              </a:ext>
            </a:extLst>
          </p:cNvPr>
          <p:cNvSpPr/>
          <p:nvPr/>
        </p:nvSpPr>
        <p:spPr>
          <a:xfrm>
            <a:off x="1033365" y="9563100"/>
            <a:ext cx="2646878" cy="461665"/>
          </a:xfrm>
          <a:prstGeom prst="rect">
            <a:avLst/>
          </a:prstGeom>
        </p:spPr>
        <p:txBody>
          <a:bodyPr wrap="none">
            <a:spAutoFit/>
          </a:bodyPr>
          <a:lstStyle/>
          <a:p>
            <a:r>
              <a:rPr lang="zh-TW" altLang="en-US" sz="2400" b="1" dirty="0">
                <a:latin typeface="微軟正黑體" panose="020B0604030504040204" pitchFamily="34" charset="-120"/>
                <a:ea typeface="微軟正黑體" panose="020B0604030504040204" pitchFamily="34" charset="-120"/>
              </a:rPr>
              <a:t>學校輔導工作概觀</a:t>
            </a:r>
            <a:endParaRPr lang="zh-CN" altLang="en-US" sz="2400" b="1" dirty="0">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FD3A34FB-1923-8B65-4CD9-C943D5912E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6623" y="327469"/>
            <a:ext cx="11586777" cy="9234075"/>
          </a:xfrm>
          <a:prstGeom prst="rect">
            <a:avLst/>
          </a:prstGeom>
        </p:spPr>
      </p:pic>
      <p:sp>
        <p:nvSpPr>
          <p:cNvPr id="6" name="MH_Text_1">
            <a:extLst>
              <a:ext uri="{FF2B5EF4-FFF2-40B4-BE49-F238E27FC236}">
                <a16:creationId xmlns:a16="http://schemas.microsoft.com/office/drawing/2014/main" id="{94956B7F-925D-5BB8-34BC-C6184C0335DC}"/>
              </a:ext>
            </a:extLst>
          </p:cNvPr>
          <p:cNvSpPr/>
          <p:nvPr>
            <p:custDataLst>
              <p:tags r:id="rId1"/>
            </p:custDataLst>
          </p:nvPr>
        </p:nvSpPr>
        <p:spPr>
          <a:xfrm>
            <a:off x="11719373" y="8093288"/>
            <a:ext cx="960699" cy="524617"/>
          </a:xfrm>
          <a:prstGeom prst="accentCallout1">
            <a:avLst>
              <a:gd name="adj1" fmla="val 49721"/>
              <a:gd name="adj2" fmla="val -8947"/>
              <a:gd name="adj3" fmla="val -110365"/>
              <a:gd name="adj4" fmla="val -572467"/>
            </a:avLst>
          </a:prstGeom>
          <a:noFill/>
          <a:ln>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TW" altLang="en-US" sz="2400" b="1" dirty="0">
                <a:solidFill>
                  <a:srgbClr val="00B050"/>
                </a:solidFill>
                <a:latin typeface="微軟正黑體" panose="020B0604030504040204" pitchFamily="34" charset="-120"/>
                <a:ea typeface="微軟正黑體" panose="020B0604030504040204" pitchFamily="34" charset="-120"/>
              </a:rPr>
              <a:t>發展性輔導</a:t>
            </a:r>
            <a:endParaRPr lang="zh-CN" altLang="en-US" sz="2400" b="1" dirty="0">
              <a:solidFill>
                <a:srgbClr val="00B050"/>
              </a:solidFill>
              <a:latin typeface="微軟正黑體" panose="020B0604030504040204" pitchFamily="34" charset="-120"/>
              <a:ea typeface="微軟正黑體" panose="020B0604030504040204" pitchFamily="34" charset="-120"/>
            </a:endParaRPr>
          </a:p>
        </p:txBody>
      </p:sp>
      <p:sp>
        <p:nvSpPr>
          <p:cNvPr id="7" name="MH_Text_3">
            <a:extLst>
              <a:ext uri="{FF2B5EF4-FFF2-40B4-BE49-F238E27FC236}">
                <a16:creationId xmlns:a16="http://schemas.microsoft.com/office/drawing/2014/main" id="{81B251AB-6DBB-285C-D5ED-C724F9778C84}"/>
              </a:ext>
            </a:extLst>
          </p:cNvPr>
          <p:cNvSpPr/>
          <p:nvPr>
            <p:custDataLst>
              <p:tags r:id="rId2"/>
            </p:custDataLst>
          </p:nvPr>
        </p:nvSpPr>
        <p:spPr>
          <a:xfrm>
            <a:off x="11342481" y="5310613"/>
            <a:ext cx="1133329" cy="524619"/>
          </a:xfrm>
          <a:prstGeom prst="accentCallout1">
            <a:avLst>
              <a:gd name="adj1" fmla="val 49628"/>
              <a:gd name="adj2" fmla="val -8816"/>
              <a:gd name="adj3" fmla="val 123040"/>
              <a:gd name="adj4" fmla="val -486227"/>
            </a:avLst>
          </a:prstGeom>
          <a:no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r>
              <a:rPr lang="zh-TW" altLang="en-US" sz="2400" b="1" dirty="0">
                <a:solidFill>
                  <a:srgbClr val="F29A5B"/>
                </a:solidFill>
                <a:latin typeface="微軟正黑體" panose="020B0604030504040204" pitchFamily="34" charset="-120"/>
                <a:ea typeface="微軟正黑體" panose="020B0604030504040204" pitchFamily="34" charset="-120"/>
              </a:rPr>
              <a:t>介入性輔導</a:t>
            </a:r>
            <a:endParaRPr lang="zh-CN" altLang="en-US" sz="2400" b="1" dirty="0">
              <a:solidFill>
                <a:srgbClr val="F29A5B"/>
              </a:solidFill>
              <a:latin typeface="微軟正黑體" panose="020B0604030504040204" pitchFamily="34" charset="-120"/>
              <a:ea typeface="微軟正黑體" panose="020B0604030504040204" pitchFamily="34" charset="-120"/>
            </a:endParaRPr>
          </a:p>
        </p:txBody>
      </p:sp>
      <p:sp>
        <p:nvSpPr>
          <p:cNvPr id="8" name="MH_Text_2">
            <a:extLst>
              <a:ext uri="{FF2B5EF4-FFF2-40B4-BE49-F238E27FC236}">
                <a16:creationId xmlns:a16="http://schemas.microsoft.com/office/drawing/2014/main" id="{9097E506-2642-590C-B1D3-D755D0FD37B4}"/>
              </a:ext>
            </a:extLst>
          </p:cNvPr>
          <p:cNvSpPr/>
          <p:nvPr>
            <p:custDataLst>
              <p:tags r:id="rId3"/>
            </p:custDataLst>
          </p:nvPr>
        </p:nvSpPr>
        <p:spPr>
          <a:xfrm>
            <a:off x="11535930" y="1912341"/>
            <a:ext cx="971284" cy="524617"/>
          </a:xfrm>
          <a:prstGeom prst="accentCallout1">
            <a:avLst>
              <a:gd name="adj1" fmla="val 49627"/>
              <a:gd name="adj2" fmla="val -8816"/>
              <a:gd name="adj3" fmla="val 591908"/>
              <a:gd name="adj4" fmla="val -588908"/>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r>
              <a:rPr lang="zh-TW" altLang="en-US" sz="2400" b="1" dirty="0">
                <a:solidFill>
                  <a:srgbClr val="C00000"/>
                </a:solidFill>
                <a:latin typeface="微軟正黑體" panose="020B0604030504040204" pitchFamily="34" charset="-120"/>
                <a:ea typeface="微軟正黑體" panose="020B0604030504040204" pitchFamily="34" charset="-120"/>
              </a:rPr>
              <a:t>處遇性輔導</a:t>
            </a:r>
            <a:endParaRPr lang="zh-CN" altLang="en-US" sz="2400" b="1" dirty="0">
              <a:solidFill>
                <a:srgbClr val="C00000"/>
              </a:solidFill>
              <a:latin typeface="微軟正黑體" panose="020B0604030504040204" pitchFamily="34" charset="-120"/>
              <a:ea typeface="微軟正黑體" panose="020B0604030504040204" pitchFamily="34" charset="-120"/>
            </a:endParaRPr>
          </a:p>
        </p:txBody>
      </p:sp>
      <p:graphicFrame>
        <p:nvGraphicFramePr>
          <p:cNvPr id="10" name="表格 6">
            <a:extLst>
              <a:ext uri="{FF2B5EF4-FFF2-40B4-BE49-F238E27FC236}">
                <a16:creationId xmlns:a16="http://schemas.microsoft.com/office/drawing/2014/main" id="{A50876A1-F186-BBCB-DAB3-EF70F5DEFEEB}"/>
              </a:ext>
            </a:extLst>
          </p:cNvPr>
          <p:cNvGraphicFramePr>
            <a:graphicFrameLocks noGrp="1"/>
          </p:cNvGraphicFramePr>
          <p:nvPr>
            <p:extLst>
              <p:ext uri="{D42A27DB-BD31-4B8C-83A1-F6EECF244321}">
                <p14:modId xmlns:p14="http://schemas.microsoft.com/office/powerpoint/2010/main" val="1929211418"/>
              </p:ext>
            </p:extLst>
          </p:nvPr>
        </p:nvGraphicFramePr>
        <p:xfrm>
          <a:off x="12840830" y="7699609"/>
          <a:ext cx="4383834" cy="1554486"/>
        </p:xfrm>
        <a:graphic>
          <a:graphicData uri="http://schemas.openxmlformats.org/drawingml/2006/table">
            <a:tbl>
              <a:tblPr firstRow="1" bandRow="1">
                <a:tableStyleId>{1FECB4D8-DB02-4DC6-A0A2-4F2EBAE1DC90}</a:tableStyleId>
              </a:tblPr>
              <a:tblGrid>
                <a:gridCol w="4383834">
                  <a:extLst>
                    <a:ext uri="{9D8B030D-6E8A-4147-A177-3AD203B41FA5}">
                      <a16:colId xmlns:a16="http://schemas.microsoft.com/office/drawing/2014/main" val="90583512"/>
                    </a:ext>
                  </a:extLst>
                </a:gridCol>
              </a:tblGrid>
              <a:tr h="474469">
                <a:tc>
                  <a:txBody>
                    <a:bodyPr/>
                    <a:lstStyle/>
                    <a:p>
                      <a:pPr algn="ctr"/>
                      <a:r>
                        <a:rPr lang="zh-TW" altLang="en-US" sz="2800" b="0" dirty="0">
                          <a:solidFill>
                            <a:schemeClr val="tx1"/>
                          </a:solidFill>
                          <a:latin typeface="微軟正黑體" panose="020B0604030504040204" pitchFamily="34" charset="-120"/>
                          <a:ea typeface="微軟正黑體" panose="020B0604030504040204" pitchFamily="34" charset="-120"/>
                        </a:rPr>
                        <a:t>全校層級</a:t>
                      </a:r>
                      <a:r>
                        <a:rPr lang="en-US" altLang="zh-TW" sz="2800" b="0" dirty="0">
                          <a:solidFill>
                            <a:schemeClr val="tx1"/>
                          </a:solidFill>
                          <a:latin typeface="微軟正黑體" panose="020B0604030504040204" pitchFamily="34" charset="-120"/>
                          <a:ea typeface="微軟正黑體" panose="020B0604030504040204" pitchFamily="34" charset="-120"/>
                        </a:rPr>
                        <a:t>:</a:t>
                      </a:r>
                      <a:r>
                        <a:rPr lang="zh-TW" altLang="en-US" sz="2800" b="0" dirty="0">
                          <a:solidFill>
                            <a:schemeClr val="tx1"/>
                          </a:solidFill>
                          <a:latin typeface="微軟正黑體" panose="020B0604030504040204" pitchFamily="34" charset="-120"/>
                          <a:ea typeface="微軟正黑體" panose="020B0604030504040204" pitchFamily="34" charset="-120"/>
                        </a:rPr>
                        <a:t>校長領航</a:t>
                      </a:r>
                    </a:p>
                  </a:txBody>
                  <a:tcPr marT="45721" marB="45721">
                    <a:noFill/>
                  </a:tcPr>
                </a:tc>
                <a:extLst>
                  <a:ext uri="{0D108BD9-81ED-4DB2-BD59-A6C34878D82A}">
                    <a16:rowId xmlns:a16="http://schemas.microsoft.com/office/drawing/2014/main" val="1508968397"/>
                  </a:ext>
                </a:extLst>
              </a:tr>
              <a:tr h="474469">
                <a:tc>
                  <a:txBody>
                    <a:bodyPr/>
                    <a:lstStyle/>
                    <a:p>
                      <a:pPr algn="ctr"/>
                      <a:r>
                        <a:rPr lang="zh-TW" altLang="en-US" sz="2800" b="0" dirty="0">
                          <a:solidFill>
                            <a:schemeClr val="tx1"/>
                          </a:solidFill>
                          <a:latin typeface="微軟正黑體" panose="020B0604030504040204" pitchFamily="34" charset="-120"/>
                          <a:ea typeface="微軟正黑體" panose="020B0604030504040204" pitchFamily="34" charset="-120"/>
                        </a:rPr>
                        <a:t>支援層級</a:t>
                      </a:r>
                      <a:r>
                        <a:rPr lang="en-US" altLang="zh-TW" sz="2800" b="0" dirty="0">
                          <a:solidFill>
                            <a:schemeClr val="tx1"/>
                          </a:solidFill>
                          <a:latin typeface="微軟正黑體" panose="020B0604030504040204" pitchFamily="34" charset="-120"/>
                          <a:ea typeface="微軟正黑體" panose="020B0604030504040204" pitchFamily="34" charset="-120"/>
                        </a:rPr>
                        <a:t>:</a:t>
                      </a:r>
                      <a:r>
                        <a:rPr lang="zh-TW" altLang="en-US" sz="2800" b="0" dirty="0">
                          <a:solidFill>
                            <a:schemeClr val="tx1"/>
                          </a:solidFill>
                          <a:latin typeface="微軟正黑體" panose="020B0604030504040204" pitchFamily="34" charset="-120"/>
                          <a:ea typeface="微軟正黑體" panose="020B0604030504040204" pitchFamily="34" charset="-120"/>
                        </a:rPr>
                        <a:t>輔導處</a:t>
                      </a:r>
                      <a:r>
                        <a:rPr lang="en-US" altLang="zh-TW" sz="2800" b="0" dirty="0">
                          <a:solidFill>
                            <a:schemeClr val="tx1"/>
                          </a:solidFill>
                          <a:latin typeface="微軟正黑體" panose="020B0604030504040204" pitchFamily="34" charset="-120"/>
                          <a:ea typeface="微軟正黑體" panose="020B0604030504040204" pitchFamily="34" charset="-120"/>
                        </a:rPr>
                        <a:t>(</a:t>
                      </a:r>
                      <a:r>
                        <a:rPr lang="zh-TW" altLang="en-US" sz="2800" b="0" dirty="0">
                          <a:solidFill>
                            <a:schemeClr val="tx1"/>
                          </a:solidFill>
                          <a:latin typeface="微軟正黑體" panose="020B0604030504040204" pitchFamily="34" charset="-120"/>
                          <a:ea typeface="微軟正黑體" panose="020B0604030504040204" pitchFamily="34" charset="-120"/>
                        </a:rPr>
                        <a:t>室</a:t>
                      </a:r>
                      <a:r>
                        <a:rPr lang="en-US" altLang="zh-TW" sz="2800" b="0" dirty="0">
                          <a:solidFill>
                            <a:schemeClr val="tx1"/>
                          </a:solidFill>
                          <a:latin typeface="微軟正黑體" panose="020B0604030504040204" pitchFamily="34" charset="-120"/>
                          <a:ea typeface="微軟正黑體" panose="020B0604030504040204" pitchFamily="34" charset="-120"/>
                        </a:rPr>
                        <a:t>)</a:t>
                      </a:r>
                      <a:r>
                        <a:rPr lang="zh-TW" altLang="en-US" sz="2800" b="0" dirty="0">
                          <a:solidFill>
                            <a:schemeClr val="tx1"/>
                          </a:solidFill>
                          <a:latin typeface="微軟正黑體" panose="020B0604030504040204" pitchFamily="34" charset="-120"/>
                          <a:ea typeface="微軟正黑體" panose="020B0604030504040204" pitchFamily="34" charset="-120"/>
                        </a:rPr>
                        <a:t>統籌</a:t>
                      </a:r>
                    </a:p>
                  </a:txBody>
                  <a:tcPr marT="45721" marB="45721"/>
                </a:tc>
                <a:extLst>
                  <a:ext uri="{0D108BD9-81ED-4DB2-BD59-A6C34878D82A}">
                    <a16:rowId xmlns:a16="http://schemas.microsoft.com/office/drawing/2014/main" val="628415053"/>
                  </a:ext>
                </a:extLst>
              </a:tr>
              <a:tr h="474469">
                <a:tc>
                  <a:txBody>
                    <a:bodyPr/>
                    <a:lstStyle/>
                    <a:p>
                      <a:pPr algn="ctr"/>
                      <a:r>
                        <a:rPr lang="zh-TW" altLang="en-US" sz="2800" b="0" dirty="0">
                          <a:solidFill>
                            <a:schemeClr val="tx1"/>
                          </a:solidFill>
                          <a:latin typeface="微軟正黑體" panose="020B0604030504040204" pitchFamily="34" charset="-120"/>
                          <a:ea typeface="微軟正黑體" panose="020B0604030504040204" pitchFamily="34" charset="-120"/>
                        </a:rPr>
                        <a:t>班級層級</a:t>
                      </a:r>
                      <a:r>
                        <a:rPr lang="en-US" altLang="zh-TW" sz="2800" b="0" dirty="0">
                          <a:solidFill>
                            <a:schemeClr val="tx1"/>
                          </a:solidFill>
                          <a:latin typeface="微軟正黑體" panose="020B0604030504040204" pitchFamily="34" charset="-120"/>
                          <a:ea typeface="微軟正黑體" panose="020B0604030504040204" pitchFamily="34" charset="-120"/>
                        </a:rPr>
                        <a:t>:</a:t>
                      </a:r>
                      <a:r>
                        <a:rPr lang="zh-TW" altLang="en-US" sz="2800" b="0" dirty="0">
                          <a:solidFill>
                            <a:schemeClr val="tx1"/>
                          </a:solidFill>
                          <a:latin typeface="微軟正黑體" panose="020B0604030504040204" pitchFamily="34" charset="-120"/>
                          <a:ea typeface="微軟正黑體" panose="020B0604030504040204" pitchFamily="34" charset="-120"/>
                        </a:rPr>
                        <a:t>導師與全體教師</a:t>
                      </a:r>
                    </a:p>
                  </a:txBody>
                  <a:tcPr marT="45721" marB="45721">
                    <a:solidFill>
                      <a:srgbClr val="9BBB59"/>
                    </a:solidFill>
                  </a:tcPr>
                </a:tc>
                <a:extLst>
                  <a:ext uri="{0D108BD9-81ED-4DB2-BD59-A6C34878D82A}">
                    <a16:rowId xmlns:a16="http://schemas.microsoft.com/office/drawing/2014/main" val="1162544043"/>
                  </a:ext>
                </a:extLst>
              </a:tr>
            </a:tbl>
          </a:graphicData>
        </a:graphic>
      </p:graphicFrame>
      <p:graphicFrame>
        <p:nvGraphicFramePr>
          <p:cNvPr id="28" name="表格 10">
            <a:extLst>
              <a:ext uri="{FF2B5EF4-FFF2-40B4-BE49-F238E27FC236}">
                <a16:creationId xmlns:a16="http://schemas.microsoft.com/office/drawing/2014/main" id="{4E3902E6-9523-558D-F784-46B4DF9D07A8}"/>
              </a:ext>
            </a:extLst>
          </p:cNvPr>
          <p:cNvGraphicFramePr>
            <a:graphicFrameLocks noGrp="1"/>
          </p:cNvGraphicFramePr>
          <p:nvPr>
            <p:extLst>
              <p:ext uri="{D42A27DB-BD31-4B8C-83A1-F6EECF244321}">
                <p14:modId xmlns:p14="http://schemas.microsoft.com/office/powerpoint/2010/main" val="1101492129"/>
              </p:ext>
            </p:extLst>
          </p:nvPr>
        </p:nvGraphicFramePr>
        <p:xfrm>
          <a:off x="12552019" y="4247038"/>
          <a:ext cx="5313427" cy="3017530"/>
        </p:xfrm>
        <a:graphic>
          <a:graphicData uri="http://schemas.openxmlformats.org/drawingml/2006/table">
            <a:tbl>
              <a:tblPr firstRow="1" bandRow="1">
                <a:tableStyleId>{10A1B5D5-9B99-4C35-A422-299274C87663}</a:tableStyleId>
              </a:tblPr>
              <a:tblGrid>
                <a:gridCol w="5313427">
                  <a:extLst>
                    <a:ext uri="{9D8B030D-6E8A-4147-A177-3AD203B41FA5}">
                      <a16:colId xmlns:a16="http://schemas.microsoft.com/office/drawing/2014/main" val="2315474820"/>
                    </a:ext>
                  </a:extLst>
                </a:gridCol>
              </a:tblGrid>
              <a:tr h="149700">
                <a:tc>
                  <a:txBody>
                    <a:bodyPr/>
                    <a:lstStyle/>
                    <a:p>
                      <a:pPr algn="ctr"/>
                      <a:r>
                        <a:rPr lang="zh-TW" altLang="en-US" sz="2800" b="0" dirty="0">
                          <a:solidFill>
                            <a:schemeClr val="tx1"/>
                          </a:solidFill>
                          <a:latin typeface="微軟正黑體" panose="020B0604030504040204" pitchFamily="34" charset="-120"/>
                          <a:ea typeface="微軟正黑體" panose="020B0604030504040204" pitchFamily="34" charset="-120"/>
                        </a:rPr>
                        <a:t>辨識、篩選、申請輔導資源</a:t>
                      </a:r>
                    </a:p>
                  </a:txBody>
                  <a:tcPr marT="45721" marB="45721">
                    <a:solidFill>
                      <a:srgbClr val="FFFFFF"/>
                    </a:solidFill>
                  </a:tcPr>
                </a:tc>
                <a:extLst>
                  <a:ext uri="{0D108BD9-81ED-4DB2-BD59-A6C34878D82A}">
                    <a16:rowId xmlns:a16="http://schemas.microsoft.com/office/drawing/2014/main" val="2149812842"/>
                  </a:ext>
                </a:extLst>
              </a:tr>
              <a:tr h="396240">
                <a:tc>
                  <a:txBody>
                    <a:bodyPr/>
                    <a:lstStyle/>
                    <a:p>
                      <a:pPr algn="ctr"/>
                      <a:r>
                        <a:rPr lang="zh-TW" altLang="en-US" sz="2800" dirty="0">
                          <a:latin typeface="微軟正黑體" panose="020B0604030504040204" pitchFamily="34" charset="-120"/>
                          <a:ea typeface="微軟正黑體" panose="020B0604030504040204" pitchFamily="34" charset="-120"/>
                        </a:rPr>
                        <a:t>評估</a:t>
                      </a:r>
                      <a:endParaRPr lang="en-US" altLang="zh-TW" sz="2800" dirty="0">
                        <a:latin typeface="微軟正黑體" panose="020B0604030504040204" pitchFamily="34" charset="-120"/>
                        <a:ea typeface="微軟正黑體" panose="020B0604030504040204" pitchFamily="34" charset="-120"/>
                      </a:endParaRPr>
                    </a:p>
                  </a:txBody>
                  <a:tcPr marT="45721" marB="45721"/>
                </a:tc>
                <a:extLst>
                  <a:ext uri="{0D108BD9-81ED-4DB2-BD59-A6C34878D82A}">
                    <a16:rowId xmlns:a16="http://schemas.microsoft.com/office/drawing/2014/main" val="3399240147"/>
                  </a:ext>
                </a:extLst>
              </a:tr>
              <a:tr h="396240">
                <a:tc>
                  <a:txBody>
                    <a:bodyPr/>
                    <a:lstStyle/>
                    <a:p>
                      <a:pPr algn="ctr"/>
                      <a:r>
                        <a:rPr lang="zh-TW" altLang="en-US" sz="2800" dirty="0">
                          <a:latin typeface="微軟正黑體" panose="020B0604030504040204" pitchFamily="34" charset="-120"/>
                          <a:ea typeface="微軟正黑體" panose="020B0604030504040204" pitchFamily="34" charset="-120"/>
                        </a:rPr>
                        <a:t>分案</a:t>
                      </a:r>
                    </a:p>
                  </a:txBody>
                  <a:tcPr marT="45721" marB="45721"/>
                </a:tc>
                <a:extLst>
                  <a:ext uri="{0D108BD9-81ED-4DB2-BD59-A6C34878D82A}">
                    <a16:rowId xmlns:a16="http://schemas.microsoft.com/office/drawing/2014/main" val="2906332728"/>
                  </a:ext>
                </a:extLst>
              </a:tr>
              <a:tr h="701040">
                <a:tc>
                  <a:txBody>
                    <a:bodyPr/>
                    <a:lstStyle/>
                    <a:p>
                      <a:pPr algn="ctr"/>
                      <a:r>
                        <a:rPr lang="zh-TW" altLang="en-US" sz="2800" dirty="0">
                          <a:latin typeface="微軟正黑體" panose="020B0604030504040204" pitchFamily="34" charset="-120"/>
                          <a:ea typeface="微軟正黑體" panose="020B0604030504040204" pitchFamily="34" charset="-120"/>
                        </a:rPr>
                        <a:t>形成輔導計畫、執行輔導措施</a:t>
                      </a:r>
                      <a:endParaRPr lang="en-US" altLang="zh-TW" sz="2800" dirty="0">
                        <a:latin typeface="微軟正黑體" panose="020B0604030504040204" pitchFamily="34" charset="-120"/>
                        <a:ea typeface="微軟正黑體" panose="020B0604030504040204" pitchFamily="34" charset="-120"/>
                      </a:endParaRPr>
                    </a:p>
                    <a:p>
                      <a:pPr algn="ctr"/>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個輔、團輔、班輔、系統合作</a:t>
                      </a:r>
                      <a:r>
                        <a:rPr lang="en-US" altLang="zh-TW" sz="2800" dirty="0">
                          <a:latin typeface="微軟正黑體" panose="020B0604030504040204" pitchFamily="34" charset="-120"/>
                          <a:ea typeface="微軟正黑體" panose="020B0604030504040204" pitchFamily="34" charset="-120"/>
                        </a:rPr>
                        <a:t>)</a:t>
                      </a:r>
                      <a:endParaRPr lang="zh-TW" altLang="en-US" sz="2800" dirty="0">
                        <a:latin typeface="微軟正黑體" panose="020B0604030504040204" pitchFamily="34" charset="-120"/>
                        <a:ea typeface="微軟正黑體" panose="020B0604030504040204" pitchFamily="34" charset="-120"/>
                      </a:endParaRPr>
                    </a:p>
                  </a:txBody>
                  <a:tcPr marT="45721" marB="45721">
                    <a:solidFill>
                      <a:srgbClr val="F79646"/>
                    </a:solidFill>
                  </a:tcPr>
                </a:tc>
                <a:extLst>
                  <a:ext uri="{0D108BD9-81ED-4DB2-BD59-A6C34878D82A}">
                    <a16:rowId xmlns:a16="http://schemas.microsoft.com/office/drawing/2014/main" val="2695911521"/>
                  </a:ext>
                </a:extLst>
              </a:tr>
              <a:tr h="396240">
                <a:tc>
                  <a:txBody>
                    <a:bodyPr/>
                    <a:lstStyle/>
                    <a:p>
                      <a:pPr algn="ctr"/>
                      <a:r>
                        <a:rPr lang="zh-TW" altLang="en-US" sz="2800" dirty="0">
                          <a:latin typeface="微軟正黑體" panose="020B0604030504040204" pitchFamily="34" charset="-120"/>
                          <a:ea typeface="微軟正黑體" panose="020B0604030504040204" pitchFamily="34" charset="-120"/>
                        </a:rPr>
                        <a:t>評估成效、轉回</a:t>
                      </a:r>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轉介與追蹤輔導</a:t>
                      </a:r>
                    </a:p>
                  </a:txBody>
                  <a:tcPr marT="45721" marB="45721"/>
                </a:tc>
                <a:extLst>
                  <a:ext uri="{0D108BD9-81ED-4DB2-BD59-A6C34878D82A}">
                    <a16:rowId xmlns:a16="http://schemas.microsoft.com/office/drawing/2014/main" val="2811691959"/>
                  </a:ext>
                </a:extLst>
              </a:tr>
            </a:tbl>
          </a:graphicData>
        </a:graphic>
      </p:graphicFrame>
      <p:graphicFrame>
        <p:nvGraphicFramePr>
          <p:cNvPr id="29" name="資料庫圖表 28">
            <a:extLst>
              <a:ext uri="{FF2B5EF4-FFF2-40B4-BE49-F238E27FC236}">
                <a16:creationId xmlns:a16="http://schemas.microsoft.com/office/drawing/2014/main" id="{9E8FB397-3F96-78F7-2B48-793ECF59E798}"/>
              </a:ext>
            </a:extLst>
          </p:cNvPr>
          <p:cNvGraphicFramePr/>
          <p:nvPr>
            <p:extLst>
              <p:ext uri="{D42A27DB-BD31-4B8C-83A1-F6EECF244321}">
                <p14:modId xmlns:p14="http://schemas.microsoft.com/office/powerpoint/2010/main" val="2293724386"/>
              </p:ext>
            </p:extLst>
          </p:nvPr>
        </p:nvGraphicFramePr>
        <p:xfrm>
          <a:off x="12115800" y="413816"/>
          <a:ext cx="5886729" cy="335808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0" name="文字方塊 29">
            <a:extLst>
              <a:ext uri="{FF2B5EF4-FFF2-40B4-BE49-F238E27FC236}">
                <a16:creationId xmlns:a16="http://schemas.microsoft.com/office/drawing/2014/main" id="{81DA2DF9-2EC3-7432-649B-AE4FCA2EA4EC}"/>
              </a:ext>
            </a:extLst>
          </p:cNvPr>
          <p:cNvSpPr txBox="1"/>
          <p:nvPr/>
        </p:nvSpPr>
        <p:spPr>
          <a:xfrm>
            <a:off x="6736964" y="9681746"/>
            <a:ext cx="7131436" cy="338554"/>
          </a:xfrm>
          <a:prstGeom prst="rect">
            <a:avLst/>
          </a:prstGeom>
          <a:no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資料來源：國小學校輔導工作手冊第二版、國中學校輔導工作手冊第二版</a:t>
            </a:r>
            <a:endParaRPr lang="zh-TW" altLang="en-US" sz="1600" dirty="0"/>
          </a:p>
        </p:txBody>
      </p:sp>
      <p:sp>
        <p:nvSpPr>
          <p:cNvPr id="3" name="AutoShape 3"/>
          <p:cNvSpPr/>
          <p:nvPr/>
        </p:nvSpPr>
        <p:spPr>
          <a:xfrm>
            <a:off x="1028700" y="342900"/>
            <a:ext cx="16230600" cy="0"/>
          </a:xfrm>
          <a:prstGeom prst="line">
            <a:avLst/>
          </a:prstGeom>
          <a:ln w="19050" cap="flat">
            <a:solidFill>
              <a:srgbClr val="000000"/>
            </a:solidFill>
            <a:prstDash val="solid"/>
            <a:headEnd type="none" w="sm" len="sm"/>
            <a:tailEnd type="none" w="sm" len="sm"/>
          </a:ln>
        </p:spPr>
      </p:sp>
    </p:spTree>
    <p:extLst>
      <p:ext uri="{BB962C8B-B14F-4D97-AF65-F5344CB8AC3E}">
        <p14:creationId xmlns:p14="http://schemas.microsoft.com/office/powerpoint/2010/main" val="183257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9441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332208" y="9517466"/>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06</a:t>
            </a:r>
            <a:endParaRPr lang="en-US" sz="2000" spc="600" dirty="0">
              <a:solidFill>
                <a:srgbClr val="000000"/>
              </a:solidFill>
              <a:latin typeface="Inter"/>
            </a:endParaRPr>
          </a:p>
        </p:txBody>
      </p:sp>
      <p:sp>
        <p:nvSpPr>
          <p:cNvPr id="27" name="矩形 26">
            <a:extLst>
              <a:ext uri="{FF2B5EF4-FFF2-40B4-BE49-F238E27FC236}">
                <a16:creationId xmlns:a16="http://schemas.microsoft.com/office/drawing/2014/main" id="{63B12D52-435F-CBBC-CB55-22364A1BABB5}"/>
              </a:ext>
            </a:extLst>
          </p:cNvPr>
          <p:cNvSpPr/>
          <p:nvPr/>
        </p:nvSpPr>
        <p:spPr>
          <a:xfrm>
            <a:off x="996043" y="9352645"/>
            <a:ext cx="2646878" cy="461665"/>
          </a:xfrm>
          <a:prstGeom prst="rect">
            <a:avLst/>
          </a:prstGeom>
        </p:spPr>
        <p:txBody>
          <a:bodyPr wrap="none">
            <a:spAutoFit/>
          </a:bodyPr>
          <a:lstStyle/>
          <a:p>
            <a:r>
              <a:rPr lang="zh-TW" altLang="en-US" sz="2400" b="1" dirty="0">
                <a:latin typeface="微軟正黑體" panose="020B0604030504040204" pitchFamily="34" charset="-120"/>
                <a:ea typeface="微軟正黑體" panose="020B0604030504040204" pitchFamily="34" charset="-120"/>
              </a:rPr>
              <a:t>學校輔導工作概觀</a:t>
            </a:r>
            <a:endParaRPr lang="zh-CN" altLang="en-US" sz="2400" b="1" dirty="0">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22DA64B5-EB82-3C24-33C5-40C84E8FEE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6200" y="236198"/>
            <a:ext cx="9863235" cy="9446089"/>
          </a:xfrm>
          <a:prstGeom prst="rect">
            <a:avLst/>
          </a:prstGeom>
          <a:solidFill>
            <a:srgbClr val="FFFDEE"/>
          </a:solidFill>
        </p:spPr>
      </p:pic>
      <p:sp>
        <p:nvSpPr>
          <p:cNvPr id="6" name="文字方塊 5">
            <a:extLst>
              <a:ext uri="{FF2B5EF4-FFF2-40B4-BE49-F238E27FC236}">
                <a16:creationId xmlns:a16="http://schemas.microsoft.com/office/drawing/2014/main" id="{C18E420D-EA9B-9495-D0F6-B7473DF6D727}"/>
              </a:ext>
            </a:extLst>
          </p:cNvPr>
          <p:cNvSpPr txBox="1"/>
          <p:nvPr/>
        </p:nvSpPr>
        <p:spPr>
          <a:xfrm>
            <a:off x="11201400" y="9336716"/>
            <a:ext cx="4114800" cy="584775"/>
          </a:xfrm>
          <a:prstGeom prst="rect">
            <a:avLst/>
          </a:prstGeom>
          <a:no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資料來源：國小學校輔導工作手冊第二版、國中學校輔導工作手冊第二版</a:t>
            </a:r>
            <a:endParaRPr lang="zh-TW" altLang="en-US" sz="1600" dirty="0"/>
          </a:p>
        </p:txBody>
      </p:sp>
      <p:sp>
        <p:nvSpPr>
          <p:cNvPr id="7" name="橢圓 6">
            <a:extLst>
              <a:ext uri="{FF2B5EF4-FFF2-40B4-BE49-F238E27FC236}">
                <a16:creationId xmlns:a16="http://schemas.microsoft.com/office/drawing/2014/main" id="{3E9315E7-3A45-C999-A449-AF425D5CC870}"/>
              </a:ext>
            </a:extLst>
          </p:cNvPr>
          <p:cNvSpPr/>
          <p:nvPr/>
        </p:nvSpPr>
        <p:spPr>
          <a:xfrm>
            <a:off x="9448800" y="3314700"/>
            <a:ext cx="1066800" cy="914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橢圓 7">
            <a:extLst>
              <a:ext uri="{FF2B5EF4-FFF2-40B4-BE49-F238E27FC236}">
                <a16:creationId xmlns:a16="http://schemas.microsoft.com/office/drawing/2014/main" id="{732EE348-4CA9-277B-6DC4-F0B6AFCCA6FC}"/>
              </a:ext>
            </a:extLst>
          </p:cNvPr>
          <p:cNvSpPr/>
          <p:nvPr/>
        </p:nvSpPr>
        <p:spPr>
          <a:xfrm>
            <a:off x="6629400" y="3306703"/>
            <a:ext cx="1066800" cy="914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橢圓 9">
            <a:extLst>
              <a:ext uri="{FF2B5EF4-FFF2-40B4-BE49-F238E27FC236}">
                <a16:creationId xmlns:a16="http://schemas.microsoft.com/office/drawing/2014/main" id="{901B3F75-4271-D57D-2A16-52F118717F5E}"/>
              </a:ext>
            </a:extLst>
          </p:cNvPr>
          <p:cNvSpPr/>
          <p:nvPr/>
        </p:nvSpPr>
        <p:spPr>
          <a:xfrm>
            <a:off x="9677400" y="4951245"/>
            <a:ext cx="1066800" cy="914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41741500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8679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10287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9419950"/>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07</a:t>
            </a:r>
            <a:endParaRPr lang="en-US" sz="2000" spc="600" dirty="0">
              <a:solidFill>
                <a:srgbClr val="000000"/>
              </a:solidFill>
              <a:latin typeface="Inter"/>
            </a:endParaRPr>
          </a:p>
        </p:txBody>
      </p:sp>
      <p:sp>
        <p:nvSpPr>
          <p:cNvPr id="27" name="矩形 26">
            <a:extLst>
              <a:ext uri="{FF2B5EF4-FFF2-40B4-BE49-F238E27FC236}">
                <a16:creationId xmlns:a16="http://schemas.microsoft.com/office/drawing/2014/main" id="{63B12D52-435F-CBBC-CB55-22364A1BABB5}"/>
              </a:ext>
            </a:extLst>
          </p:cNvPr>
          <p:cNvSpPr/>
          <p:nvPr/>
        </p:nvSpPr>
        <p:spPr>
          <a:xfrm>
            <a:off x="1028700" y="9353939"/>
            <a:ext cx="2646878" cy="461665"/>
          </a:xfrm>
          <a:prstGeom prst="rect">
            <a:avLst/>
          </a:prstGeom>
        </p:spPr>
        <p:txBody>
          <a:bodyPr wrap="none">
            <a:spAutoFit/>
          </a:bodyPr>
          <a:lstStyle/>
          <a:p>
            <a:r>
              <a:rPr lang="zh-TW" altLang="en-US" sz="2400" b="1" dirty="0">
                <a:latin typeface="微軟正黑體" panose="020B0604030504040204" pitchFamily="34" charset="-120"/>
                <a:ea typeface="微軟正黑體" panose="020B0604030504040204" pitchFamily="34" charset="-120"/>
              </a:rPr>
              <a:t>學校輔導工作概觀</a:t>
            </a:r>
            <a:endParaRPr lang="zh-CN" altLang="en-US" sz="2400" b="1" dirty="0">
              <a:latin typeface="微軟正黑體" panose="020B0604030504040204" pitchFamily="34" charset="-120"/>
              <a:ea typeface="微軟正黑體" panose="020B0604030504040204" pitchFamily="34" charset="-120"/>
            </a:endParaRPr>
          </a:p>
        </p:txBody>
      </p:sp>
      <p:sp>
        <p:nvSpPr>
          <p:cNvPr id="5" name="MH_SubTitle_1">
            <a:extLst>
              <a:ext uri="{FF2B5EF4-FFF2-40B4-BE49-F238E27FC236}">
                <a16:creationId xmlns:a16="http://schemas.microsoft.com/office/drawing/2014/main" id="{65CAB16D-BDE9-2DBE-BDBE-7C15F65CF8D1}"/>
              </a:ext>
            </a:extLst>
          </p:cNvPr>
          <p:cNvSpPr/>
          <p:nvPr>
            <p:custDataLst>
              <p:tags r:id="rId1"/>
            </p:custDataLst>
          </p:nvPr>
        </p:nvSpPr>
        <p:spPr>
          <a:xfrm>
            <a:off x="586272" y="495300"/>
            <a:ext cx="2461727" cy="1055662"/>
          </a:xfrm>
          <a:prstGeom prst="roundRect">
            <a:avLst>
              <a:gd name="adj" fmla="val 2111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TW" altLang="en-US" sz="3600" b="1" dirty="0">
                <a:solidFill>
                  <a:srgbClr val="FFFFFF"/>
                </a:solidFill>
                <a:latin typeface="微軟正黑體" panose="020B0604030504040204" pitchFamily="34" charset="-120"/>
                <a:ea typeface="微軟正黑體" panose="020B0604030504040204" pitchFamily="34" charset="-120"/>
              </a:rPr>
              <a:t>輔導主任</a:t>
            </a:r>
            <a:endParaRPr lang="en-US" sz="3600" b="1" dirty="0">
              <a:solidFill>
                <a:srgbClr val="FFFFFF"/>
              </a:solidFill>
              <a:latin typeface="微軟正黑體" panose="020B0604030504040204" pitchFamily="34" charset="-120"/>
              <a:ea typeface="微軟正黑體" panose="020B0604030504040204" pitchFamily="34" charset="-120"/>
            </a:endParaRPr>
          </a:p>
        </p:txBody>
      </p:sp>
      <p:sp>
        <p:nvSpPr>
          <p:cNvPr id="6" name="文字方塊 5">
            <a:extLst>
              <a:ext uri="{FF2B5EF4-FFF2-40B4-BE49-F238E27FC236}">
                <a16:creationId xmlns:a16="http://schemas.microsoft.com/office/drawing/2014/main" id="{1B7DE89D-1CC9-0067-004E-410EF7E8A504}"/>
              </a:ext>
            </a:extLst>
          </p:cNvPr>
          <p:cNvSpPr txBox="1"/>
          <p:nvPr/>
        </p:nvSpPr>
        <p:spPr>
          <a:xfrm>
            <a:off x="586273" y="1714500"/>
            <a:ext cx="9395927" cy="7571303"/>
          </a:xfrm>
          <a:prstGeom prst="rect">
            <a:avLst/>
          </a:prstGeom>
          <a:noFill/>
        </p:spPr>
        <p:txBody>
          <a:bodyPr wrap="square">
            <a:spAutoFit/>
          </a:bodyPr>
          <a:lstStyle/>
          <a:p>
            <a:pPr>
              <a:spcBef>
                <a:spcPts val="601"/>
              </a:spcBef>
              <a:buClr>
                <a:schemeClr val="tx1"/>
              </a:buClr>
            </a:pPr>
            <a:r>
              <a:rPr lang="en-US" altLang="zh-TW" sz="3200" dirty="0">
                <a:solidFill>
                  <a:schemeClr val="tx1"/>
                </a:solidFill>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一</a:t>
            </a:r>
            <a:r>
              <a:rPr lang="en-US" altLang="zh-TW" sz="3200" dirty="0">
                <a:solidFill>
                  <a:schemeClr val="tx1"/>
                </a:solidFill>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綜理</a:t>
            </a:r>
            <a:r>
              <a:rPr lang="zh-TW" altLang="en-US" sz="3200" dirty="0">
                <a:latin typeface="微軟正黑體" panose="020B0604030504040204" pitchFamily="34" charset="-120"/>
                <a:ea typeface="微軟正黑體" panose="020B0604030504040204" pitchFamily="34" charset="-120"/>
              </a:rPr>
              <a:t>輔導處</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室</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業務。</a:t>
            </a:r>
            <a:endParaRPr lang="en-US" altLang="zh-TW" sz="3200" dirty="0">
              <a:latin typeface="微軟正黑體" panose="020B0604030504040204" pitchFamily="34" charset="-120"/>
              <a:ea typeface="微軟正黑體" panose="020B0604030504040204" pitchFamily="34" charset="-120"/>
            </a:endParaRPr>
          </a:p>
          <a:p>
            <a:pPr>
              <a:spcBef>
                <a:spcPts val="1200"/>
              </a:spcBef>
              <a:buClr>
                <a:schemeClr val="tx1"/>
              </a:buClr>
            </a:pP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二</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規劃學校本位輔導工作。</a:t>
            </a:r>
            <a:endParaRPr lang="en-US" altLang="zh-TW" sz="3200" dirty="0">
              <a:latin typeface="微軟正黑體" panose="020B0604030504040204" pitchFamily="34" charset="-120"/>
              <a:ea typeface="微軟正黑體" panose="020B0604030504040204" pitchFamily="34" charset="-120"/>
            </a:endParaRPr>
          </a:p>
          <a:p>
            <a:pPr marL="72000">
              <a:spcBef>
                <a:spcPts val="600"/>
              </a:spcBef>
              <a:buClr>
                <a:schemeClr val="tx1"/>
              </a:buClr>
            </a:pPr>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規劃訂定全校輔導工作計畫。</a:t>
            </a:r>
            <a:endParaRPr lang="en-US" altLang="zh-TW" sz="3200" dirty="0">
              <a:latin typeface="微軟正黑體" panose="020B0604030504040204" pitchFamily="34" charset="-120"/>
              <a:ea typeface="微軟正黑體" panose="020B0604030504040204" pitchFamily="34" charset="-120"/>
            </a:endParaRPr>
          </a:p>
          <a:p>
            <a:pPr marL="72000">
              <a:spcBef>
                <a:spcPts val="600"/>
              </a:spcBef>
              <a:buClr>
                <a:schemeClr val="tx1"/>
              </a:buClr>
            </a:pPr>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訂定全學年度學校輔導工作行事曆。</a:t>
            </a:r>
            <a:endParaRPr lang="en-US" altLang="zh-TW" sz="3200" dirty="0">
              <a:latin typeface="微軟正黑體" panose="020B0604030504040204" pitchFamily="34" charset="-120"/>
              <a:ea typeface="微軟正黑體" panose="020B0604030504040204" pitchFamily="34" charset="-120"/>
            </a:endParaRPr>
          </a:p>
          <a:p>
            <a:pPr marL="72000">
              <a:spcBef>
                <a:spcPts val="600"/>
              </a:spcBef>
              <a:buClr>
                <a:schemeClr val="tx1"/>
              </a:buClr>
            </a:pPr>
            <a:r>
              <a:rPr lang="en-US" altLang="zh-TW" sz="3200" dirty="0">
                <a:solidFill>
                  <a:schemeClr val="tx1"/>
                </a:solidFill>
                <a:latin typeface="微軟正黑體" panose="020B0604030504040204" pitchFamily="34" charset="-120"/>
                <a:ea typeface="微軟正黑體" panose="020B0604030504040204" pitchFamily="34" charset="-120"/>
              </a:rPr>
              <a:t>3.</a:t>
            </a:r>
            <a:r>
              <a:rPr lang="zh-TW" altLang="en-US" sz="3200" dirty="0">
                <a:solidFill>
                  <a:schemeClr val="tx1"/>
                </a:solidFill>
                <a:latin typeface="微軟正黑體" panose="020B0604030504040204" pitchFamily="34" charset="-120"/>
                <a:ea typeface="微軟正黑體" panose="020B0604030504040204" pitchFamily="34" charset="-120"/>
              </a:rPr>
              <a:t>編列輔導處</a:t>
            </a:r>
            <a:r>
              <a:rPr lang="en-US" altLang="zh-TW" sz="3200" dirty="0">
                <a:solidFill>
                  <a:schemeClr val="tx1"/>
                </a:solidFill>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室</a:t>
            </a:r>
            <a:r>
              <a:rPr lang="en-US" altLang="zh-TW" sz="3200" dirty="0">
                <a:solidFill>
                  <a:schemeClr val="tx1"/>
                </a:solidFill>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經費預算。</a:t>
            </a:r>
            <a:endParaRPr lang="en-US" altLang="zh-TW" sz="3200" dirty="0">
              <a:solidFill>
                <a:schemeClr val="tx1"/>
              </a:solidFill>
              <a:latin typeface="微軟正黑體" panose="020B0604030504040204" pitchFamily="34" charset="-120"/>
              <a:ea typeface="微軟正黑體" panose="020B0604030504040204" pitchFamily="34" charset="-120"/>
            </a:endParaRPr>
          </a:p>
          <a:p>
            <a:pPr marL="72000">
              <a:spcBef>
                <a:spcPts val="600"/>
              </a:spcBef>
              <a:buClr>
                <a:schemeClr val="tx1"/>
              </a:buClr>
            </a:pPr>
            <a:r>
              <a:rPr lang="en-US" altLang="zh-TW" sz="3200" dirty="0">
                <a:latin typeface="微軟正黑體" panose="020B0604030504040204" pitchFamily="34" charset="-120"/>
                <a:ea typeface="微軟正黑體" panose="020B0604030504040204" pitchFamily="34" charset="-120"/>
              </a:rPr>
              <a:t>4.</a:t>
            </a:r>
            <a:r>
              <a:rPr lang="zh-TW" altLang="en-US" sz="3200" dirty="0">
                <a:latin typeface="微軟正黑體" panose="020B0604030504040204" pitchFamily="34" charset="-120"/>
                <a:ea typeface="微軟正黑體" panose="020B0604030504040204" pitchFamily="34" charset="-120"/>
              </a:rPr>
              <a:t>定期召開輔導團隊會議。</a:t>
            </a:r>
            <a:endParaRPr lang="en-US" altLang="zh-TW" sz="3200" dirty="0">
              <a:latin typeface="微軟正黑體" panose="020B0604030504040204" pitchFamily="34" charset="-120"/>
              <a:ea typeface="微軟正黑體" panose="020B0604030504040204" pitchFamily="34" charset="-120"/>
            </a:endParaRPr>
          </a:p>
          <a:p>
            <a:pPr marL="72000">
              <a:spcBef>
                <a:spcPts val="600"/>
              </a:spcBef>
              <a:buClr>
                <a:schemeClr val="tx1"/>
              </a:buClr>
            </a:pPr>
            <a:r>
              <a:rPr lang="en-US" altLang="zh-TW" sz="3200" dirty="0">
                <a:solidFill>
                  <a:schemeClr val="tx1"/>
                </a:solidFill>
                <a:latin typeface="微軟正黑體" panose="020B0604030504040204" pitchFamily="34" charset="-120"/>
                <a:ea typeface="微軟正黑體" panose="020B0604030504040204" pitchFamily="34" charset="-120"/>
              </a:rPr>
              <a:t>5.</a:t>
            </a:r>
            <a:r>
              <a:rPr lang="zh-TW" altLang="en-US" sz="3200" dirty="0">
                <a:solidFill>
                  <a:schemeClr val="tx1"/>
                </a:solidFill>
                <a:latin typeface="微軟正黑體" panose="020B0604030504040204" pitchFamily="34" charset="-120"/>
                <a:ea typeface="微軟正黑體" panose="020B0604030504040204" pitchFamily="34" charset="-120"/>
              </a:rPr>
              <a:t>督導所屬各組、特教及輔導教師工作推展。</a:t>
            </a:r>
            <a:endParaRPr lang="en-US" altLang="zh-TW" sz="3200" dirty="0">
              <a:solidFill>
                <a:schemeClr val="tx1"/>
              </a:solidFill>
              <a:latin typeface="微軟正黑體" panose="020B0604030504040204" pitchFamily="34" charset="-120"/>
              <a:ea typeface="微軟正黑體" panose="020B0604030504040204" pitchFamily="34" charset="-120"/>
            </a:endParaRPr>
          </a:p>
          <a:p>
            <a:pPr marL="72000">
              <a:spcBef>
                <a:spcPts val="600"/>
              </a:spcBef>
              <a:buClr>
                <a:schemeClr val="tx1"/>
              </a:buClr>
            </a:pPr>
            <a:r>
              <a:rPr lang="en-US" altLang="zh-TW" sz="3200" dirty="0">
                <a:latin typeface="微軟正黑體" panose="020B0604030504040204" pitchFamily="34" charset="-120"/>
                <a:ea typeface="微軟正黑體" panose="020B0604030504040204" pitchFamily="34" charset="-120"/>
              </a:rPr>
              <a:t>6.</a:t>
            </a:r>
            <a:r>
              <a:rPr lang="zh-TW" altLang="en-US" sz="3200" dirty="0">
                <a:latin typeface="微軟正黑體" panose="020B0604030504040204" pitchFamily="34" charset="-120"/>
                <a:ea typeface="微軟正黑體" panose="020B0604030504040204" pitchFamily="34" charset="-120"/>
              </a:rPr>
              <a:t>檢核輔導工作執行績效。</a:t>
            </a:r>
            <a:endParaRPr lang="en-US" altLang="zh-TW" sz="3200" dirty="0">
              <a:latin typeface="微軟正黑體" panose="020B0604030504040204" pitchFamily="34" charset="-120"/>
              <a:ea typeface="微軟正黑體" panose="020B0604030504040204" pitchFamily="34" charset="-120"/>
            </a:endParaRPr>
          </a:p>
          <a:p>
            <a:pPr marL="72000">
              <a:spcBef>
                <a:spcPts val="600"/>
              </a:spcBef>
              <a:buClr>
                <a:schemeClr val="tx1"/>
              </a:buClr>
            </a:pPr>
            <a:r>
              <a:rPr lang="en-US" altLang="zh-TW" sz="3200" dirty="0">
                <a:solidFill>
                  <a:schemeClr val="tx1"/>
                </a:solidFill>
                <a:latin typeface="微軟正黑體" panose="020B0604030504040204" pitchFamily="34" charset="-120"/>
                <a:ea typeface="微軟正黑體" panose="020B0604030504040204" pitchFamily="34" charset="-120"/>
              </a:rPr>
              <a:t>7.</a:t>
            </a:r>
            <a:r>
              <a:rPr lang="zh-TW" altLang="en-US" sz="3200" dirty="0">
                <a:latin typeface="微軟正黑體" panose="020B0604030504040204" pitchFamily="34" charset="-120"/>
                <a:ea typeface="微軟正黑體" panose="020B0604030504040204" pitchFamily="34" charset="-120"/>
              </a:rPr>
              <a:t>主持各項輔導工作會議、個案會議。</a:t>
            </a:r>
            <a:endParaRPr lang="en-US" altLang="zh-TW" sz="3200" dirty="0">
              <a:latin typeface="微軟正黑體" panose="020B0604030504040204" pitchFamily="34" charset="-120"/>
              <a:ea typeface="微軟正黑體" panose="020B0604030504040204" pitchFamily="34" charset="-120"/>
            </a:endParaRPr>
          </a:p>
          <a:p>
            <a:pPr>
              <a:spcBef>
                <a:spcPts val="1200"/>
              </a:spcBef>
              <a:buClr>
                <a:schemeClr val="tx1"/>
              </a:buClr>
            </a:pPr>
            <a:r>
              <a:rPr lang="en-US" altLang="zh-TW" sz="3200" dirty="0">
                <a:solidFill>
                  <a:schemeClr val="tx1"/>
                </a:solidFill>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三</a:t>
            </a:r>
            <a:r>
              <a:rPr lang="en-US" altLang="zh-TW" sz="3200" dirty="0">
                <a:solidFill>
                  <a:schemeClr val="tx1"/>
                </a:solidFill>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強化與宣導發展性輔導工作</a:t>
            </a:r>
            <a:endParaRPr lang="en-US" altLang="zh-TW" sz="3200" dirty="0">
              <a:solidFill>
                <a:schemeClr val="tx1"/>
              </a:solidFill>
              <a:latin typeface="微軟正黑體" panose="020B0604030504040204" pitchFamily="34" charset="-120"/>
              <a:ea typeface="微軟正黑體" panose="020B0604030504040204" pitchFamily="34" charset="-120"/>
            </a:endParaRPr>
          </a:p>
          <a:p>
            <a:pPr marL="72000">
              <a:spcBef>
                <a:spcPts val="600"/>
              </a:spcBef>
              <a:buClr>
                <a:schemeClr val="tx1"/>
              </a:buClr>
            </a:pPr>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向全校介紹輔導教師功能角色。</a:t>
            </a:r>
            <a:endParaRPr lang="en-US" altLang="zh-TW" sz="3200" dirty="0">
              <a:latin typeface="微軟正黑體" panose="020B0604030504040204" pitchFamily="34" charset="-120"/>
              <a:ea typeface="微軟正黑體" panose="020B0604030504040204" pitchFamily="34" charset="-120"/>
            </a:endParaRPr>
          </a:p>
          <a:p>
            <a:pPr marL="72000">
              <a:spcBef>
                <a:spcPts val="600"/>
              </a:spcBef>
              <a:buClr>
                <a:schemeClr val="tx1"/>
              </a:buClr>
            </a:pPr>
            <a:r>
              <a:rPr lang="en-US" altLang="zh-TW" sz="3200" dirty="0">
                <a:solidFill>
                  <a:schemeClr val="tx1"/>
                </a:solidFill>
                <a:latin typeface="微軟正黑體" panose="020B0604030504040204" pitchFamily="34" charset="-120"/>
                <a:ea typeface="微軟正黑體" panose="020B0604030504040204" pitchFamily="34" charset="-120"/>
              </a:rPr>
              <a:t>2.</a:t>
            </a:r>
            <a:r>
              <a:rPr lang="zh-TW" altLang="en-US" sz="3200" dirty="0">
                <a:solidFill>
                  <a:schemeClr val="tx1"/>
                </a:solidFill>
                <a:latin typeface="微軟正黑體" panose="020B0604030504040204" pitchFamily="34" charset="-120"/>
                <a:ea typeface="微軟正黑體" panose="020B0604030504040204" pitchFamily="34" charset="-120"/>
              </a:rPr>
              <a:t>視各學年學生輔導需求，訂定宣導主題。</a:t>
            </a:r>
            <a:endParaRPr lang="en-US" altLang="zh-TW" sz="3200" dirty="0">
              <a:solidFill>
                <a:schemeClr val="tx1"/>
              </a:solidFill>
              <a:latin typeface="微軟正黑體" panose="020B0604030504040204" pitchFamily="34" charset="-120"/>
              <a:ea typeface="微軟正黑體" panose="020B0604030504040204" pitchFamily="34" charset="-120"/>
            </a:endParaRPr>
          </a:p>
          <a:p>
            <a:pPr marL="72000">
              <a:spcBef>
                <a:spcPts val="600"/>
              </a:spcBef>
              <a:buClr>
                <a:schemeClr val="tx1"/>
              </a:buClr>
            </a:pPr>
            <a:r>
              <a:rPr lang="en-US" altLang="zh-TW" sz="3200" dirty="0">
                <a:latin typeface="微軟正黑體" panose="020B0604030504040204" pitchFamily="34" charset="-120"/>
                <a:ea typeface="微軟正黑體" panose="020B0604030504040204" pitchFamily="34" charset="-120"/>
              </a:rPr>
              <a:t>3.</a:t>
            </a:r>
            <a:r>
              <a:rPr lang="zh-TW" altLang="en-US" sz="3200" dirty="0">
                <a:latin typeface="微軟正黑體" panose="020B0604030504040204" pitchFamily="34" charset="-120"/>
                <a:ea typeface="微軟正黑體" panose="020B0604030504040204" pitchFamily="34" charset="-120"/>
              </a:rPr>
              <a:t>規劃學生適性發展與心理健康的全校性輔導方案。</a:t>
            </a:r>
            <a:endParaRPr lang="en-US" altLang="zh-TW" sz="3200" dirty="0">
              <a:solidFill>
                <a:schemeClr val="tx1"/>
              </a:solidFill>
              <a:latin typeface="微軟正黑體" panose="020B0604030504040204" pitchFamily="34" charset="-120"/>
              <a:ea typeface="微軟正黑體" panose="020B0604030504040204" pitchFamily="34" charset="-120"/>
            </a:endParaRPr>
          </a:p>
        </p:txBody>
      </p:sp>
      <p:sp>
        <p:nvSpPr>
          <p:cNvPr id="7" name="文字方塊 6">
            <a:extLst>
              <a:ext uri="{FF2B5EF4-FFF2-40B4-BE49-F238E27FC236}">
                <a16:creationId xmlns:a16="http://schemas.microsoft.com/office/drawing/2014/main" id="{F28DBAC6-F3CB-02C1-8AA4-C689154F5BA7}"/>
              </a:ext>
            </a:extLst>
          </p:cNvPr>
          <p:cNvSpPr txBox="1"/>
          <p:nvPr/>
        </p:nvSpPr>
        <p:spPr>
          <a:xfrm>
            <a:off x="9677400" y="1684258"/>
            <a:ext cx="7871927" cy="6278642"/>
          </a:xfrm>
          <a:prstGeom prst="rect">
            <a:avLst/>
          </a:prstGeom>
          <a:noFill/>
        </p:spPr>
        <p:txBody>
          <a:bodyPr wrap="square">
            <a:spAutoFit/>
          </a:bodyPr>
          <a:lstStyle/>
          <a:p>
            <a:pPr>
              <a:spcBef>
                <a:spcPts val="601"/>
              </a:spcBef>
              <a:buClr>
                <a:schemeClr val="tx1"/>
              </a:buClr>
            </a:pPr>
            <a:r>
              <a:rPr lang="en-US" altLang="zh-TW" sz="3200" dirty="0">
                <a:solidFill>
                  <a:schemeClr val="tx1"/>
                </a:solidFill>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四</a:t>
            </a:r>
            <a:r>
              <a:rPr lang="en-US" altLang="zh-TW" sz="3200" dirty="0">
                <a:solidFill>
                  <a:schemeClr val="tx1"/>
                </a:solidFill>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強化全校親師輔導知能</a:t>
            </a:r>
            <a:endParaRPr lang="en-US" altLang="zh-TW" sz="3200" dirty="0">
              <a:solidFill>
                <a:schemeClr val="tx1"/>
              </a:solidFill>
              <a:latin typeface="微軟正黑體" panose="020B0604030504040204" pitchFamily="34" charset="-120"/>
              <a:ea typeface="微軟正黑體" panose="020B0604030504040204" pitchFamily="34" charset="-120"/>
            </a:endParaRPr>
          </a:p>
          <a:p>
            <a:pPr marL="72000">
              <a:spcBef>
                <a:spcPts val="601"/>
              </a:spcBef>
              <a:buClr>
                <a:schemeClr val="tx1"/>
              </a:buClr>
            </a:pPr>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策畫輔導知能研習提升教師知能、提供教師諮詢。</a:t>
            </a:r>
            <a:endParaRPr lang="en-US" altLang="zh-TW" sz="3200" dirty="0">
              <a:latin typeface="微軟正黑體" panose="020B0604030504040204" pitchFamily="34" charset="-120"/>
              <a:ea typeface="微軟正黑體" panose="020B0604030504040204" pitchFamily="34" charset="-120"/>
            </a:endParaRPr>
          </a:p>
          <a:p>
            <a:pPr marL="72000">
              <a:spcBef>
                <a:spcPts val="601"/>
              </a:spcBef>
              <a:buClr>
                <a:schemeClr val="tx1"/>
              </a:buClr>
            </a:pPr>
            <a:r>
              <a:rPr lang="en-US" altLang="zh-TW" sz="3200" dirty="0">
                <a:solidFill>
                  <a:schemeClr val="tx1"/>
                </a:solidFill>
                <a:latin typeface="微軟正黑體" panose="020B0604030504040204" pitchFamily="34" charset="-120"/>
                <a:ea typeface="微軟正黑體" panose="020B0604030504040204" pitchFamily="34" charset="-120"/>
              </a:rPr>
              <a:t>2.</a:t>
            </a:r>
            <a:r>
              <a:rPr lang="zh-TW" altLang="en-US" sz="3200" dirty="0">
                <a:solidFill>
                  <a:schemeClr val="tx1"/>
                </a:solidFill>
                <a:latin typeface="微軟正黑體" panose="020B0604030504040204" pitchFamily="34" charset="-120"/>
                <a:ea typeface="微軟正黑體" panose="020B0604030504040204" pitchFamily="34" charset="-120"/>
              </a:rPr>
              <a:t>加強一般教師辨識學生問題之能力。</a:t>
            </a:r>
            <a:endParaRPr lang="en-US" altLang="zh-TW" sz="3200" dirty="0">
              <a:solidFill>
                <a:schemeClr val="tx1"/>
              </a:solidFill>
              <a:latin typeface="微軟正黑體" panose="020B0604030504040204" pitchFamily="34" charset="-120"/>
              <a:ea typeface="微軟正黑體" panose="020B0604030504040204" pitchFamily="34" charset="-120"/>
            </a:endParaRPr>
          </a:p>
          <a:p>
            <a:pPr marL="72000">
              <a:spcBef>
                <a:spcPts val="601"/>
              </a:spcBef>
              <a:buClr>
                <a:schemeClr val="tx1"/>
              </a:buClr>
            </a:pPr>
            <a:r>
              <a:rPr lang="en-US" altLang="zh-TW" sz="3200" dirty="0">
                <a:latin typeface="微軟正黑體" panose="020B0604030504040204" pitchFamily="34" charset="-120"/>
                <a:ea typeface="微軟正黑體" panose="020B0604030504040204" pitchFamily="34" charset="-120"/>
              </a:rPr>
              <a:t>3.</a:t>
            </a:r>
            <a:r>
              <a:rPr lang="zh-TW" altLang="en-US" sz="3200" dirty="0">
                <a:latin typeface="微軟正黑體" panose="020B0604030504040204" pitchFamily="34" charset="-120"/>
                <a:ea typeface="微軟正黑體" panose="020B0604030504040204" pitchFamily="34" charset="-120"/>
              </a:rPr>
              <a:t>辦理親職教育課程與提供家長諮詢服務。</a:t>
            </a:r>
            <a:endParaRPr lang="en-US" altLang="zh-TW" sz="3200" dirty="0">
              <a:latin typeface="微軟正黑體" panose="020B0604030504040204" pitchFamily="34" charset="-120"/>
              <a:ea typeface="微軟正黑體" panose="020B0604030504040204" pitchFamily="34" charset="-120"/>
            </a:endParaRPr>
          </a:p>
          <a:p>
            <a:pPr marL="72000">
              <a:spcBef>
                <a:spcPts val="601"/>
              </a:spcBef>
              <a:buClr>
                <a:schemeClr val="tx1"/>
              </a:buClr>
            </a:pPr>
            <a:r>
              <a:rPr lang="en-US" altLang="zh-TW" sz="3200" dirty="0">
                <a:solidFill>
                  <a:schemeClr val="tx1"/>
                </a:solidFill>
                <a:latin typeface="微軟正黑體" panose="020B0604030504040204" pitchFamily="34" charset="-120"/>
                <a:ea typeface="微軟正黑體" panose="020B0604030504040204" pitchFamily="34" charset="-120"/>
              </a:rPr>
              <a:t>4.</a:t>
            </a:r>
            <a:r>
              <a:rPr lang="zh-TW" altLang="en-US" sz="3200" dirty="0">
                <a:solidFill>
                  <a:schemeClr val="tx1"/>
                </a:solidFill>
                <a:latin typeface="微軟正黑體" panose="020B0604030504040204" pitchFamily="34" charset="-120"/>
                <a:ea typeface="微軟正黑體" panose="020B0604030504040204" pitchFamily="34" charset="-120"/>
              </a:rPr>
              <a:t>辦理志工輔導相關知能研習。</a:t>
            </a:r>
            <a:endParaRPr lang="en-US" altLang="zh-TW" sz="3200" dirty="0">
              <a:solidFill>
                <a:schemeClr val="tx1"/>
              </a:solidFill>
              <a:latin typeface="微軟正黑體" panose="020B0604030504040204" pitchFamily="34" charset="-120"/>
              <a:ea typeface="微軟正黑體" panose="020B0604030504040204" pitchFamily="34" charset="-120"/>
            </a:endParaRPr>
          </a:p>
          <a:p>
            <a:pPr>
              <a:spcBef>
                <a:spcPts val="1200"/>
              </a:spcBef>
              <a:buClr>
                <a:schemeClr val="tx1"/>
              </a:buClr>
            </a:pPr>
            <a:r>
              <a:rPr lang="en-US" altLang="zh-TW" sz="3200" dirty="0">
                <a:solidFill>
                  <a:schemeClr val="tx1"/>
                </a:solidFill>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五</a:t>
            </a:r>
            <a:r>
              <a:rPr lang="en-US" altLang="zh-TW" sz="3200" dirty="0">
                <a:solidFill>
                  <a:schemeClr val="tx1"/>
                </a:solidFill>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規劃與推動認輔工作。</a:t>
            </a:r>
            <a:endParaRPr lang="en-US" altLang="zh-TW" sz="3200" dirty="0">
              <a:solidFill>
                <a:schemeClr val="tx1"/>
              </a:solidFill>
              <a:latin typeface="微軟正黑體" panose="020B0604030504040204" pitchFamily="34" charset="-120"/>
              <a:ea typeface="微軟正黑體" panose="020B0604030504040204" pitchFamily="34" charset="-120"/>
            </a:endParaRPr>
          </a:p>
          <a:p>
            <a:pPr>
              <a:spcBef>
                <a:spcPts val="1200"/>
              </a:spcBef>
              <a:buClr>
                <a:schemeClr val="tx1"/>
              </a:buClr>
            </a:pP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六</a:t>
            </a:r>
            <a:r>
              <a:rPr lang="en-US" altLang="zh-TW" sz="3200" dirty="0">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策劃推動學校與學區所在社區發展輔導合作關係。</a:t>
            </a:r>
            <a:endParaRPr lang="en-US" altLang="zh-TW" sz="3200" dirty="0">
              <a:solidFill>
                <a:schemeClr val="tx1"/>
              </a:solidFill>
              <a:latin typeface="微軟正黑體" panose="020B0604030504040204" pitchFamily="34" charset="-120"/>
              <a:ea typeface="微軟正黑體" panose="020B0604030504040204" pitchFamily="34" charset="-120"/>
            </a:endParaRPr>
          </a:p>
          <a:p>
            <a:pPr>
              <a:spcBef>
                <a:spcPts val="1200"/>
              </a:spcBef>
              <a:buClr>
                <a:schemeClr val="tx1"/>
              </a:buClr>
            </a:pPr>
            <a:r>
              <a:rPr lang="en-US" altLang="zh-TW" sz="3200" dirty="0">
                <a:solidFill>
                  <a:schemeClr val="tx1"/>
                </a:solidFill>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七</a:t>
            </a:r>
            <a:r>
              <a:rPr lang="en-US" altLang="zh-TW" sz="3200" dirty="0">
                <a:solidFill>
                  <a:schemeClr val="tx1"/>
                </a:solidFill>
                <a:latin typeface="微軟正黑體" panose="020B0604030504040204" pitchFamily="34" charset="-120"/>
                <a:ea typeface="微軟正黑體" panose="020B0604030504040204" pitchFamily="34" charset="-120"/>
              </a:rPr>
              <a:t>)</a:t>
            </a:r>
            <a:r>
              <a:rPr lang="zh-TW" altLang="en-US" sz="3200" dirty="0">
                <a:solidFill>
                  <a:schemeClr val="tx1"/>
                </a:solidFill>
                <a:latin typeface="微軟正黑體" panose="020B0604030504040204" pitchFamily="34" charset="-120"/>
                <a:ea typeface="微軟正黑體" panose="020B0604030504040204" pitchFamily="34" charset="-120"/>
              </a:rPr>
              <a:t>建構學校輔導資源網絡系統及運作流程、統籌協調校內外資源。</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8" name="文字方塊 7">
            <a:extLst>
              <a:ext uri="{FF2B5EF4-FFF2-40B4-BE49-F238E27FC236}">
                <a16:creationId xmlns:a16="http://schemas.microsoft.com/office/drawing/2014/main" id="{21FC0F6A-A46A-7AC1-CEB2-3B9BDFE40720}"/>
              </a:ext>
            </a:extLst>
          </p:cNvPr>
          <p:cNvSpPr txBox="1"/>
          <p:nvPr/>
        </p:nvSpPr>
        <p:spPr>
          <a:xfrm>
            <a:off x="10719562" y="9258301"/>
            <a:ext cx="4139437" cy="584775"/>
          </a:xfrm>
          <a:prstGeom prst="rect">
            <a:avLst/>
          </a:prstGeom>
          <a:no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資料來源：國小學校輔導工作手冊第二版、國中學校輔導工作手冊第二版</a:t>
            </a:r>
            <a:endParaRPr lang="zh-TW" altLang="en-US" sz="1600" dirty="0"/>
          </a:p>
        </p:txBody>
      </p:sp>
    </p:spTree>
    <p:extLst>
      <p:ext uri="{BB962C8B-B14F-4D97-AF65-F5344CB8AC3E}">
        <p14:creationId xmlns:p14="http://schemas.microsoft.com/office/powerpoint/2010/main" val="1129081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867900"/>
            <a:ext cx="16230600" cy="0"/>
          </a:xfrm>
          <a:prstGeom prst="line">
            <a:avLst/>
          </a:prstGeom>
          <a:ln w="19050" cap="flat">
            <a:solidFill>
              <a:srgbClr val="000000"/>
            </a:solidFill>
            <a:prstDash val="solid"/>
            <a:headEnd type="none" w="sm" len="sm"/>
            <a:tailEnd type="none" w="sm" len="sm"/>
          </a:ln>
        </p:spPr>
      </p:sp>
      <p:sp>
        <p:nvSpPr>
          <p:cNvPr id="3" name="AutoShape 3"/>
          <p:cNvSpPr/>
          <p:nvPr/>
        </p:nvSpPr>
        <p:spPr>
          <a:xfrm>
            <a:off x="1028700" y="10287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9419950"/>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0</a:t>
            </a:r>
            <a:r>
              <a:rPr lang="en-US" altLang="zh-TW" sz="2000" spc="600" dirty="0">
                <a:solidFill>
                  <a:srgbClr val="000000"/>
                </a:solidFill>
                <a:latin typeface="Inter"/>
              </a:rPr>
              <a:t>8</a:t>
            </a:r>
            <a:endParaRPr lang="en-US" sz="2000" spc="600" dirty="0">
              <a:solidFill>
                <a:srgbClr val="000000"/>
              </a:solidFill>
              <a:latin typeface="Inter"/>
            </a:endParaRPr>
          </a:p>
        </p:txBody>
      </p:sp>
      <p:sp>
        <p:nvSpPr>
          <p:cNvPr id="27" name="矩形 26">
            <a:extLst>
              <a:ext uri="{FF2B5EF4-FFF2-40B4-BE49-F238E27FC236}">
                <a16:creationId xmlns:a16="http://schemas.microsoft.com/office/drawing/2014/main" id="{63B12D52-435F-CBBC-CB55-22364A1BABB5}"/>
              </a:ext>
            </a:extLst>
          </p:cNvPr>
          <p:cNvSpPr/>
          <p:nvPr/>
        </p:nvSpPr>
        <p:spPr>
          <a:xfrm>
            <a:off x="1028700" y="9353939"/>
            <a:ext cx="2646878" cy="461665"/>
          </a:xfrm>
          <a:prstGeom prst="rect">
            <a:avLst/>
          </a:prstGeom>
        </p:spPr>
        <p:txBody>
          <a:bodyPr wrap="none">
            <a:spAutoFit/>
          </a:bodyPr>
          <a:lstStyle/>
          <a:p>
            <a:r>
              <a:rPr lang="zh-TW" altLang="en-US" sz="2400" b="1" dirty="0">
                <a:latin typeface="微軟正黑體" panose="020B0604030504040204" pitchFamily="34" charset="-120"/>
                <a:ea typeface="微軟正黑體" panose="020B0604030504040204" pitchFamily="34" charset="-120"/>
              </a:rPr>
              <a:t>學校輔導工作概觀</a:t>
            </a:r>
            <a:endParaRPr lang="zh-CN" altLang="en-US" sz="2400" b="1" dirty="0">
              <a:latin typeface="微軟正黑體" panose="020B0604030504040204" pitchFamily="34" charset="-120"/>
              <a:ea typeface="微軟正黑體" panose="020B0604030504040204" pitchFamily="34" charset="-120"/>
            </a:endParaRPr>
          </a:p>
        </p:txBody>
      </p:sp>
      <p:sp>
        <p:nvSpPr>
          <p:cNvPr id="5" name="MH_SubTitle_1">
            <a:extLst>
              <a:ext uri="{FF2B5EF4-FFF2-40B4-BE49-F238E27FC236}">
                <a16:creationId xmlns:a16="http://schemas.microsoft.com/office/drawing/2014/main" id="{65CAB16D-BDE9-2DBE-BDBE-7C15F65CF8D1}"/>
              </a:ext>
            </a:extLst>
          </p:cNvPr>
          <p:cNvSpPr/>
          <p:nvPr>
            <p:custDataLst>
              <p:tags r:id="rId1"/>
            </p:custDataLst>
          </p:nvPr>
        </p:nvSpPr>
        <p:spPr>
          <a:xfrm>
            <a:off x="586272" y="495300"/>
            <a:ext cx="2461727" cy="1055662"/>
          </a:xfrm>
          <a:prstGeom prst="roundRect">
            <a:avLst>
              <a:gd name="adj" fmla="val 2111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TW" altLang="en-US" sz="3600" b="1" dirty="0">
                <a:solidFill>
                  <a:srgbClr val="FFFFFF"/>
                </a:solidFill>
                <a:latin typeface="微軟正黑體" panose="020B0604030504040204" pitchFamily="34" charset="-120"/>
                <a:ea typeface="微軟正黑體" panose="020B0604030504040204" pitchFamily="34" charset="-120"/>
              </a:rPr>
              <a:t>輔導組長</a:t>
            </a:r>
            <a:endParaRPr lang="en-US" sz="3600" b="1" dirty="0">
              <a:solidFill>
                <a:srgbClr val="FFFFFF"/>
              </a:solidFill>
              <a:latin typeface="微軟正黑體" panose="020B0604030504040204" pitchFamily="34" charset="-120"/>
              <a:ea typeface="微軟正黑體" panose="020B0604030504040204" pitchFamily="34" charset="-120"/>
            </a:endParaRPr>
          </a:p>
        </p:txBody>
      </p:sp>
      <p:sp>
        <p:nvSpPr>
          <p:cNvPr id="7" name="文字方塊 6">
            <a:extLst>
              <a:ext uri="{FF2B5EF4-FFF2-40B4-BE49-F238E27FC236}">
                <a16:creationId xmlns:a16="http://schemas.microsoft.com/office/drawing/2014/main" id="{F28DBAC6-F3CB-02C1-8AA4-C689154F5BA7}"/>
              </a:ext>
            </a:extLst>
          </p:cNvPr>
          <p:cNvSpPr txBox="1"/>
          <p:nvPr/>
        </p:nvSpPr>
        <p:spPr>
          <a:xfrm>
            <a:off x="9646298" y="1631064"/>
            <a:ext cx="8305800" cy="7667676"/>
          </a:xfrm>
          <a:prstGeom prst="rect">
            <a:avLst/>
          </a:prstGeom>
          <a:noFill/>
        </p:spPr>
        <p:txBody>
          <a:bodyPr wrap="square">
            <a:spAutoFit/>
          </a:bodyPr>
          <a:lstStyle/>
          <a:p>
            <a:pPr>
              <a:lnSpc>
                <a:spcPts val="4600"/>
              </a:lnSpc>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六</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建立校本輔導資源網絡。 </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a:lnSpc>
                <a:spcPts val="4600"/>
              </a:lnSpc>
              <a:spcBef>
                <a:spcPts val="600"/>
              </a:spcBef>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七</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規劃辦理個案學習輔導業務。</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a:lnSpc>
                <a:spcPts val="4600"/>
              </a:lnSpc>
              <a:spcBef>
                <a:spcPts val="600"/>
              </a:spcBef>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八</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準備、紀錄與整理各項輔導相關會議資料。</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a:lnSpc>
                <a:spcPts val="4600"/>
              </a:lnSpc>
              <a:spcBef>
                <a:spcPts val="600"/>
              </a:spcBef>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九</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推行高關懷、未入學及中輟生之相關輔導事宜。</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a:lnSpc>
                <a:spcPts val="4600"/>
              </a:lnSpc>
              <a:spcBef>
                <a:spcPts val="600"/>
              </a:spcBef>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十</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協助特殊生心理輔導，共同推動輔特合作。</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a:lnSpc>
                <a:spcPts val="4600"/>
              </a:lnSpc>
              <a:spcBef>
                <a:spcPts val="600"/>
              </a:spcBef>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十一</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辦理轉銜學生輔導與服務。</a:t>
            </a:r>
            <a:endParaRPr lang="zh-CN" altLang="en-US"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a:lnSpc>
                <a:spcPts val="4600"/>
              </a:lnSpc>
              <a:spcBef>
                <a:spcPts val="600"/>
              </a:spcBef>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十二</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主動提供中輟、長缺、身心障礙、特境、文化或經濟弱勢及其他明顯有輔導需求之學生輔導資源。</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a:lnSpc>
                <a:spcPts val="4600"/>
              </a:lnSpc>
              <a:spcBef>
                <a:spcPts val="600"/>
              </a:spcBef>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十三</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實施性平、生命教育、家庭教育、家庭教育各議題之輔導活動。</a:t>
            </a:r>
            <a:endParaRPr lang="zh-TW" altLang="en-US" sz="3200" dirty="0"/>
          </a:p>
        </p:txBody>
      </p:sp>
      <p:sp>
        <p:nvSpPr>
          <p:cNvPr id="8" name="文字方塊 7">
            <a:extLst>
              <a:ext uri="{FF2B5EF4-FFF2-40B4-BE49-F238E27FC236}">
                <a16:creationId xmlns:a16="http://schemas.microsoft.com/office/drawing/2014/main" id="{21FC0F6A-A46A-7AC1-CEB2-3B9BDFE40720}"/>
              </a:ext>
            </a:extLst>
          </p:cNvPr>
          <p:cNvSpPr txBox="1"/>
          <p:nvPr/>
        </p:nvSpPr>
        <p:spPr>
          <a:xfrm>
            <a:off x="5193301" y="9282925"/>
            <a:ext cx="4139437" cy="584775"/>
          </a:xfrm>
          <a:prstGeom prst="rect">
            <a:avLst/>
          </a:prstGeom>
          <a:no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資料來源：國小學校輔導工作手冊第二版、國中學校輔導工作手冊第二版</a:t>
            </a:r>
            <a:endParaRPr lang="zh-TW" altLang="en-US" sz="1600" dirty="0"/>
          </a:p>
        </p:txBody>
      </p:sp>
      <p:sp>
        <p:nvSpPr>
          <p:cNvPr id="9" name="文字方塊 8">
            <a:extLst>
              <a:ext uri="{FF2B5EF4-FFF2-40B4-BE49-F238E27FC236}">
                <a16:creationId xmlns:a16="http://schemas.microsoft.com/office/drawing/2014/main" id="{5CF206C3-1E2A-A5A0-4D25-2F98CC6EB844}"/>
              </a:ext>
            </a:extLst>
          </p:cNvPr>
          <p:cNvSpPr txBox="1"/>
          <p:nvPr/>
        </p:nvSpPr>
        <p:spPr>
          <a:xfrm>
            <a:off x="304800" y="1783774"/>
            <a:ext cx="9027938" cy="7425687"/>
          </a:xfrm>
          <a:prstGeom prst="rect">
            <a:avLst/>
          </a:prstGeom>
          <a:noFill/>
        </p:spPr>
        <p:txBody>
          <a:bodyPr wrap="square" rtlCol="0">
            <a:spAutoFit/>
          </a:bodyPr>
          <a:lstStyle/>
          <a:p>
            <a:pPr>
              <a:lnSpc>
                <a:spcPts val="4600"/>
              </a:lnSpc>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一</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執行學校本位的輔導工作。</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marL="72000">
              <a:lnSpc>
                <a:spcPts val="4600"/>
              </a:lnSpc>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1.</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定期辦理輔導團隊工作會議。</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marL="72000">
              <a:lnSpc>
                <a:spcPts val="4600"/>
              </a:lnSpc>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2.</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辦理教師輔導知能研習與諮詢服務。</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marL="72000">
              <a:lnSpc>
                <a:spcPts val="4600"/>
              </a:lnSpc>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3.</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策畫輔導活動參訪座談事宜。</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a:lnSpc>
                <a:spcPts val="4600"/>
              </a:lnSpc>
              <a:spcBef>
                <a:spcPts val="600"/>
              </a:spcBef>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二</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從事追蹤輔導工作。</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a:lnSpc>
                <a:spcPts val="4600"/>
              </a:lnSpc>
              <a:spcBef>
                <a:spcPts val="600"/>
              </a:spcBef>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三</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協助教師處理學生就學適應困難問題。</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a:lnSpc>
                <a:spcPts val="4600"/>
              </a:lnSpc>
              <a:spcBef>
                <a:spcPts val="600"/>
              </a:spcBef>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四</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彙報各項輔導業務統計資料。</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a:lnSpc>
                <a:spcPts val="4600"/>
              </a:lnSpc>
              <a:spcBef>
                <a:spcPts val="600"/>
              </a:spcBef>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五</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擔任全校受輔學生之個案管理者</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marL="72000">
              <a:lnSpc>
                <a:spcPts val="4600"/>
              </a:lnSpc>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1.</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受輔個案彙整、建檔管理、資源聯繫；參與個案評估會議、執行資源引入、轉介、分案等業務</a:t>
            </a: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marL="72000">
              <a:lnSpc>
                <a:spcPts val="4600"/>
              </a:lnSpc>
            </a:pPr>
            <a:r>
              <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rPr>
              <a:t>2.</a:t>
            </a:r>
            <a:r>
              <a:rPr lang="zh-TW" altLang="en-US" sz="3200" dirty="0">
                <a:solidFill>
                  <a:schemeClr val="tx1">
                    <a:lumMod val="85000"/>
                    <a:lumOff val="15000"/>
                  </a:schemeClr>
                </a:solidFill>
                <a:latin typeface="微軟正黑體" panose="020B0604030504040204" pitchFamily="34" charset="-120"/>
                <a:ea typeface="微軟正黑體" panose="020B0604030504040204" pitchFamily="34" charset="-120"/>
              </a:rPr>
              <a:t>高關懷學生輔導資料之建置、蒐集、整理、保管、轉移。</a:t>
            </a:r>
            <a:endParaRPr lang="en-US" altLang="zh-TW" sz="32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732903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AutoShape 2"/>
          <p:cNvSpPr/>
          <p:nvPr/>
        </p:nvSpPr>
        <p:spPr>
          <a:xfrm>
            <a:off x="1028700" y="9867900"/>
            <a:ext cx="16230600" cy="0"/>
          </a:xfrm>
          <a:prstGeom prst="line">
            <a:avLst/>
          </a:prstGeom>
          <a:ln w="19050" cap="flat">
            <a:solidFill>
              <a:srgbClr val="000000"/>
            </a:solidFill>
            <a:prstDash val="solid"/>
            <a:headEnd type="none" w="sm" len="sm"/>
            <a:tailEnd type="none" w="sm" len="sm"/>
          </a:ln>
        </p:spPr>
      </p:sp>
      <p:sp>
        <p:nvSpPr>
          <p:cNvPr id="4" name="TextBox 4"/>
          <p:cNvSpPr txBox="1"/>
          <p:nvPr/>
        </p:nvSpPr>
        <p:spPr>
          <a:xfrm>
            <a:off x="14299551" y="9419950"/>
            <a:ext cx="2959749" cy="329642"/>
          </a:xfrm>
          <a:prstGeom prst="rect">
            <a:avLst/>
          </a:prstGeom>
        </p:spPr>
        <p:txBody>
          <a:bodyPr lIns="0" tIns="0" rIns="0" bIns="0" rtlCol="0" anchor="t">
            <a:spAutoFit/>
          </a:bodyPr>
          <a:lstStyle/>
          <a:p>
            <a:pPr algn="r">
              <a:lnSpc>
                <a:spcPts val="2800"/>
              </a:lnSpc>
              <a:spcBef>
                <a:spcPct val="0"/>
              </a:spcBef>
            </a:pPr>
            <a:r>
              <a:rPr lang="en-US" sz="2000" spc="600" dirty="0">
                <a:solidFill>
                  <a:srgbClr val="000000"/>
                </a:solidFill>
                <a:latin typeface="Inter"/>
              </a:rPr>
              <a:t>PAGE </a:t>
            </a:r>
            <a:r>
              <a:rPr lang="en-US" altLang="zh-TW" sz="2000" spc="600" dirty="0">
                <a:solidFill>
                  <a:srgbClr val="000000"/>
                </a:solidFill>
                <a:latin typeface="Inter"/>
              </a:rPr>
              <a:t>09</a:t>
            </a:r>
            <a:endParaRPr lang="en-US" sz="2000" spc="600" dirty="0">
              <a:solidFill>
                <a:srgbClr val="000000"/>
              </a:solidFill>
              <a:latin typeface="Inter"/>
            </a:endParaRPr>
          </a:p>
        </p:txBody>
      </p:sp>
      <p:sp>
        <p:nvSpPr>
          <p:cNvPr id="27" name="矩形 26">
            <a:extLst>
              <a:ext uri="{FF2B5EF4-FFF2-40B4-BE49-F238E27FC236}">
                <a16:creationId xmlns:a16="http://schemas.microsoft.com/office/drawing/2014/main" id="{63B12D52-435F-CBBC-CB55-22364A1BABB5}"/>
              </a:ext>
            </a:extLst>
          </p:cNvPr>
          <p:cNvSpPr/>
          <p:nvPr/>
        </p:nvSpPr>
        <p:spPr>
          <a:xfrm>
            <a:off x="1028700" y="9353939"/>
            <a:ext cx="2646878" cy="461665"/>
          </a:xfrm>
          <a:prstGeom prst="rect">
            <a:avLst/>
          </a:prstGeom>
        </p:spPr>
        <p:txBody>
          <a:bodyPr wrap="none">
            <a:spAutoFit/>
          </a:bodyPr>
          <a:lstStyle/>
          <a:p>
            <a:r>
              <a:rPr lang="zh-TW" altLang="en-US" sz="2400" b="1" dirty="0">
                <a:latin typeface="微軟正黑體" panose="020B0604030504040204" pitchFamily="34" charset="-120"/>
                <a:ea typeface="微軟正黑體" panose="020B0604030504040204" pitchFamily="34" charset="-120"/>
              </a:rPr>
              <a:t>學校輔導工作概觀</a:t>
            </a:r>
            <a:endParaRPr lang="zh-CN" altLang="en-US" sz="2400" b="1" dirty="0">
              <a:latin typeface="微軟正黑體" panose="020B0604030504040204" pitchFamily="34" charset="-120"/>
              <a:ea typeface="微軟正黑體" panose="020B0604030504040204" pitchFamily="34" charset="-120"/>
            </a:endParaRPr>
          </a:p>
        </p:txBody>
      </p:sp>
      <p:sp>
        <p:nvSpPr>
          <p:cNvPr id="8" name="文字方塊 7">
            <a:extLst>
              <a:ext uri="{FF2B5EF4-FFF2-40B4-BE49-F238E27FC236}">
                <a16:creationId xmlns:a16="http://schemas.microsoft.com/office/drawing/2014/main" id="{21FC0F6A-A46A-7AC1-CEB2-3B9BDFE40720}"/>
              </a:ext>
            </a:extLst>
          </p:cNvPr>
          <p:cNvSpPr txBox="1"/>
          <p:nvPr/>
        </p:nvSpPr>
        <p:spPr>
          <a:xfrm>
            <a:off x="5791200" y="9529346"/>
            <a:ext cx="7684499" cy="338554"/>
          </a:xfrm>
          <a:prstGeom prst="rect">
            <a:avLst/>
          </a:prstGeom>
          <a:no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資料來源：國小學校輔導工作手冊第二版、國中學校輔導工作手冊第二版</a:t>
            </a:r>
            <a:endParaRPr lang="zh-TW" altLang="en-US" sz="1600" dirty="0"/>
          </a:p>
        </p:txBody>
      </p:sp>
      <p:sp>
        <p:nvSpPr>
          <p:cNvPr id="6" name="矩形: 圓角 5">
            <a:extLst>
              <a:ext uri="{FF2B5EF4-FFF2-40B4-BE49-F238E27FC236}">
                <a16:creationId xmlns:a16="http://schemas.microsoft.com/office/drawing/2014/main" id="{8EA44BE8-F70C-C42E-49C9-CD47B0B54DC7}"/>
              </a:ext>
            </a:extLst>
          </p:cNvPr>
          <p:cNvSpPr/>
          <p:nvPr/>
        </p:nvSpPr>
        <p:spPr>
          <a:xfrm>
            <a:off x="838200" y="1400627"/>
            <a:ext cx="16916400" cy="3438065"/>
          </a:xfrm>
          <a:prstGeom prst="roundRect">
            <a:avLst/>
          </a:prstGeom>
          <a:noFill/>
          <a:ln w="1905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文字方塊 9">
            <a:extLst>
              <a:ext uri="{FF2B5EF4-FFF2-40B4-BE49-F238E27FC236}">
                <a16:creationId xmlns:a16="http://schemas.microsoft.com/office/drawing/2014/main" id="{D92B2A6F-B061-7DEA-D047-478B1BB2F77F}"/>
              </a:ext>
            </a:extLst>
          </p:cNvPr>
          <p:cNvSpPr txBox="1"/>
          <p:nvPr/>
        </p:nvSpPr>
        <p:spPr>
          <a:xfrm>
            <a:off x="1028700" y="1757626"/>
            <a:ext cx="16230600" cy="2862322"/>
          </a:xfrm>
          <a:prstGeom prst="rect">
            <a:avLst/>
          </a:prstGeom>
          <a:noFill/>
        </p:spPr>
        <p:txBody>
          <a:bodyPr wrap="square" rtlCol="0">
            <a:spAutoFit/>
          </a:bodyPr>
          <a:lstStyle/>
          <a:p>
            <a:r>
              <a:rPr lang="zh-TW" altLang="en-US" sz="3600" dirty="0">
                <a:solidFill>
                  <a:schemeClr val="tx1">
                    <a:lumMod val="85000"/>
                    <a:lumOff val="15000"/>
                  </a:schemeClr>
                </a:solidFill>
                <a:latin typeface="微軟正黑體" panose="020B0604030504040204" pitchFamily="34" charset="-120"/>
                <a:ea typeface="微軟正黑體" panose="020B0604030504040204" pitchFamily="34" charset="-120"/>
              </a:rPr>
              <a:t>協助推展發展性輔導、針對受輔學生提供專業服務。</a:t>
            </a:r>
            <a:endParaRPr lang="en-US" altLang="zh-TW" sz="36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marL="342900" indent="-342900">
              <a:buFont typeface="Arial" panose="020B0604020202020204" pitchFamily="34" charset="0"/>
              <a:buChar char="•"/>
            </a:pPr>
            <a:r>
              <a:rPr lang="zh-TW" altLang="en-US" sz="3600" dirty="0">
                <a:latin typeface="微軟正黑體" panose="020B0604030504040204" pitchFamily="34" charset="-120"/>
                <a:ea typeface="微軟正黑體" panose="020B0604030504040204" pitchFamily="34" charset="-120"/>
              </a:rPr>
              <a:t>主要任務：個諮、團諮、諮詢、系統合作、協助個管工作、心測評估、發展性輔導宣導活動。</a:t>
            </a:r>
            <a:endParaRPr lang="en-US" altLang="zh-TW" sz="3600" dirty="0">
              <a:latin typeface="微軟正黑體" panose="020B0604030504040204" pitchFamily="34" charset="-120"/>
              <a:ea typeface="微軟正黑體" panose="020B0604030504040204" pitchFamily="34" charset="-120"/>
            </a:endParaRPr>
          </a:p>
          <a:p>
            <a:pPr marL="342900" indent="-342900">
              <a:buFont typeface="Arial" panose="020B0604020202020204" pitchFamily="34" charset="0"/>
              <a:buChar char="•"/>
            </a:pPr>
            <a:r>
              <a:rPr lang="zh-TW" altLang="en-US" sz="3600" dirty="0">
                <a:latin typeface="微軟正黑體" panose="020B0604030504040204" pitchFamily="34" charset="-120"/>
                <a:ea typeface="微軟正黑體" panose="020B0604030504040204" pitchFamily="34" charset="-120"/>
              </a:rPr>
              <a:t>次要任務：資源網絡運用、輔導知能或心理健康宣導、協助輔導評鑑相關業務、執行學校交辦之相關輔導工作。</a:t>
            </a:r>
            <a:endParaRPr lang="en-US" altLang="zh-TW" sz="3600" dirty="0">
              <a:latin typeface="微軟正黑體" panose="020B0604030504040204" pitchFamily="34" charset="-120"/>
              <a:ea typeface="微軟正黑體" panose="020B0604030504040204" pitchFamily="34" charset="-120"/>
            </a:endParaRPr>
          </a:p>
        </p:txBody>
      </p:sp>
      <p:sp>
        <p:nvSpPr>
          <p:cNvPr id="5" name="MH_SubTitle_1">
            <a:extLst>
              <a:ext uri="{FF2B5EF4-FFF2-40B4-BE49-F238E27FC236}">
                <a16:creationId xmlns:a16="http://schemas.microsoft.com/office/drawing/2014/main" id="{65CAB16D-BDE9-2DBE-BDBE-7C15F65CF8D1}"/>
              </a:ext>
            </a:extLst>
          </p:cNvPr>
          <p:cNvSpPr/>
          <p:nvPr>
            <p:custDataLst>
              <p:tags r:id="rId1"/>
            </p:custDataLst>
          </p:nvPr>
        </p:nvSpPr>
        <p:spPr>
          <a:xfrm>
            <a:off x="335902" y="701964"/>
            <a:ext cx="3528528" cy="1055662"/>
          </a:xfrm>
          <a:prstGeom prst="roundRect">
            <a:avLst>
              <a:gd name="adj" fmla="val 2111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TW" altLang="en-US" sz="3600" b="1" dirty="0">
                <a:solidFill>
                  <a:srgbClr val="FFFFFF"/>
                </a:solidFill>
                <a:latin typeface="微軟正黑體" panose="020B0604030504040204" pitchFamily="34" charset="-120"/>
                <a:ea typeface="微軟正黑體" panose="020B0604030504040204" pitchFamily="34" charset="-120"/>
              </a:rPr>
              <a:t>專任輔導教師</a:t>
            </a:r>
            <a:endParaRPr lang="en-US" sz="3600" b="1" dirty="0">
              <a:solidFill>
                <a:srgbClr val="FFFFFF"/>
              </a:solidFill>
              <a:latin typeface="微軟正黑體" panose="020B0604030504040204" pitchFamily="34" charset="-120"/>
              <a:ea typeface="微軟正黑體" panose="020B0604030504040204" pitchFamily="34" charset="-120"/>
            </a:endParaRPr>
          </a:p>
        </p:txBody>
      </p:sp>
      <p:sp>
        <p:nvSpPr>
          <p:cNvPr id="11" name="矩形: 圓角 10">
            <a:extLst>
              <a:ext uri="{FF2B5EF4-FFF2-40B4-BE49-F238E27FC236}">
                <a16:creationId xmlns:a16="http://schemas.microsoft.com/office/drawing/2014/main" id="{B56AF53F-A262-B36E-CDFD-77888D63161A}"/>
              </a:ext>
            </a:extLst>
          </p:cNvPr>
          <p:cNvSpPr/>
          <p:nvPr/>
        </p:nvSpPr>
        <p:spPr>
          <a:xfrm>
            <a:off x="838200" y="6134100"/>
            <a:ext cx="16764000" cy="3030517"/>
          </a:xfrm>
          <a:prstGeom prst="roundRect">
            <a:avLst/>
          </a:prstGeom>
          <a:noFill/>
          <a:ln w="1905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MH_SubTitle_1">
            <a:extLst>
              <a:ext uri="{FF2B5EF4-FFF2-40B4-BE49-F238E27FC236}">
                <a16:creationId xmlns:a16="http://schemas.microsoft.com/office/drawing/2014/main" id="{93ECBEDC-36E5-3452-EF68-20B65137FF5B}"/>
              </a:ext>
            </a:extLst>
          </p:cNvPr>
          <p:cNvSpPr/>
          <p:nvPr>
            <p:custDataLst>
              <p:tags r:id="rId2"/>
            </p:custDataLst>
          </p:nvPr>
        </p:nvSpPr>
        <p:spPr>
          <a:xfrm>
            <a:off x="363894" y="5323231"/>
            <a:ext cx="3528528" cy="1055662"/>
          </a:xfrm>
          <a:prstGeom prst="roundRect">
            <a:avLst>
              <a:gd name="adj" fmla="val 2111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TW" altLang="en-US" sz="3600" b="1" dirty="0">
                <a:solidFill>
                  <a:srgbClr val="FFFFFF"/>
                </a:solidFill>
                <a:latin typeface="微軟正黑體" panose="020B0604030504040204" pitchFamily="34" charset="-120"/>
                <a:ea typeface="微軟正黑體" panose="020B0604030504040204" pitchFamily="34" charset="-120"/>
              </a:rPr>
              <a:t>兼任輔導教師</a:t>
            </a:r>
            <a:endParaRPr lang="en-US" sz="3600" b="1" dirty="0">
              <a:solidFill>
                <a:srgbClr val="FFFFFF"/>
              </a:solidFill>
              <a:latin typeface="微軟正黑體" panose="020B0604030504040204" pitchFamily="34" charset="-120"/>
              <a:ea typeface="微軟正黑體" panose="020B0604030504040204" pitchFamily="34" charset="-120"/>
            </a:endParaRPr>
          </a:p>
        </p:txBody>
      </p:sp>
      <p:sp>
        <p:nvSpPr>
          <p:cNvPr id="13" name="文字方塊 12">
            <a:extLst>
              <a:ext uri="{FF2B5EF4-FFF2-40B4-BE49-F238E27FC236}">
                <a16:creationId xmlns:a16="http://schemas.microsoft.com/office/drawing/2014/main" id="{FE0BEC7F-64F9-2020-3C30-757BD5D2D377}"/>
              </a:ext>
            </a:extLst>
          </p:cNvPr>
          <p:cNvSpPr txBox="1"/>
          <p:nvPr/>
        </p:nvSpPr>
        <p:spPr>
          <a:xfrm>
            <a:off x="1219200" y="6568215"/>
            <a:ext cx="16002000" cy="2308324"/>
          </a:xfrm>
          <a:prstGeom prst="rect">
            <a:avLst/>
          </a:prstGeom>
          <a:noFill/>
        </p:spPr>
        <p:txBody>
          <a:bodyPr wrap="square">
            <a:spAutoFit/>
          </a:bodyPr>
          <a:lstStyle/>
          <a:p>
            <a:pPr>
              <a:spcBef>
                <a:spcPts val="1200"/>
              </a:spcBef>
            </a:pPr>
            <a:r>
              <a:rPr lang="en-US" altLang="zh-TW" sz="3600" dirty="0">
                <a:solidFill>
                  <a:schemeClr val="tx1">
                    <a:lumMod val="85000"/>
                    <a:lumOff val="15000"/>
                  </a:schemeClr>
                </a:solidFill>
                <a:latin typeface="微軟正黑體" panose="020B0604030504040204" pitchFamily="34" charset="-120"/>
                <a:ea typeface="微軟正黑體" panose="020B0604030504040204" pitchFamily="34" charset="-120"/>
              </a:rPr>
              <a:t>106</a:t>
            </a:r>
            <a:r>
              <a:rPr lang="zh-TW" altLang="en-US" sz="3600" dirty="0">
                <a:solidFill>
                  <a:schemeClr val="tx1">
                    <a:lumMod val="85000"/>
                    <a:lumOff val="15000"/>
                  </a:schemeClr>
                </a:solidFill>
                <a:latin typeface="微軟正黑體" panose="020B0604030504040204" pitchFamily="34" charset="-120"/>
                <a:ea typeface="微軟正黑體" panose="020B0604030504040204" pitchFamily="34" charset="-120"/>
              </a:rPr>
              <a:t>年起漸減、</a:t>
            </a:r>
            <a:r>
              <a:rPr lang="en-US" altLang="zh-TW" sz="3600" dirty="0">
                <a:solidFill>
                  <a:schemeClr val="tx1">
                    <a:lumMod val="85000"/>
                    <a:lumOff val="15000"/>
                  </a:schemeClr>
                </a:solidFill>
                <a:latin typeface="微軟正黑體" panose="020B0604030504040204" pitchFamily="34" charset="-120"/>
                <a:ea typeface="微軟正黑體" panose="020B0604030504040204" pitchFamily="34" charset="-120"/>
              </a:rPr>
              <a:t>120</a:t>
            </a:r>
            <a:r>
              <a:rPr lang="zh-TW" altLang="en-US" sz="3600" dirty="0">
                <a:solidFill>
                  <a:schemeClr val="tx1">
                    <a:lumMod val="85000"/>
                    <a:lumOff val="15000"/>
                  </a:schemeClr>
                </a:solidFill>
                <a:latin typeface="微軟正黑體" panose="020B0604030504040204" pitchFamily="34" charset="-120"/>
                <a:ea typeface="微軟正黑體" panose="020B0604030504040204" pitchFamily="34" charset="-120"/>
              </a:rPr>
              <a:t>年退場，目前仍是小校發展性輔導與介入性輔導的主要人力。</a:t>
            </a:r>
            <a:endParaRPr lang="en-US" altLang="zh-TW" sz="36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marL="342900" indent="-342900">
              <a:buFont typeface="Arial" panose="020B0604020202020204" pitchFamily="34" charset="0"/>
              <a:buChar char="•"/>
            </a:pPr>
            <a:r>
              <a:rPr lang="zh-TW" altLang="en-US" sz="3600" dirty="0">
                <a:latin typeface="微軟正黑體" panose="020B0604030504040204" pitchFamily="34" charset="-120"/>
                <a:ea typeface="微軟正黑體" panose="020B0604030504040204" pitchFamily="34" charset="-120"/>
              </a:rPr>
              <a:t>工作內容：個案輔導、團體輔導、親師諮詢、參加輔導相關會議、特殊個案追蹤輔導並協助高關懷學生轉銜評估與輔導、協助校園事件處理並因應危機事件進行班輔</a:t>
            </a:r>
            <a:r>
              <a:rPr lang="en-US" altLang="zh-TW" sz="3600" dirty="0">
                <a:latin typeface="微軟正黑體" panose="020B0604030504040204" pitchFamily="34" charset="-120"/>
                <a:ea typeface="微軟正黑體" panose="020B0604030504040204" pitchFamily="34" charset="-120"/>
              </a:rPr>
              <a:t>/</a:t>
            </a:r>
            <a:r>
              <a:rPr lang="zh-TW" altLang="en-US" sz="3600" dirty="0">
                <a:latin typeface="微軟正黑體" panose="020B0604030504040204" pitchFamily="34" charset="-120"/>
                <a:ea typeface="微軟正黑體" panose="020B0604030504040204" pitchFamily="34" charset="-120"/>
              </a:rPr>
              <a:t>團輔</a:t>
            </a:r>
            <a:r>
              <a:rPr lang="en-US" altLang="zh-TW" sz="3600" dirty="0">
                <a:latin typeface="微軟正黑體" panose="020B0604030504040204" pitchFamily="34" charset="-120"/>
                <a:ea typeface="微軟正黑體" panose="020B0604030504040204" pitchFamily="34" charset="-120"/>
              </a:rPr>
              <a:t>/</a:t>
            </a:r>
            <a:r>
              <a:rPr lang="zh-TW" altLang="en-US" sz="3600" dirty="0">
                <a:latin typeface="微軟正黑體" panose="020B0604030504040204" pitchFamily="34" charset="-120"/>
                <a:ea typeface="微軟正黑體" panose="020B0604030504040204" pitchFamily="34" charset="-120"/>
              </a:rPr>
              <a:t>個輔、執行交辦之相關輔導工作。</a:t>
            </a:r>
            <a:endParaRPr lang="zh-CN" altLang="en-US" sz="3600" dirty="0">
              <a:latin typeface="微軟正黑體" panose="020B0604030504040204" pitchFamily="34" charset="-120"/>
              <a:ea typeface="微軟正黑體" panose="020B0604030504040204" pitchFamily="34" charset="-120"/>
            </a:endParaRPr>
          </a:p>
        </p:txBody>
      </p:sp>
      <p:sp>
        <p:nvSpPr>
          <p:cNvPr id="14" name="文字方塊 13">
            <a:extLst>
              <a:ext uri="{FF2B5EF4-FFF2-40B4-BE49-F238E27FC236}">
                <a16:creationId xmlns:a16="http://schemas.microsoft.com/office/drawing/2014/main" id="{6546758A-DFC2-C9BF-4D4E-A657B18CB1D9}"/>
              </a:ext>
            </a:extLst>
          </p:cNvPr>
          <p:cNvSpPr txBox="1"/>
          <p:nvPr/>
        </p:nvSpPr>
        <p:spPr>
          <a:xfrm>
            <a:off x="8839200" y="718771"/>
            <a:ext cx="8653330" cy="461665"/>
          </a:xfrm>
          <a:prstGeom prst="rect">
            <a:avLst/>
          </a:prstGeom>
          <a:noFill/>
        </p:spPr>
        <p:txBody>
          <a:bodyPr wrap="square" rtlCol="0">
            <a:spAutoFit/>
          </a:bodyPr>
          <a:lstStyle/>
          <a:p>
            <a:pPr marL="285751" indent="-285751">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附件學校三級輔導工作組織分工表</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取自國小版手冊</a:t>
            </a:r>
            <a:r>
              <a:rPr lang="en-US" altLang="zh-TW" sz="2400" dirty="0">
                <a:latin typeface="微軟正黑體" panose="020B0604030504040204" pitchFamily="34" charset="-120"/>
                <a:ea typeface="微軟正黑體" panose="020B0604030504040204" pitchFamily="34" charset="-120"/>
              </a:rPr>
              <a:t>p.177)</a:t>
            </a:r>
            <a:endParaRPr lang="zh-TW" altLang="en-US" sz="2400" dirty="0"/>
          </a:p>
        </p:txBody>
      </p:sp>
    </p:spTree>
    <p:extLst>
      <p:ext uri="{BB962C8B-B14F-4D97-AF65-F5344CB8AC3E}">
        <p14:creationId xmlns:p14="http://schemas.microsoft.com/office/powerpoint/2010/main" val="3103887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900" decel="100000" fill="hold"/>
                                        <p:tgtEl>
                                          <p:spTgt spid="12"/>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9"/>
</p:tagLst>
</file>

<file path=ppt/tags/tag100.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101.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102.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6"/>
</p:tagLst>
</file>

<file path=ppt/tags/tag103.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2"/>
</p:tagLst>
</file>

<file path=ppt/tags/tag104.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7"/>
</p:tagLst>
</file>

<file path=ppt/tags/tag105.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1"/>
</p:tagLst>
</file>

<file path=ppt/tags/tag106.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8"/>
</p:tagLst>
</file>

<file path=ppt/tags/tag107.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0"/>
</p:tagLst>
</file>

<file path=ppt/tags/tag108.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
</p:tagLst>
</file>

<file path=ppt/tags/tag109.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6"/>
</p:tagLst>
</file>

<file path=ppt/tags/tag110.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111.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112.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113.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2"/>
</p:tagLst>
</file>

<file path=ppt/tags/tag114.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7"/>
</p:tagLst>
</file>

<file path=ppt/tags/tag115.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1"/>
</p:tagLst>
</file>

<file path=ppt/tags/tag116.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8"/>
</p:tagLst>
</file>

<file path=ppt/tags/tag117.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9"/>
</p:tagLst>
</file>

<file path=ppt/tags/tag119.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7"/>
</p:tagLst>
</file>

<file path=ppt/tags/tag13.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Text"/>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51119100001"/>
  <p:tag name="MH_LIBRARY" val="GRAPHIC"/>
  <p:tag name="MH_TYPE" val="Text"/>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3"/>
</p:tagLst>
</file>

<file path=ppt/tags/tag20.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Other"/>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Other"/>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SubTitle"/>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SubTitle"/>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2"/>
</p:tagLst>
</file>

<file path=ppt/tags/tag36.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5"/>
</p:tagLst>
</file>

<file path=ppt/tags/tag38.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7"/>
</p:tagLst>
</file>

<file path=ppt/tags/tag39.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9"/>
</p:tagLst>
</file>

<file path=ppt/tags/tag4.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11"/>
</p:tagLst>
</file>

<file path=ppt/tags/tag41.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44.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46.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48.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49.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5.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SubTitle"/>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51.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52.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5"/>
</p:tagLst>
</file>

<file path=ppt/tags/tag54.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SubTitle"/>
  <p:tag name="MH_ORDER" val="3"/>
</p:tagLst>
</file>

<file path=ppt/tags/tag55.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4"/>
</p:tagLst>
</file>

<file path=ppt/tags/tag56.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5"/>
</p:tagLst>
</file>

<file path=ppt/tags/tag57.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6"/>
</p:tagLst>
</file>

<file path=ppt/tags/tag58.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SubTitle"/>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5"/>
</p:tagLst>
</file>

<file path=ppt/tags/tag60.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SubTitle"/>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6"/>
</p:tagLst>
</file>

<file path=ppt/tags/tag68.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SubTitle"/>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2"/>
</p:tagLst>
</file>

<file path=ppt/tags/tag71.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2"/>
</p:tagLst>
</file>

<file path=ppt/tags/tag72.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6"/>
</p:tagLst>
</file>

<file path=ppt/tags/tag73.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2"/>
</p:tagLst>
</file>

<file path=ppt/tags/tag74.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2"/>
</p:tagLst>
</file>

<file path=ppt/tags/tag76.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6"/>
</p:tagLst>
</file>

<file path=ppt/tags/tag77.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2"/>
</p:tagLst>
</file>

<file path=ppt/tags/tag78.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79.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4"/>
</p:tagLst>
</file>

<file path=ppt/tags/tag80.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7"/>
</p:tagLst>
</file>

<file path=ppt/tags/tag81.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1"/>
</p:tagLst>
</file>

<file path=ppt/tags/tag82.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83.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4"/>
</p:tagLst>
</file>

<file path=ppt/tags/tag84.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8"/>
</p:tagLst>
</file>

<file path=ppt/tags/tag85.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0"/>
</p:tagLst>
</file>

<file path=ppt/tags/tag86.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87.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
</p:tagLst>
</file>

<file path=ppt/tags/tag88.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3"/>
</p:tagLst>
</file>

<file path=ppt/tags/tag89.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9"/>
</p:tagLst>
</file>

<file path=ppt/tags/tag9.xml><?xml version="1.0" encoding="utf-8"?>
<p:tagLst xmlns:a="http://schemas.openxmlformats.org/drawingml/2006/main" xmlns:r="http://schemas.openxmlformats.org/officeDocument/2006/relationships" xmlns:p="http://schemas.openxmlformats.org/presentationml/2006/main">
  <p:tag name="MH" val="20160305163421"/>
  <p:tag name="MH_LIBRARY" val="GRAPHIC"/>
  <p:tag name="MH_TYPE" val="Other"/>
  <p:tag name="MH_ORDER" val="8"/>
</p:tagLst>
</file>

<file path=ppt/tags/tag90.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91.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92.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93.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94.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95.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96.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97.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98.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99.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TotalTime>
  <Words>3583</Words>
  <Application>Microsoft Office PowerPoint</Application>
  <PresentationFormat>自訂</PresentationFormat>
  <Paragraphs>337</Paragraphs>
  <Slides>28</Slides>
  <Notes>5</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28</vt:i4>
      </vt:variant>
    </vt:vector>
  </HeadingPairs>
  <TitlesOfParts>
    <vt:vector size="39" baseType="lpstr">
      <vt:lpstr>Calibri</vt:lpstr>
      <vt:lpstr>Arial</vt:lpstr>
      <vt:lpstr>Inter</vt:lpstr>
      <vt:lpstr>DotumChe</vt:lpstr>
      <vt:lpstr>Arial Black</vt:lpstr>
      <vt:lpstr>微软雅黑</vt:lpstr>
      <vt:lpstr>微軟正黑體</vt:lpstr>
      <vt:lpstr>时尚中黑简体</vt:lpstr>
      <vt:lpstr>Wingdings</vt:lpstr>
      <vt:lpstr>Arial Rounded MT Bold</vt:lpstr>
      <vt:lpstr>Office Theme</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Beige Brown Minimal Organic Creative Project Presentation</dc:title>
  <dc:creator>CHIHHUI HUANG</dc:creator>
  <cp:lastModifiedBy>chihhui1014@outlook.com</cp:lastModifiedBy>
  <cp:revision>21</cp:revision>
  <cp:lastPrinted>2023-06-29T14:51:46Z</cp:lastPrinted>
  <dcterms:created xsi:type="dcterms:W3CDTF">2006-08-16T00:00:00Z</dcterms:created>
  <dcterms:modified xsi:type="dcterms:W3CDTF">2023-06-29T14:52:44Z</dcterms:modified>
  <dc:identifier>DAFnMwCrK10</dc:identifier>
</cp:coreProperties>
</file>