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6"/>
  </p:notesMasterIdLst>
  <p:sldIdLst>
    <p:sldId id="256" r:id="rId3"/>
    <p:sldId id="815" r:id="rId4"/>
    <p:sldId id="840" r:id="rId5"/>
    <p:sldId id="850" r:id="rId6"/>
    <p:sldId id="851" r:id="rId7"/>
    <p:sldId id="852" r:id="rId8"/>
    <p:sldId id="853" r:id="rId9"/>
    <p:sldId id="854" r:id="rId10"/>
    <p:sldId id="855" r:id="rId11"/>
    <p:sldId id="856" r:id="rId12"/>
    <p:sldId id="857" r:id="rId13"/>
    <p:sldId id="858" r:id="rId14"/>
    <p:sldId id="859" r:id="rId15"/>
    <p:sldId id="860" r:id="rId16"/>
    <p:sldId id="862" r:id="rId17"/>
    <p:sldId id="834" r:id="rId18"/>
    <p:sldId id="835" r:id="rId19"/>
    <p:sldId id="836" r:id="rId20"/>
    <p:sldId id="837" r:id="rId21"/>
    <p:sldId id="838" r:id="rId22"/>
    <p:sldId id="832" r:id="rId23"/>
    <p:sldId id="833" r:id="rId24"/>
    <p:sldId id="839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7C2A9"/>
    <a:srgbClr val="F8DFD2"/>
    <a:srgbClr val="C3E0D3"/>
    <a:srgbClr val="A8E48D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659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AC63C8-D726-4D8C-9A36-F5E3CC486533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76618-DE28-446A-AAD8-45B8B9C199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581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839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4345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8409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1822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9424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8298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7852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9684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3446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5264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4222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5197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7675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5499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7153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7333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7160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904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4003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8084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1908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3682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698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811EA2-1937-4863-9820-D82479E9C305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18D63-59F0-4224-9A5F-F3D0BD2B151F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33484" y="-508000"/>
            <a:ext cx="5325032" cy="79883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75912"/>
            <a:ext cx="4470400" cy="558208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7545" y="-14514"/>
            <a:ext cx="4134238" cy="5676698"/>
          </a:xfrm>
          <a:prstGeom prst="rect">
            <a:avLst/>
          </a:prstGeom>
        </p:spPr>
      </p:pic>
      <p:sp>
        <p:nvSpPr>
          <p:cNvPr id="21" name="直接连接符 20"/>
          <p:cNvSpPr>
            <a:spLocks noChangeShapeType="1"/>
          </p:cNvSpPr>
          <p:nvPr/>
        </p:nvSpPr>
        <p:spPr bwMode="auto">
          <a:xfrm>
            <a:off x="4411419" y="3891316"/>
            <a:ext cx="5497314" cy="40064"/>
          </a:xfrm>
          <a:prstGeom prst="line">
            <a:avLst/>
          </a:prstGeom>
          <a:noFill/>
          <a:ln w="6350">
            <a:solidFill>
              <a:schemeClr val="bg1"/>
            </a:solidFill>
            <a:prstDash val="lg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155909" y="1659285"/>
            <a:ext cx="5880181" cy="350865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TW" altLang="en-US" sz="6000" b="1" i="0" u="none" strike="noStrike" kern="1200" cap="none" spc="600" normalizeH="0" baseline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</a:rPr>
              <a:t>校園性別事件實務處理</a:t>
            </a:r>
            <a:endParaRPr kumimoji="0" lang="en-US" altLang="zh-CN" sz="6000" b="1" i="0" u="none" strike="noStrike" kern="1200" cap="none" spc="600" normalizeH="0" baseline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TW" sz="5400" b="1" spc="600" dirty="0">
              <a:solidFill>
                <a:schemeClr val="tx1">
                  <a:lumMod val="85000"/>
                  <a:lumOff val="15000"/>
                </a:schemeClr>
              </a:solidFill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TW" altLang="en-US" sz="4800" b="1" spc="60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家书简" panose="02010609000101010101" pitchFamily="49" charset="-122"/>
                <a:ea typeface="汉仪家书简" panose="02010609000101010101" pitchFamily="49" charset="-122"/>
              </a:rPr>
              <a:t>講師</a:t>
            </a:r>
            <a:r>
              <a:rPr lang="en-US" altLang="zh-TW" sz="4800" b="1" spc="60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家书简" panose="02010609000101010101" pitchFamily="49" charset="-122"/>
                <a:ea typeface="汉仪家书简" panose="02010609000101010101" pitchFamily="49" charset="-122"/>
              </a:rPr>
              <a:t>:</a:t>
            </a:r>
            <a:r>
              <a:rPr lang="zh-TW" altLang="en-US" sz="4800" b="1" spc="60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家书简" panose="02010609000101010101" pitchFamily="49" charset="-122"/>
                <a:ea typeface="汉仪家书简" panose="02010609000101010101" pitchFamily="49" charset="-122"/>
              </a:rPr>
              <a:t>黃俐雅</a:t>
            </a:r>
            <a:endParaRPr kumimoji="0" lang="zh-CN" altLang="en-US" sz="4800" b="1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27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54295" y="3812464"/>
            <a:ext cx="2433217" cy="294393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0A805599-3DA9-4E32-A528-A04D4DFBF1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4295" y="-167232"/>
            <a:ext cx="3134191" cy="4322420"/>
          </a:xfrm>
          <a:prstGeom prst="rect">
            <a:avLst/>
          </a:prstGeom>
        </p:spPr>
      </p:pic>
      <p:sp>
        <p:nvSpPr>
          <p:cNvPr id="4" name="TextBox 17">
            <a:extLst>
              <a:ext uri="{FF2B5EF4-FFF2-40B4-BE49-F238E27FC236}">
                <a16:creationId xmlns:a16="http://schemas.microsoft.com/office/drawing/2014/main" id="{9E8E2EB8-BB8C-F2E6-4EB4-070BBA19AA7B}"/>
              </a:ext>
            </a:extLst>
          </p:cNvPr>
          <p:cNvSpPr txBox="1"/>
          <p:nvPr/>
        </p:nvSpPr>
        <p:spPr>
          <a:xfrm>
            <a:off x="1581623" y="142880"/>
            <a:ext cx="31341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kumimoji="0" lang="zh-TW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校園性別事件實務處理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0D92921-8A8F-2DCD-DF37-52AF865F9E7C}"/>
              </a:ext>
            </a:extLst>
          </p:cNvPr>
          <p:cNvSpPr txBox="1"/>
          <p:nvPr/>
        </p:nvSpPr>
        <p:spPr>
          <a:xfrm>
            <a:off x="760377" y="3045536"/>
            <a:ext cx="959658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TW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8</a:t>
            </a:r>
            <a:r>
              <a:rPr lang="zh-TW" altLang="en-US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、大學生成熟了嗎？</a:t>
            </a:r>
          </a:p>
        </p:txBody>
      </p:sp>
    </p:spTree>
    <p:extLst>
      <p:ext uri="{BB962C8B-B14F-4D97-AF65-F5344CB8AC3E}">
        <p14:creationId xmlns:p14="http://schemas.microsoft.com/office/powerpoint/2010/main" val="3736361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27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54295" y="3812464"/>
            <a:ext cx="2433217" cy="294393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0A805599-3DA9-4E32-A528-A04D4DFBF1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4295" y="-254978"/>
            <a:ext cx="3134191" cy="4322420"/>
          </a:xfrm>
          <a:prstGeom prst="rect">
            <a:avLst/>
          </a:prstGeom>
        </p:spPr>
      </p:pic>
      <p:sp>
        <p:nvSpPr>
          <p:cNvPr id="4" name="TextBox 17">
            <a:extLst>
              <a:ext uri="{FF2B5EF4-FFF2-40B4-BE49-F238E27FC236}">
                <a16:creationId xmlns:a16="http://schemas.microsoft.com/office/drawing/2014/main" id="{9E8E2EB8-BB8C-F2E6-4EB4-070BBA19AA7B}"/>
              </a:ext>
            </a:extLst>
          </p:cNvPr>
          <p:cNvSpPr txBox="1"/>
          <p:nvPr/>
        </p:nvSpPr>
        <p:spPr>
          <a:xfrm>
            <a:off x="1581623" y="142880"/>
            <a:ext cx="31341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kumimoji="0" lang="zh-TW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校園性別事件實務處理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0D92921-8A8F-2DCD-DF37-52AF865F9E7C}"/>
              </a:ext>
            </a:extLst>
          </p:cNvPr>
          <p:cNvSpPr txBox="1"/>
          <p:nvPr/>
        </p:nvSpPr>
        <p:spPr>
          <a:xfrm>
            <a:off x="220270" y="2136338"/>
            <a:ext cx="9596582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TW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9</a:t>
            </a:r>
            <a:r>
              <a:rPr lang="zh-TW" altLang="en-US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、情感教育：</a:t>
            </a:r>
            <a:endParaRPr lang="en-US" altLang="zh-TW" sz="5400" b="1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  <a:sym typeface="微软雅黑" panose="020B0503020204020204" pitchFamily="34" charset="-122"/>
            </a:endParaRPr>
          </a:p>
          <a:p>
            <a:pPr lvl="0" algn="ctr">
              <a:defRPr/>
            </a:pPr>
            <a:r>
              <a:rPr lang="zh-TW" altLang="en-US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談情說愛與分手哲學</a:t>
            </a:r>
            <a:endParaRPr lang="en-US" altLang="zh-TW" sz="5400" b="1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  <a:sym typeface="微软雅黑" panose="020B0503020204020204" pitchFamily="34" charset="-122"/>
            </a:endParaRPr>
          </a:p>
          <a:p>
            <a:pPr lvl="0" algn="ctr">
              <a:defRPr/>
            </a:pPr>
            <a:r>
              <a:rPr lang="zh-TW" altLang="en-US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自尊與自愛</a:t>
            </a:r>
            <a:endParaRPr lang="en-US" altLang="zh-TW" sz="5400" b="1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224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27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54295" y="3812464"/>
            <a:ext cx="2433217" cy="294393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0A805599-3DA9-4E32-A528-A04D4DFBF1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8104" y="-254978"/>
            <a:ext cx="3134191" cy="4322420"/>
          </a:xfrm>
          <a:prstGeom prst="rect">
            <a:avLst/>
          </a:prstGeom>
        </p:spPr>
      </p:pic>
      <p:sp>
        <p:nvSpPr>
          <p:cNvPr id="4" name="TextBox 17">
            <a:extLst>
              <a:ext uri="{FF2B5EF4-FFF2-40B4-BE49-F238E27FC236}">
                <a16:creationId xmlns:a16="http://schemas.microsoft.com/office/drawing/2014/main" id="{9E8E2EB8-BB8C-F2E6-4EB4-070BBA19AA7B}"/>
              </a:ext>
            </a:extLst>
          </p:cNvPr>
          <p:cNvSpPr txBox="1"/>
          <p:nvPr/>
        </p:nvSpPr>
        <p:spPr>
          <a:xfrm>
            <a:off x="1581623" y="142880"/>
            <a:ext cx="31341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kumimoji="0" lang="zh-TW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校園性別事件實務處理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0D92921-8A8F-2DCD-DF37-52AF865F9E7C}"/>
              </a:ext>
            </a:extLst>
          </p:cNvPr>
          <p:cNvSpPr txBox="1"/>
          <p:nvPr/>
        </p:nvSpPr>
        <p:spPr>
          <a:xfrm>
            <a:off x="220270" y="2505670"/>
            <a:ext cx="959658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TW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10</a:t>
            </a:r>
            <a:r>
              <a:rPr lang="zh-TW" altLang="en-US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、兒少性剝削</a:t>
            </a:r>
            <a:endParaRPr lang="en-US" altLang="zh-TW" sz="5400" b="1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9095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27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54295" y="3812464"/>
            <a:ext cx="2433217" cy="294393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0A805599-3DA9-4E32-A528-A04D4DFBF1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4295" y="-254978"/>
            <a:ext cx="3134191" cy="4322420"/>
          </a:xfrm>
          <a:prstGeom prst="rect">
            <a:avLst/>
          </a:prstGeom>
        </p:spPr>
      </p:pic>
      <p:sp>
        <p:nvSpPr>
          <p:cNvPr id="4" name="TextBox 17">
            <a:extLst>
              <a:ext uri="{FF2B5EF4-FFF2-40B4-BE49-F238E27FC236}">
                <a16:creationId xmlns:a16="http://schemas.microsoft.com/office/drawing/2014/main" id="{9E8E2EB8-BB8C-F2E6-4EB4-070BBA19AA7B}"/>
              </a:ext>
            </a:extLst>
          </p:cNvPr>
          <p:cNvSpPr txBox="1"/>
          <p:nvPr/>
        </p:nvSpPr>
        <p:spPr>
          <a:xfrm>
            <a:off x="1581623" y="142880"/>
            <a:ext cx="31341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kumimoji="0" lang="zh-TW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校園性別事件實務處理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0D92921-8A8F-2DCD-DF37-52AF865F9E7C}"/>
              </a:ext>
            </a:extLst>
          </p:cNvPr>
          <p:cNvSpPr txBox="1"/>
          <p:nvPr/>
        </p:nvSpPr>
        <p:spPr>
          <a:xfrm>
            <a:off x="220270" y="2136338"/>
            <a:ext cx="959658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TW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11</a:t>
            </a:r>
            <a:r>
              <a:rPr lang="zh-TW" altLang="en-US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、師生戀，</a:t>
            </a:r>
            <a:endParaRPr lang="en-US" altLang="zh-TW" sz="5400" b="1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  <a:sym typeface="微软雅黑" panose="020B0503020204020204" pitchFamily="34" charset="-122"/>
            </a:endParaRPr>
          </a:p>
          <a:p>
            <a:pPr lvl="0" algn="ctr">
              <a:defRPr/>
            </a:pPr>
            <a:r>
              <a:rPr lang="zh-TW" altLang="en-US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是需求還是愛？</a:t>
            </a:r>
            <a:endParaRPr lang="en-US" altLang="zh-TW" sz="5400" b="1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5127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27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54295" y="3812464"/>
            <a:ext cx="2433217" cy="294393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0A805599-3DA9-4E32-A528-A04D4DFBF1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4295" y="-254978"/>
            <a:ext cx="3134191" cy="4322420"/>
          </a:xfrm>
          <a:prstGeom prst="rect">
            <a:avLst/>
          </a:prstGeom>
        </p:spPr>
      </p:pic>
      <p:sp>
        <p:nvSpPr>
          <p:cNvPr id="4" name="TextBox 17">
            <a:extLst>
              <a:ext uri="{FF2B5EF4-FFF2-40B4-BE49-F238E27FC236}">
                <a16:creationId xmlns:a16="http://schemas.microsoft.com/office/drawing/2014/main" id="{9E8E2EB8-BB8C-F2E6-4EB4-070BBA19AA7B}"/>
              </a:ext>
            </a:extLst>
          </p:cNvPr>
          <p:cNvSpPr txBox="1"/>
          <p:nvPr/>
        </p:nvSpPr>
        <p:spPr>
          <a:xfrm>
            <a:off x="1581623" y="142880"/>
            <a:ext cx="31341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kumimoji="0" lang="zh-TW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校園性別事件實務處理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0D92921-8A8F-2DCD-DF37-52AF865F9E7C}"/>
              </a:ext>
            </a:extLst>
          </p:cNvPr>
          <p:cNvSpPr txBox="1"/>
          <p:nvPr/>
        </p:nvSpPr>
        <p:spPr>
          <a:xfrm>
            <a:off x="220270" y="2136338"/>
            <a:ext cx="959658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TW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12</a:t>
            </a:r>
            <a:r>
              <a:rPr lang="zh-TW" altLang="en-US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、是性慾還是權力的擴張？遊戲與捉弄的不同</a:t>
            </a:r>
            <a:endParaRPr lang="en-US" altLang="zh-TW" sz="5400" b="1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055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27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54295" y="3812464"/>
            <a:ext cx="2433217" cy="294393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0A805599-3DA9-4E32-A528-A04D4DFBF1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9632" y="-185705"/>
            <a:ext cx="3134191" cy="4322420"/>
          </a:xfrm>
          <a:prstGeom prst="rect">
            <a:avLst/>
          </a:prstGeom>
        </p:spPr>
      </p:pic>
      <p:sp>
        <p:nvSpPr>
          <p:cNvPr id="4" name="TextBox 17">
            <a:extLst>
              <a:ext uri="{FF2B5EF4-FFF2-40B4-BE49-F238E27FC236}">
                <a16:creationId xmlns:a16="http://schemas.microsoft.com/office/drawing/2014/main" id="{9E8E2EB8-BB8C-F2E6-4EB4-070BBA19AA7B}"/>
              </a:ext>
            </a:extLst>
          </p:cNvPr>
          <p:cNvSpPr txBox="1"/>
          <p:nvPr/>
        </p:nvSpPr>
        <p:spPr>
          <a:xfrm>
            <a:off x="1581623" y="142880"/>
            <a:ext cx="31341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kumimoji="0" lang="zh-TW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校園性別事件實務處理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0D92921-8A8F-2DCD-DF37-52AF865F9E7C}"/>
              </a:ext>
            </a:extLst>
          </p:cNvPr>
          <p:cNvSpPr txBox="1"/>
          <p:nvPr/>
        </p:nvSpPr>
        <p:spPr>
          <a:xfrm>
            <a:off x="832731" y="2704468"/>
            <a:ext cx="879245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TW" sz="66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Q &amp; A</a:t>
            </a:r>
          </a:p>
        </p:txBody>
      </p:sp>
    </p:spTree>
    <p:extLst>
      <p:ext uri="{BB962C8B-B14F-4D97-AF65-F5344CB8AC3E}">
        <p14:creationId xmlns:p14="http://schemas.microsoft.com/office/powerpoint/2010/main" val="342500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75912"/>
            <a:ext cx="4470400" cy="558208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7545" y="-14514"/>
            <a:ext cx="4134238" cy="5676698"/>
          </a:xfrm>
          <a:prstGeom prst="rect">
            <a:avLst/>
          </a:prstGeom>
        </p:spPr>
      </p:pic>
      <p:sp>
        <p:nvSpPr>
          <p:cNvPr id="21" name="直接连接符 20"/>
          <p:cNvSpPr>
            <a:spLocks noChangeShapeType="1"/>
          </p:cNvSpPr>
          <p:nvPr/>
        </p:nvSpPr>
        <p:spPr bwMode="auto">
          <a:xfrm>
            <a:off x="4411419" y="3891316"/>
            <a:ext cx="5497314" cy="40064"/>
          </a:xfrm>
          <a:prstGeom prst="line">
            <a:avLst/>
          </a:prstGeom>
          <a:noFill/>
          <a:ln w="6350">
            <a:solidFill>
              <a:schemeClr val="bg1"/>
            </a:solidFill>
            <a:prstDash val="lg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  <p:pic>
        <p:nvPicPr>
          <p:cNvPr id="3" name="內容版面配置區 5" descr="一張含有 草, 室外, 樹, 牛 的圖片&#10;&#10;自動產生的描述">
            <a:extLst>
              <a:ext uri="{FF2B5EF4-FFF2-40B4-BE49-F238E27FC236}">
                <a16:creationId xmlns:a16="http://schemas.microsoft.com/office/drawing/2014/main" id="{8D064A28-A452-7A7C-23AD-CAC571D485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641" y="509048"/>
            <a:ext cx="8012784" cy="5667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243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75912"/>
            <a:ext cx="4470400" cy="558208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7545" y="-14514"/>
            <a:ext cx="4134238" cy="5676698"/>
          </a:xfrm>
          <a:prstGeom prst="rect">
            <a:avLst/>
          </a:prstGeom>
        </p:spPr>
      </p:pic>
      <p:sp>
        <p:nvSpPr>
          <p:cNvPr id="21" name="直接连接符 20"/>
          <p:cNvSpPr>
            <a:spLocks noChangeShapeType="1"/>
          </p:cNvSpPr>
          <p:nvPr/>
        </p:nvSpPr>
        <p:spPr bwMode="auto">
          <a:xfrm>
            <a:off x="4411419" y="3891316"/>
            <a:ext cx="5497314" cy="40064"/>
          </a:xfrm>
          <a:prstGeom prst="line">
            <a:avLst/>
          </a:prstGeom>
          <a:noFill/>
          <a:ln w="6350">
            <a:solidFill>
              <a:schemeClr val="bg1"/>
            </a:solidFill>
            <a:prstDash val="lg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  <p:pic>
        <p:nvPicPr>
          <p:cNvPr id="4" name="內容版面配置區 4" descr="一張含有 草, 室外, 天空, 曠野 的圖片&#10;&#10;自動產生的描述">
            <a:extLst>
              <a:ext uri="{FF2B5EF4-FFF2-40B4-BE49-F238E27FC236}">
                <a16:creationId xmlns:a16="http://schemas.microsoft.com/office/drawing/2014/main" id="{09BD1C4B-7E85-F8CC-D0DF-ED0665DDD7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3959" y="518474"/>
            <a:ext cx="8780282" cy="5806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52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75912"/>
            <a:ext cx="4470400" cy="558208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7545" y="-14514"/>
            <a:ext cx="4134238" cy="5676698"/>
          </a:xfrm>
          <a:prstGeom prst="rect">
            <a:avLst/>
          </a:prstGeom>
        </p:spPr>
      </p:pic>
      <p:sp>
        <p:nvSpPr>
          <p:cNvPr id="21" name="直接连接符 20"/>
          <p:cNvSpPr>
            <a:spLocks noChangeShapeType="1"/>
          </p:cNvSpPr>
          <p:nvPr/>
        </p:nvSpPr>
        <p:spPr bwMode="auto">
          <a:xfrm>
            <a:off x="4411419" y="3891316"/>
            <a:ext cx="5497314" cy="40064"/>
          </a:xfrm>
          <a:prstGeom prst="line">
            <a:avLst/>
          </a:prstGeom>
          <a:noFill/>
          <a:ln w="6350">
            <a:solidFill>
              <a:schemeClr val="bg1"/>
            </a:solidFill>
            <a:prstDash val="lg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  <p:pic>
        <p:nvPicPr>
          <p:cNvPr id="4" name="內容版面配置區 5" descr="一張含有 天空, 室外, 日落, 白天 的圖片&#10;&#10;自動產生的描述">
            <a:extLst>
              <a:ext uri="{FF2B5EF4-FFF2-40B4-BE49-F238E27FC236}">
                <a16:creationId xmlns:a16="http://schemas.microsoft.com/office/drawing/2014/main" id="{C5145C38-0627-C84A-93EF-B59FB15A23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288" y="556182"/>
            <a:ext cx="7230358" cy="575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997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297"/>
            <a:ext cx="12192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75912"/>
            <a:ext cx="4470400" cy="558208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7545" y="-14514"/>
            <a:ext cx="4134238" cy="5676698"/>
          </a:xfrm>
          <a:prstGeom prst="rect">
            <a:avLst/>
          </a:prstGeom>
        </p:spPr>
      </p:pic>
      <p:sp>
        <p:nvSpPr>
          <p:cNvPr id="21" name="直接连接符 20"/>
          <p:cNvSpPr>
            <a:spLocks noChangeShapeType="1"/>
          </p:cNvSpPr>
          <p:nvPr/>
        </p:nvSpPr>
        <p:spPr bwMode="auto">
          <a:xfrm>
            <a:off x="4411419" y="3891316"/>
            <a:ext cx="5497314" cy="40064"/>
          </a:xfrm>
          <a:prstGeom prst="line">
            <a:avLst/>
          </a:prstGeom>
          <a:noFill/>
          <a:ln w="6350">
            <a:solidFill>
              <a:schemeClr val="bg1"/>
            </a:solidFill>
            <a:prstDash val="lg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  <p:sp>
        <p:nvSpPr>
          <p:cNvPr id="2" name="TextBox 17">
            <a:extLst>
              <a:ext uri="{FF2B5EF4-FFF2-40B4-BE49-F238E27FC236}">
                <a16:creationId xmlns:a16="http://schemas.microsoft.com/office/drawing/2014/main" id="{92563D79-37DA-2A62-CE02-F01CB8AD1903}"/>
              </a:ext>
            </a:extLst>
          </p:cNvPr>
          <p:cNvSpPr txBox="1"/>
          <p:nvPr/>
        </p:nvSpPr>
        <p:spPr>
          <a:xfrm>
            <a:off x="264950" y="114300"/>
            <a:ext cx="39405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kumimoji="0" lang="zh-TW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一花一天堂</a:t>
            </a:r>
            <a:r>
              <a:rPr kumimoji="0" lang="en-US" altLang="zh-TW" sz="2000" b="1" i="0" u="none" strike="noStrike" kern="1200" cap="none" spc="30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~</a:t>
            </a:r>
            <a:r>
              <a:rPr kumimoji="0" lang="zh-TW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談愛奇兒性教育</a:t>
            </a:r>
          </a:p>
        </p:txBody>
      </p:sp>
      <p:pic>
        <p:nvPicPr>
          <p:cNvPr id="3" name="內容版面配置區 4" descr="一張含有 地面, 戶外, 土壤, 灰塵 的圖片&#10;&#10;自動產生的描述">
            <a:extLst>
              <a:ext uri="{FF2B5EF4-FFF2-40B4-BE49-F238E27FC236}">
                <a16:creationId xmlns:a16="http://schemas.microsoft.com/office/drawing/2014/main" id="{0B8BFF85-0431-6009-E342-32B1FEE538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758" y="1061788"/>
            <a:ext cx="6775268" cy="4981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91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29478" y="3914064"/>
            <a:ext cx="2433217" cy="294393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0A805599-3DA9-4E32-A528-A04D4DFBF1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2004" y="-204178"/>
            <a:ext cx="3134191" cy="4322420"/>
          </a:xfrm>
          <a:prstGeom prst="rect">
            <a:avLst/>
          </a:prstGeom>
        </p:spPr>
      </p:pic>
      <p:sp>
        <p:nvSpPr>
          <p:cNvPr id="4" name="TextBox 17">
            <a:extLst>
              <a:ext uri="{FF2B5EF4-FFF2-40B4-BE49-F238E27FC236}">
                <a16:creationId xmlns:a16="http://schemas.microsoft.com/office/drawing/2014/main" id="{9E8E2EB8-BB8C-F2E6-4EB4-070BBA19AA7B}"/>
              </a:ext>
            </a:extLst>
          </p:cNvPr>
          <p:cNvSpPr txBox="1"/>
          <p:nvPr/>
        </p:nvSpPr>
        <p:spPr>
          <a:xfrm>
            <a:off x="1581623" y="142880"/>
            <a:ext cx="31341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kumimoji="0" lang="zh-TW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校園性別事件實務處理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0D92921-8A8F-2DCD-DF37-52AF865F9E7C}"/>
              </a:ext>
            </a:extLst>
          </p:cNvPr>
          <p:cNvSpPr txBox="1"/>
          <p:nvPr/>
        </p:nvSpPr>
        <p:spPr>
          <a:xfrm>
            <a:off x="711200" y="1911927"/>
            <a:ext cx="9500407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TW" altLang="en-US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遇到事件，試著問：我在哪裡？</a:t>
            </a:r>
          </a:p>
          <a:p>
            <a:pPr lvl="0" algn="ctr">
              <a:defRPr/>
            </a:pPr>
            <a:r>
              <a:rPr lang="zh-TW" altLang="en-US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兩造的撕標籤</a:t>
            </a:r>
          </a:p>
          <a:p>
            <a:pPr lvl="0" algn="ctr">
              <a:defRPr/>
            </a:pPr>
            <a:r>
              <a:rPr lang="zh-TW" altLang="en-US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權力與責任</a:t>
            </a:r>
          </a:p>
          <a:p>
            <a:pPr lvl="0" algn="ctr">
              <a:defRPr/>
            </a:pPr>
            <a:r>
              <a:rPr lang="zh-TW" altLang="en-US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校譽</a:t>
            </a:r>
          </a:p>
          <a:p>
            <a:pPr lvl="0" algn="ctr">
              <a:defRPr/>
            </a:pPr>
            <a:r>
              <a:rPr lang="zh-TW" altLang="en-US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文明</a:t>
            </a:r>
            <a:endParaRPr lang="en-US" altLang="zh-TW" sz="5400" b="1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6337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75912"/>
            <a:ext cx="4470400" cy="558208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7545" y="-14514"/>
            <a:ext cx="4134238" cy="5676698"/>
          </a:xfrm>
          <a:prstGeom prst="rect">
            <a:avLst/>
          </a:prstGeom>
        </p:spPr>
      </p:pic>
      <p:sp>
        <p:nvSpPr>
          <p:cNvPr id="21" name="直接连接符 20"/>
          <p:cNvSpPr>
            <a:spLocks noChangeShapeType="1"/>
          </p:cNvSpPr>
          <p:nvPr/>
        </p:nvSpPr>
        <p:spPr bwMode="auto">
          <a:xfrm>
            <a:off x="4411419" y="3891316"/>
            <a:ext cx="5497314" cy="40064"/>
          </a:xfrm>
          <a:prstGeom prst="line">
            <a:avLst/>
          </a:prstGeom>
          <a:noFill/>
          <a:ln w="6350">
            <a:solidFill>
              <a:schemeClr val="bg1"/>
            </a:solidFill>
            <a:prstDash val="lg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  <p:pic>
        <p:nvPicPr>
          <p:cNvPr id="3" name="內容版面配置區 4" descr="一張含有 文字 的圖片&#10;&#10;自動產生的描述">
            <a:extLst>
              <a:ext uri="{FF2B5EF4-FFF2-40B4-BE49-F238E27FC236}">
                <a16:creationId xmlns:a16="http://schemas.microsoft.com/office/drawing/2014/main" id="{026B5550-515A-2577-F115-0E84AA5571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3724" y="603316"/>
            <a:ext cx="4576094" cy="5573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62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75912"/>
            <a:ext cx="4470400" cy="558208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7545" y="-14514"/>
            <a:ext cx="4134238" cy="5676698"/>
          </a:xfrm>
          <a:prstGeom prst="rect">
            <a:avLst/>
          </a:prstGeom>
        </p:spPr>
      </p:pic>
      <p:sp>
        <p:nvSpPr>
          <p:cNvPr id="21" name="直接连接符 20"/>
          <p:cNvSpPr>
            <a:spLocks noChangeShapeType="1"/>
          </p:cNvSpPr>
          <p:nvPr/>
        </p:nvSpPr>
        <p:spPr bwMode="auto">
          <a:xfrm>
            <a:off x="4411419" y="3891316"/>
            <a:ext cx="5497314" cy="40064"/>
          </a:xfrm>
          <a:prstGeom prst="line">
            <a:avLst/>
          </a:prstGeom>
          <a:noFill/>
          <a:ln w="6350">
            <a:solidFill>
              <a:schemeClr val="bg1"/>
            </a:solidFill>
            <a:prstDash val="lg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  <p:pic>
        <p:nvPicPr>
          <p:cNvPr id="4" name="內容版面配置區 4" descr="一張含有 室內, 個人 的圖片&#10;&#10;自動產生的描述">
            <a:extLst>
              <a:ext uri="{FF2B5EF4-FFF2-40B4-BE49-F238E27FC236}">
                <a16:creationId xmlns:a16="http://schemas.microsoft.com/office/drawing/2014/main" id="{E30A18CB-C237-BB6D-0651-43FFBFB826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418" y="593889"/>
            <a:ext cx="5070763" cy="558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97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75912"/>
            <a:ext cx="4470400" cy="558208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7545" y="-14514"/>
            <a:ext cx="4134238" cy="5676698"/>
          </a:xfrm>
          <a:prstGeom prst="rect">
            <a:avLst/>
          </a:prstGeom>
        </p:spPr>
      </p:pic>
      <p:sp>
        <p:nvSpPr>
          <p:cNvPr id="21" name="直接连接符 20"/>
          <p:cNvSpPr>
            <a:spLocks noChangeShapeType="1"/>
          </p:cNvSpPr>
          <p:nvPr/>
        </p:nvSpPr>
        <p:spPr bwMode="auto">
          <a:xfrm>
            <a:off x="4411419" y="3891316"/>
            <a:ext cx="5497314" cy="40064"/>
          </a:xfrm>
          <a:prstGeom prst="line">
            <a:avLst/>
          </a:prstGeom>
          <a:noFill/>
          <a:ln w="6350">
            <a:solidFill>
              <a:schemeClr val="bg1"/>
            </a:solidFill>
            <a:prstDash val="lg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  <p:pic>
        <p:nvPicPr>
          <p:cNvPr id="4" name="內容版面配置區 4" descr="一張含有 人員, 室內, 人的臉孔, 床單 的圖片&#10;&#10;自動產生的描述">
            <a:extLst>
              <a:ext uri="{FF2B5EF4-FFF2-40B4-BE49-F238E27FC236}">
                <a16:creationId xmlns:a16="http://schemas.microsoft.com/office/drawing/2014/main" id="{901CF1A9-11D5-908D-F1E7-A2BF8638977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8121" y="723695"/>
            <a:ext cx="6671704" cy="5410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25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33484" y="-508000"/>
            <a:ext cx="5325032" cy="79883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75912"/>
            <a:ext cx="4470400" cy="558208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7545" y="-14514"/>
            <a:ext cx="4134238" cy="5676698"/>
          </a:xfrm>
          <a:prstGeom prst="rect">
            <a:avLst/>
          </a:prstGeom>
        </p:spPr>
      </p:pic>
      <p:sp>
        <p:nvSpPr>
          <p:cNvPr id="21" name="直接连接符 20"/>
          <p:cNvSpPr>
            <a:spLocks noChangeShapeType="1"/>
          </p:cNvSpPr>
          <p:nvPr/>
        </p:nvSpPr>
        <p:spPr bwMode="auto">
          <a:xfrm>
            <a:off x="4411419" y="3891316"/>
            <a:ext cx="5497314" cy="40064"/>
          </a:xfrm>
          <a:prstGeom prst="line">
            <a:avLst/>
          </a:prstGeom>
          <a:noFill/>
          <a:ln w="6350">
            <a:solidFill>
              <a:schemeClr val="bg1"/>
            </a:solidFill>
            <a:prstDash val="lg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155909" y="1659285"/>
            <a:ext cx="5880181" cy="350865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TW" altLang="en-US" sz="6000" b="1" i="0" u="none" strike="noStrike" kern="1200" cap="none" spc="600" normalizeH="0" baseline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</a:rPr>
              <a:t>校園性別事件實務處理</a:t>
            </a:r>
            <a:endParaRPr kumimoji="0" lang="en-US" altLang="zh-CN" sz="6000" b="1" i="0" u="none" strike="noStrike" kern="1200" cap="none" spc="600" normalizeH="0" baseline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TW" sz="5400" b="1" spc="600" dirty="0">
              <a:solidFill>
                <a:schemeClr val="tx1">
                  <a:lumMod val="85000"/>
                  <a:lumOff val="15000"/>
                </a:schemeClr>
              </a:solidFill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TW" altLang="en-US" sz="4800" b="1" spc="60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家书简" panose="02010609000101010101" pitchFamily="49" charset="-122"/>
                <a:ea typeface="汉仪家书简" panose="02010609000101010101" pitchFamily="49" charset="-122"/>
              </a:rPr>
              <a:t>講師</a:t>
            </a:r>
            <a:r>
              <a:rPr lang="en-US" altLang="zh-TW" sz="4800" b="1" spc="60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家书简" panose="02010609000101010101" pitchFamily="49" charset="-122"/>
                <a:ea typeface="汉仪家书简" panose="02010609000101010101" pitchFamily="49" charset="-122"/>
              </a:rPr>
              <a:t>:</a:t>
            </a:r>
            <a:r>
              <a:rPr lang="zh-TW" altLang="en-US" sz="4800" b="1" spc="60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家书简" panose="02010609000101010101" pitchFamily="49" charset="-122"/>
                <a:ea typeface="汉仪家书简" panose="02010609000101010101" pitchFamily="49" charset="-122"/>
              </a:rPr>
              <a:t>黃俐雅</a:t>
            </a:r>
            <a:endParaRPr kumimoji="0" lang="zh-CN" altLang="en-US" sz="4800" b="1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7738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27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54295" y="3812464"/>
            <a:ext cx="2433217" cy="294393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0A805599-3DA9-4E32-A528-A04D4DFBF1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6500" y="-402482"/>
            <a:ext cx="3134191" cy="4322420"/>
          </a:xfrm>
          <a:prstGeom prst="rect">
            <a:avLst/>
          </a:prstGeom>
        </p:spPr>
      </p:pic>
      <p:sp>
        <p:nvSpPr>
          <p:cNvPr id="4" name="TextBox 17">
            <a:extLst>
              <a:ext uri="{FF2B5EF4-FFF2-40B4-BE49-F238E27FC236}">
                <a16:creationId xmlns:a16="http://schemas.microsoft.com/office/drawing/2014/main" id="{9E8E2EB8-BB8C-F2E6-4EB4-070BBA19AA7B}"/>
              </a:ext>
            </a:extLst>
          </p:cNvPr>
          <p:cNvSpPr txBox="1"/>
          <p:nvPr/>
        </p:nvSpPr>
        <p:spPr>
          <a:xfrm>
            <a:off x="1581623" y="142880"/>
            <a:ext cx="31341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kumimoji="0" lang="zh-TW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校園性別事件實務處理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0D92921-8A8F-2DCD-DF37-52AF865F9E7C}"/>
              </a:ext>
            </a:extLst>
          </p:cNvPr>
          <p:cNvSpPr txBox="1"/>
          <p:nvPr/>
        </p:nvSpPr>
        <p:spPr>
          <a:xfrm>
            <a:off x="609600" y="2424230"/>
            <a:ext cx="937490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TW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1</a:t>
            </a:r>
            <a:r>
              <a:rPr lang="zh-TW" altLang="en-US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、是兄弟義氣還是遊戲？</a:t>
            </a:r>
          </a:p>
          <a:p>
            <a:pPr lvl="0" algn="ctr">
              <a:defRPr/>
            </a:pPr>
            <a:r>
              <a:rPr lang="zh-TW" altLang="en-US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幫忙製造機會卻誤觸強制行為</a:t>
            </a:r>
            <a:endParaRPr lang="en-US" altLang="zh-TW" sz="5400" b="1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101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27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54295" y="3812464"/>
            <a:ext cx="2433217" cy="294393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0A805599-3DA9-4E32-A528-A04D4DFBF1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6500" y="-402482"/>
            <a:ext cx="3134191" cy="4322420"/>
          </a:xfrm>
          <a:prstGeom prst="rect">
            <a:avLst/>
          </a:prstGeom>
        </p:spPr>
      </p:pic>
      <p:sp>
        <p:nvSpPr>
          <p:cNvPr id="4" name="TextBox 17">
            <a:extLst>
              <a:ext uri="{FF2B5EF4-FFF2-40B4-BE49-F238E27FC236}">
                <a16:creationId xmlns:a16="http://schemas.microsoft.com/office/drawing/2014/main" id="{9E8E2EB8-BB8C-F2E6-4EB4-070BBA19AA7B}"/>
              </a:ext>
            </a:extLst>
          </p:cNvPr>
          <p:cNvSpPr txBox="1"/>
          <p:nvPr/>
        </p:nvSpPr>
        <p:spPr>
          <a:xfrm>
            <a:off x="1581623" y="142880"/>
            <a:ext cx="31341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kumimoji="0" lang="zh-TW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校園性別事件實務處理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0D92921-8A8F-2DCD-DF37-52AF865F9E7C}"/>
              </a:ext>
            </a:extLst>
          </p:cNvPr>
          <p:cNvSpPr txBox="1"/>
          <p:nvPr/>
        </p:nvSpPr>
        <p:spPr>
          <a:xfrm>
            <a:off x="696172" y="2561049"/>
            <a:ext cx="937490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TW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2</a:t>
            </a:r>
            <a:r>
              <a:rPr lang="zh-TW" altLang="en-US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、圍觀與叫唆犯罪</a:t>
            </a:r>
          </a:p>
          <a:p>
            <a:pPr lvl="0" algn="ctr">
              <a:defRPr/>
            </a:pPr>
            <a:r>
              <a:rPr lang="zh-TW" altLang="en-US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身體有界線，感覺也有界線</a:t>
            </a:r>
            <a:endParaRPr lang="en-US" altLang="zh-TW" sz="5400" b="1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626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27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54295" y="3812464"/>
            <a:ext cx="2433217" cy="294393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0A805599-3DA9-4E32-A528-A04D4DFBF1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4295" y="-254978"/>
            <a:ext cx="3134191" cy="4322420"/>
          </a:xfrm>
          <a:prstGeom prst="rect">
            <a:avLst/>
          </a:prstGeom>
        </p:spPr>
      </p:pic>
      <p:sp>
        <p:nvSpPr>
          <p:cNvPr id="4" name="TextBox 17">
            <a:extLst>
              <a:ext uri="{FF2B5EF4-FFF2-40B4-BE49-F238E27FC236}">
                <a16:creationId xmlns:a16="http://schemas.microsoft.com/office/drawing/2014/main" id="{9E8E2EB8-BB8C-F2E6-4EB4-070BBA19AA7B}"/>
              </a:ext>
            </a:extLst>
          </p:cNvPr>
          <p:cNvSpPr txBox="1"/>
          <p:nvPr/>
        </p:nvSpPr>
        <p:spPr>
          <a:xfrm>
            <a:off x="1581623" y="142880"/>
            <a:ext cx="31341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kumimoji="0" lang="zh-TW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校園性別事件實務處理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0D92921-8A8F-2DCD-DF37-52AF865F9E7C}"/>
              </a:ext>
            </a:extLst>
          </p:cNvPr>
          <p:cNvSpPr txBox="1"/>
          <p:nvPr/>
        </p:nvSpPr>
        <p:spPr>
          <a:xfrm>
            <a:off x="554182" y="2455996"/>
            <a:ext cx="979978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TW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3</a:t>
            </a:r>
            <a:r>
              <a:rPr lang="zh-TW" altLang="en-US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、受害懷孕與遺棄</a:t>
            </a:r>
          </a:p>
          <a:p>
            <a:pPr lvl="0" algn="ctr">
              <a:defRPr/>
            </a:pPr>
            <a:r>
              <a:rPr lang="zh-TW" altLang="en-US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依法提供教育與協助資源的運用</a:t>
            </a:r>
            <a:endParaRPr lang="en-US" altLang="zh-TW" sz="5400" b="1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0687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27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54295" y="3812464"/>
            <a:ext cx="2433217" cy="294393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0A805599-3DA9-4E32-A528-A04D4DFBF1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4295" y="-254978"/>
            <a:ext cx="3134191" cy="4322420"/>
          </a:xfrm>
          <a:prstGeom prst="rect">
            <a:avLst/>
          </a:prstGeom>
        </p:spPr>
      </p:pic>
      <p:sp>
        <p:nvSpPr>
          <p:cNvPr id="4" name="TextBox 17">
            <a:extLst>
              <a:ext uri="{FF2B5EF4-FFF2-40B4-BE49-F238E27FC236}">
                <a16:creationId xmlns:a16="http://schemas.microsoft.com/office/drawing/2014/main" id="{9E8E2EB8-BB8C-F2E6-4EB4-070BBA19AA7B}"/>
              </a:ext>
            </a:extLst>
          </p:cNvPr>
          <p:cNvSpPr txBox="1"/>
          <p:nvPr/>
        </p:nvSpPr>
        <p:spPr>
          <a:xfrm>
            <a:off x="1581623" y="142880"/>
            <a:ext cx="31341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kumimoji="0" lang="zh-TW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校園性別事件實務處理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0D92921-8A8F-2DCD-DF37-52AF865F9E7C}"/>
              </a:ext>
            </a:extLst>
          </p:cNvPr>
          <p:cNvSpPr txBox="1"/>
          <p:nvPr/>
        </p:nvSpPr>
        <p:spPr>
          <a:xfrm>
            <a:off x="608197" y="2418202"/>
            <a:ext cx="9596582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TW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4</a:t>
            </a:r>
            <a:r>
              <a:rPr lang="zh-TW" altLang="en-US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、假車禍真擄人</a:t>
            </a:r>
          </a:p>
          <a:p>
            <a:pPr lvl="0" algn="ctr">
              <a:defRPr/>
            </a:pPr>
            <a:r>
              <a:rPr lang="zh-TW" altLang="en-US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誰誰都不是我的敵人，他們背後的價值觀才是要挑戰的。</a:t>
            </a:r>
            <a:endParaRPr lang="en-US" altLang="zh-TW" sz="5400" b="1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0198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27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54295" y="3812464"/>
            <a:ext cx="2433217" cy="294393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0A805599-3DA9-4E32-A528-A04D4DFBF1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4295" y="-254978"/>
            <a:ext cx="3134191" cy="4322420"/>
          </a:xfrm>
          <a:prstGeom prst="rect">
            <a:avLst/>
          </a:prstGeom>
        </p:spPr>
      </p:pic>
      <p:sp>
        <p:nvSpPr>
          <p:cNvPr id="4" name="TextBox 17">
            <a:extLst>
              <a:ext uri="{FF2B5EF4-FFF2-40B4-BE49-F238E27FC236}">
                <a16:creationId xmlns:a16="http://schemas.microsoft.com/office/drawing/2014/main" id="{9E8E2EB8-BB8C-F2E6-4EB4-070BBA19AA7B}"/>
              </a:ext>
            </a:extLst>
          </p:cNvPr>
          <p:cNvSpPr txBox="1"/>
          <p:nvPr/>
        </p:nvSpPr>
        <p:spPr>
          <a:xfrm>
            <a:off x="1581623" y="142880"/>
            <a:ext cx="31341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kumimoji="0" lang="zh-TW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校園性別事件實務處理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0D92921-8A8F-2DCD-DF37-52AF865F9E7C}"/>
              </a:ext>
            </a:extLst>
          </p:cNvPr>
          <p:cNvSpPr txBox="1"/>
          <p:nvPr/>
        </p:nvSpPr>
        <p:spPr>
          <a:xfrm>
            <a:off x="478888" y="2284120"/>
            <a:ext cx="9596582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TW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5</a:t>
            </a:r>
            <a:r>
              <a:rPr lang="zh-TW" altLang="en-US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、溫柔少年的故事</a:t>
            </a:r>
          </a:p>
          <a:p>
            <a:pPr lvl="0" algn="ctr">
              <a:defRPr/>
            </a:pPr>
            <a:r>
              <a:rPr lang="zh-TW" altLang="en-US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讓個案的苦難成為滋養文明茁壯的養分！</a:t>
            </a:r>
            <a:endParaRPr lang="en-US" altLang="zh-TW" sz="5400" b="1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040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27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54295" y="3812464"/>
            <a:ext cx="2433217" cy="294393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0A805599-3DA9-4E32-A528-A04D4DFBF1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4295" y="-254978"/>
            <a:ext cx="3134191" cy="4322420"/>
          </a:xfrm>
          <a:prstGeom prst="rect">
            <a:avLst/>
          </a:prstGeom>
        </p:spPr>
      </p:pic>
      <p:sp>
        <p:nvSpPr>
          <p:cNvPr id="4" name="TextBox 17">
            <a:extLst>
              <a:ext uri="{FF2B5EF4-FFF2-40B4-BE49-F238E27FC236}">
                <a16:creationId xmlns:a16="http://schemas.microsoft.com/office/drawing/2014/main" id="{9E8E2EB8-BB8C-F2E6-4EB4-070BBA19AA7B}"/>
              </a:ext>
            </a:extLst>
          </p:cNvPr>
          <p:cNvSpPr txBox="1"/>
          <p:nvPr/>
        </p:nvSpPr>
        <p:spPr>
          <a:xfrm>
            <a:off x="1581623" y="142880"/>
            <a:ext cx="31341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kumimoji="0" lang="zh-TW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校園性別事件實務處理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0D92921-8A8F-2DCD-DF37-52AF865F9E7C}"/>
              </a:ext>
            </a:extLst>
          </p:cNvPr>
          <p:cNvSpPr txBox="1"/>
          <p:nvPr/>
        </p:nvSpPr>
        <p:spPr>
          <a:xfrm>
            <a:off x="712792" y="2601128"/>
            <a:ext cx="959658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TW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6</a:t>
            </a:r>
            <a:r>
              <a:rPr lang="zh-TW" altLang="en-US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、被漠視的特教生與人權</a:t>
            </a:r>
          </a:p>
          <a:p>
            <a:pPr lvl="0" algn="ctr">
              <a:defRPr/>
            </a:pPr>
            <a:r>
              <a:rPr lang="zh-TW" altLang="en-US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因果觀造成的集體歧視</a:t>
            </a:r>
            <a:endParaRPr lang="en-US" altLang="zh-TW" sz="5400" b="1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354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27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54295" y="3812464"/>
            <a:ext cx="2433217" cy="294393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0A805599-3DA9-4E32-A528-A04D4DFBF1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8214" y="-185706"/>
            <a:ext cx="3134191" cy="4322420"/>
          </a:xfrm>
          <a:prstGeom prst="rect">
            <a:avLst/>
          </a:prstGeom>
        </p:spPr>
      </p:pic>
      <p:sp>
        <p:nvSpPr>
          <p:cNvPr id="4" name="TextBox 17">
            <a:extLst>
              <a:ext uri="{FF2B5EF4-FFF2-40B4-BE49-F238E27FC236}">
                <a16:creationId xmlns:a16="http://schemas.microsoft.com/office/drawing/2014/main" id="{9E8E2EB8-BB8C-F2E6-4EB4-070BBA19AA7B}"/>
              </a:ext>
            </a:extLst>
          </p:cNvPr>
          <p:cNvSpPr txBox="1"/>
          <p:nvPr/>
        </p:nvSpPr>
        <p:spPr>
          <a:xfrm>
            <a:off x="1581623" y="142880"/>
            <a:ext cx="31341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kumimoji="0" lang="zh-TW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校園性別事件實務處理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0D92921-8A8F-2DCD-DF37-52AF865F9E7C}"/>
              </a:ext>
            </a:extLst>
          </p:cNvPr>
          <p:cNvSpPr txBox="1"/>
          <p:nvPr/>
        </p:nvSpPr>
        <p:spPr>
          <a:xfrm>
            <a:off x="886690" y="2854036"/>
            <a:ext cx="893016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TW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7</a:t>
            </a:r>
            <a:r>
              <a:rPr lang="zh-TW" altLang="en-US" sz="54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微软雅黑" panose="020B0503020204020204" pitchFamily="34" charset="-122"/>
              </a:rPr>
              <a:t>、幼兒園適用性平法嗎？</a:t>
            </a:r>
            <a:endParaRPr lang="en-US" altLang="zh-TW" sz="5400" b="1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3107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手绘叶子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307</Words>
  <Application>Microsoft Office PowerPoint</Application>
  <PresentationFormat>寬螢幕</PresentationFormat>
  <Paragraphs>71</Paragraphs>
  <Slides>23</Slides>
  <Notes>23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23</vt:i4>
      </vt:variant>
    </vt:vector>
  </HeadingPairs>
  <TitlesOfParts>
    <vt:vector size="32" baseType="lpstr">
      <vt:lpstr>等线</vt:lpstr>
      <vt:lpstr>等线 Light</vt:lpstr>
      <vt:lpstr>微软雅黑</vt:lpstr>
      <vt:lpstr>汉仪家书简</vt:lpstr>
      <vt:lpstr>站酷快乐体2016修订版</vt:lpstr>
      <vt:lpstr>標楷體</vt:lpstr>
      <vt:lpstr>Arial</vt:lpstr>
      <vt:lpstr>Office 主题​​</vt:lpstr>
      <vt:lpstr>1_Office 主题​​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username</dc:creator>
  <dc:description>http://www.ypppt.com/</dc:description>
  <cp:lastModifiedBy>username</cp:lastModifiedBy>
  <cp:revision>55</cp:revision>
  <dcterms:created xsi:type="dcterms:W3CDTF">2018-10-18T00:32:00Z</dcterms:created>
  <dcterms:modified xsi:type="dcterms:W3CDTF">2023-07-10T02:10:09Z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2052-10.1.0.7521</vt:lpwstr>
  </property>
</Properties>
</file>